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1" r:id="rId4"/>
    <p:sldMasterId id="2147483803" r:id="rId5"/>
  </p:sldMasterIdLst>
  <p:notesMasterIdLst>
    <p:notesMasterId r:id="rId20"/>
  </p:notesMasterIdLst>
  <p:handoutMasterIdLst>
    <p:handoutMasterId r:id="rId21"/>
  </p:handoutMasterIdLst>
  <p:sldIdLst>
    <p:sldId id="265" r:id="rId6"/>
    <p:sldId id="270" r:id="rId7"/>
    <p:sldId id="271" r:id="rId8"/>
    <p:sldId id="272" r:id="rId9"/>
    <p:sldId id="273" r:id="rId10"/>
    <p:sldId id="274" r:id="rId11"/>
    <p:sldId id="275" r:id="rId12"/>
    <p:sldId id="276" r:id="rId13"/>
    <p:sldId id="277" r:id="rId14"/>
    <p:sldId id="278" r:id="rId15"/>
    <p:sldId id="282" r:id="rId16"/>
    <p:sldId id="280" r:id="rId17"/>
    <p:sldId id="281" r:id="rId18"/>
    <p:sldId id="283" r:id="rId19"/>
  </p:sldIdLst>
  <p:sldSz cx="12192000" cy="6858000"/>
  <p:notesSz cx="7102475" cy="9388475"/>
  <p:embeddedFontLst>
    <p:embeddedFont>
      <p:font typeface="Arial Bold" panose="020B0704020202020204" pitchFamily="34" charset="0"/>
      <p:bold r:id="rId22"/>
    </p:embeddedFont>
    <p:embeddedFont>
      <p:font typeface="Calibri" panose="020F0502020204030204" pitchFamily="34" charset="0"/>
      <p:regular r:id="rId23"/>
      <p:bold r:id="rId24"/>
      <p:italic r:id="rId25"/>
      <p:boldItalic r:id="rId26"/>
    </p:embeddedFont>
    <p:embeddedFont>
      <p:font typeface="Gisha" panose="020B0502040204020203" pitchFamily="34" charset="-79"/>
      <p:regular r:id="rId27"/>
      <p:bold r:id="rId28"/>
    </p:embeddedFont>
    <p:embeddedFont>
      <p:font typeface="Montserrat" panose="00000500000000000000" pitchFamily="50" charset="0"/>
      <p:regular r:id="rId29"/>
      <p:bold r:id="rId30"/>
    </p:embeddedFont>
    <p:embeddedFont>
      <p:font typeface="Montserrat Black" panose="00000A00000000000000" pitchFamily="50" charset="0"/>
      <p:bold r:id="rId31"/>
    </p:embeddedFont>
    <p:embeddedFont>
      <p:font typeface="Montserrat Semi Bold" panose="00000700000000000000" pitchFamily="50" charset="0"/>
      <p:bold r:id="rId32"/>
    </p:embeddedFont>
    <p:embeddedFont>
      <p:font typeface="Roboto" panose="02000000000000000000" pitchFamily="2" charset="0"/>
      <p:regular r:id="rId33"/>
      <p:bold r:id="rId34"/>
      <p:italic r:id="rId35"/>
      <p:boldItalic r:id="rId36"/>
    </p:embeddedFont>
    <p:embeddedFont>
      <p:font typeface="Roboto Black" panose="02000000000000000000" pitchFamily="2" charset="0"/>
      <p:bold r:id="rId37"/>
      <p:boldItalic r:id="rId38"/>
    </p:embeddedFont>
    <p:embeddedFont>
      <p:font typeface="Wingdings 3" panose="05040102010807070707" pitchFamily="18" charset="2"/>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36080"/>
    <a:srgbClr val="7E99A9"/>
    <a:srgbClr val="FFC843"/>
    <a:srgbClr val="B9C8D3"/>
    <a:srgbClr val="BABF33"/>
    <a:srgbClr val="BB2054"/>
    <a:srgbClr val="0036C9"/>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2732" autoAdjust="0"/>
  </p:normalViewPr>
  <p:slideViewPr>
    <p:cSldViewPr snapToGrid="0">
      <p:cViewPr varScale="1">
        <p:scale>
          <a:sx n="71" d="100"/>
          <a:sy n="71" d="100"/>
        </p:scale>
        <p:origin x="998" y="53"/>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55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handoutMaster" Target="handoutMasters/handoutMaster1.xml"/><Relationship Id="rId34" Type="http://schemas.openxmlformats.org/officeDocument/2006/relationships/font" Target="fonts/font13.fntdata"/><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font" Target="fonts/font8.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3077739" cy="471348"/>
          </a:xfrm>
          <a:prstGeom prst="rect">
            <a:avLst/>
          </a:prstGeom>
        </p:spPr>
        <p:txBody>
          <a:bodyPr vert="horz" lIns="92879" tIns="46439" rIns="92879" bIns="46439" rtlCol="0"/>
          <a:lstStyle>
            <a:lvl1pPr algn="l">
              <a:defRPr sz="1300"/>
            </a:lvl1pPr>
          </a:lstStyle>
          <a:p>
            <a:endParaRPr lang="en-US"/>
          </a:p>
        </p:txBody>
      </p:sp>
      <p:sp>
        <p:nvSpPr>
          <p:cNvPr id="3" name="Date Placeholder 2"/>
          <p:cNvSpPr>
            <a:spLocks noGrp="1"/>
          </p:cNvSpPr>
          <p:nvPr>
            <p:ph type="dt" sz="quarter" idx="1"/>
          </p:nvPr>
        </p:nvSpPr>
        <p:spPr>
          <a:xfrm>
            <a:off x="4023092" y="7"/>
            <a:ext cx="3077739" cy="471348"/>
          </a:xfrm>
          <a:prstGeom prst="rect">
            <a:avLst/>
          </a:prstGeom>
        </p:spPr>
        <p:txBody>
          <a:bodyPr vert="horz" lIns="92879" tIns="46439" rIns="92879" bIns="46439" rtlCol="0"/>
          <a:lstStyle>
            <a:lvl1pPr algn="r">
              <a:defRPr sz="1300"/>
            </a:lvl1pPr>
          </a:lstStyle>
          <a:p>
            <a:fld id="{FA0657D6-E5BC-4EEE-9B53-1F84CEA62985}" type="datetimeFigureOut">
              <a:rPr lang="en-US" smtClean="0"/>
              <a:t>2/27/2024</a:t>
            </a:fld>
            <a:endParaRPr lang="en-US"/>
          </a:p>
        </p:txBody>
      </p:sp>
      <p:sp>
        <p:nvSpPr>
          <p:cNvPr id="4" name="Footer Placeholder 3"/>
          <p:cNvSpPr>
            <a:spLocks noGrp="1"/>
          </p:cNvSpPr>
          <p:nvPr>
            <p:ph type="ftr" sz="quarter" idx="2"/>
          </p:nvPr>
        </p:nvSpPr>
        <p:spPr>
          <a:xfrm>
            <a:off x="0" y="8917131"/>
            <a:ext cx="3077739" cy="471348"/>
          </a:xfrm>
          <a:prstGeom prst="rect">
            <a:avLst/>
          </a:prstGeom>
        </p:spPr>
        <p:txBody>
          <a:bodyPr vert="horz" lIns="92879" tIns="46439" rIns="92879" bIns="46439" rtlCol="0" anchor="b"/>
          <a:lstStyle>
            <a:lvl1pPr algn="l">
              <a:defRPr sz="1300"/>
            </a:lvl1pPr>
          </a:lstStyle>
          <a:p>
            <a:r>
              <a:rPr lang="en-US"/>
              <a:t>Helping People Live better Lives.</a:t>
            </a:r>
          </a:p>
        </p:txBody>
      </p:sp>
      <p:sp>
        <p:nvSpPr>
          <p:cNvPr id="5" name="Slide Number Placeholder 4"/>
          <p:cNvSpPr>
            <a:spLocks noGrp="1"/>
          </p:cNvSpPr>
          <p:nvPr>
            <p:ph type="sldNum" sz="quarter" idx="3"/>
          </p:nvPr>
        </p:nvSpPr>
        <p:spPr>
          <a:xfrm>
            <a:off x="4023092" y="8917131"/>
            <a:ext cx="3077739" cy="471348"/>
          </a:xfrm>
          <a:prstGeom prst="rect">
            <a:avLst/>
          </a:prstGeom>
        </p:spPr>
        <p:txBody>
          <a:bodyPr vert="horz" lIns="92879" tIns="46439" rIns="92879" bIns="46439" rtlCol="0" anchor="b"/>
          <a:lstStyle>
            <a:lvl1pPr algn="r">
              <a:defRPr sz="1300"/>
            </a:lvl1pPr>
          </a:lstStyle>
          <a:p>
            <a:fld id="{CE2D82DA-5D93-4F01-ABBC-625518272C17}" type="slidenum">
              <a:rPr lang="en-US" smtClean="0"/>
              <a:t>‹#›</a:t>
            </a:fld>
            <a:endParaRPr lang="en-US"/>
          </a:p>
        </p:txBody>
      </p:sp>
    </p:spTree>
    <p:extLst>
      <p:ext uri="{BB962C8B-B14F-4D97-AF65-F5344CB8AC3E}">
        <p14:creationId xmlns:p14="http://schemas.microsoft.com/office/powerpoint/2010/main" val="19630965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3"/>
            <a:ext cx="3078383" cy="470232"/>
          </a:xfrm>
          <a:prstGeom prst="rect">
            <a:avLst/>
          </a:prstGeom>
        </p:spPr>
        <p:txBody>
          <a:bodyPr vert="horz" lIns="92879" tIns="46439" rIns="92879" bIns="46439" rtlCol="0"/>
          <a:lstStyle>
            <a:lvl1pPr algn="l">
              <a:defRPr sz="1300"/>
            </a:lvl1pPr>
          </a:lstStyle>
          <a:p>
            <a:endParaRPr lang="en-US"/>
          </a:p>
        </p:txBody>
      </p:sp>
      <p:sp>
        <p:nvSpPr>
          <p:cNvPr id="3" name="Date Placeholder 2"/>
          <p:cNvSpPr>
            <a:spLocks noGrp="1"/>
          </p:cNvSpPr>
          <p:nvPr>
            <p:ph type="dt" idx="1"/>
          </p:nvPr>
        </p:nvSpPr>
        <p:spPr>
          <a:xfrm>
            <a:off x="4022491" y="3"/>
            <a:ext cx="3078383" cy="470232"/>
          </a:xfrm>
          <a:prstGeom prst="rect">
            <a:avLst/>
          </a:prstGeom>
        </p:spPr>
        <p:txBody>
          <a:bodyPr vert="horz" lIns="92879" tIns="46439" rIns="92879" bIns="46439" rtlCol="0"/>
          <a:lstStyle>
            <a:lvl1pPr algn="r">
              <a:defRPr sz="1300"/>
            </a:lvl1pPr>
          </a:lstStyle>
          <a:p>
            <a:fld id="{CD473510-9A33-4C2D-814F-062FEB88BA13}" type="datetimeFigureOut">
              <a:rPr lang="en-US" smtClean="0"/>
              <a:t>2/27/2024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2879" tIns="46439" rIns="92879" bIns="46439" rtlCol="0" anchor="ctr"/>
          <a:lstStyle/>
          <a:p>
            <a:endParaRPr lang="en-US"/>
          </a:p>
        </p:txBody>
      </p:sp>
      <p:sp>
        <p:nvSpPr>
          <p:cNvPr id="5" name="Notes Placeholder 4"/>
          <p:cNvSpPr>
            <a:spLocks noGrp="1"/>
          </p:cNvSpPr>
          <p:nvPr>
            <p:ph type="body" sz="quarter" idx="3"/>
          </p:nvPr>
        </p:nvSpPr>
        <p:spPr>
          <a:xfrm>
            <a:off x="710891" y="4518103"/>
            <a:ext cx="5680694" cy="3697217"/>
          </a:xfrm>
          <a:prstGeom prst="rect">
            <a:avLst/>
          </a:prstGeom>
        </p:spPr>
        <p:txBody>
          <a:bodyPr vert="horz" lIns="92879" tIns="46439" rIns="92879" bIns="4643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8" y="8918244"/>
            <a:ext cx="3078383" cy="470231"/>
          </a:xfrm>
          <a:prstGeom prst="rect">
            <a:avLst/>
          </a:prstGeom>
        </p:spPr>
        <p:txBody>
          <a:bodyPr vert="horz" lIns="92879" tIns="46439" rIns="92879" bIns="46439" rtlCol="0" anchor="b"/>
          <a:lstStyle>
            <a:lvl1pPr algn="l">
              <a:defRPr sz="1300"/>
            </a:lvl1pPr>
          </a:lstStyle>
          <a:p>
            <a:r>
              <a:rPr lang="en-US"/>
              <a:t>Helping People Live better Lives.</a:t>
            </a:r>
          </a:p>
        </p:txBody>
      </p:sp>
      <p:sp>
        <p:nvSpPr>
          <p:cNvPr id="7" name="Slide Number Placeholder 6"/>
          <p:cNvSpPr>
            <a:spLocks noGrp="1"/>
          </p:cNvSpPr>
          <p:nvPr>
            <p:ph type="sldNum" sz="quarter" idx="5"/>
          </p:nvPr>
        </p:nvSpPr>
        <p:spPr>
          <a:xfrm>
            <a:off x="4022491" y="8918244"/>
            <a:ext cx="3078383" cy="470231"/>
          </a:xfrm>
          <a:prstGeom prst="rect">
            <a:avLst/>
          </a:prstGeom>
        </p:spPr>
        <p:txBody>
          <a:bodyPr vert="horz" lIns="92879" tIns="46439" rIns="92879" bIns="46439" rtlCol="0" anchor="b"/>
          <a:lstStyle>
            <a:lvl1pPr algn="r">
              <a:defRPr sz="1300"/>
            </a:lvl1pPr>
          </a:lstStyle>
          <a:p>
            <a:fld id="{A06937D5-D888-482B-A8AA-31593E913E0B}" type="slidenum">
              <a:rPr lang="en-US" smtClean="0"/>
              <a:t>‹#›</a:t>
            </a:fld>
            <a:endParaRPr lang="en-US"/>
          </a:p>
        </p:txBody>
      </p:sp>
    </p:spTree>
    <p:extLst>
      <p:ext uri="{BB962C8B-B14F-4D97-AF65-F5344CB8AC3E}">
        <p14:creationId xmlns:p14="http://schemas.microsoft.com/office/powerpoint/2010/main" val="41823318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a:t>
            </a:fld>
            <a:endParaRPr lang="en-US"/>
          </a:p>
        </p:txBody>
      </p:sp>
    </p:spTree>
    <p:extLst>
      <p:ext uri="{BB962C8B-B14F-4D97-AF65-F5344CB8AC3E}">
        <p14:creationId xmlns:p14="http://schemas.microsoft.com/office/powerpoint/2010/main" val="2415757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10</a:t>
            </a:fld>
            <a:endParaRPr lang="en-US"/>
          </a:p>
        </p:txBody>
      </p:sp>
    </p:spTree>
    <p:extLst>
      <p:ext uri="{BB962C8B-B14F-4D97-AF65-F5344CB8AC3E}">
        <p14:creationId xmlns:p14="http://schemas.microsoft.com/office/powerpoint/2010/main" val="1045921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11</a:t>
            </a:fld>
            <a:endParaRPr lang="en-US"/>
          </a:p>
        </p:txBody>
      </p:sp>
    </p:spTree>
    <p:extLst>
      <p:ext uri="{BB962C8B-B14F-4D97-AF65-F5344CB8AC3E}">
        <p14:creationId xmlns:p14="http://schemas.microsoft.com/office/powerpoint/2010/main" val="3174976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12</a:t>
            </a:fld>
            <a:endParaRPr lang="en-US"/>
          </a:p>
        </p:txBody>
      </p:sp>
    </p:spTree>
    <p:extLst>
      <p:ext uri="{BB962C8B-B14F-4D97-AF65-F5344CB8AC3E}">
        <p14:creationId xmlns:p14="http://schemas.microsoft.com/office/powerpoint/2010/main" val="2049581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13</a:t>
            </a:fld>
            <a:endParaRPr lang="en-US"/>
          </a:p>
        </p:txBody>
      </p:sp>
    </p:spTree>
    <p:extLst>
      <p:ext uri="{BB962C8B-B14F-4D97-AF65-F5344CB8AC3E}">
        <p14:creationId xmlns:p14="http://schemas.microsoft.com/office/powerpoint/2010/main" val="1307807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14</a:t>
            </a:fld>
            <a:endParaRPr lang="en-US"/>
          </a:p>
        </p:txBody>
      </p:sp>
    </p:spTree>
    <p:extLst>
      <p:ext uri="{BB962C8B-B14F-4D97-AF65-F5344CB8AC3E}">
        <p14:creationId xmlns:p14="http://schemas.microsoft.com/office/powerpoint/2010/main" val="2370124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2</a:t>
            </a:fld>
            <a:endParaRPr lang="en-US"/>
          </a:p>
        </p:txBody>
      </p:sp>
    </p:spTree>
    <p:extLst>
      <p:ext uri="{BB962C8B-B14F-4D97-AF65-F5344CB8AC3E}">
        <p14:creationId xmlns:p14="http://schemas.microsoft.com/office/powerpoint/2010/main" val="1731831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3</a:t>
            </a:fld>
            <a:endParaRPr lang="en-US"/>
          </a:p>
        </p:txBody>
      </p:sp>
    </p:spTree>
    <p:extLst>
      <p:ext uri="{BB962C8B-B14F-4D97-AF65-F5344CB8AC3E}">
        <p14:creationId xmlns:p14="http://schemas.microsoft.com/office/powerpoint/2010/main" val="2634241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4</a:t>
            </a:fld>
            <a:endParaRPr lang="en-US"/>
          </a:p>
        </p:txBody>
      </p:sp>
    </p:spTree>
    <p:extLst>
      <p:ext uri="{BB962C8B-B14F-4D97-AF65-F5344CB8AC3E}">
        <p14:creationId xmlns:p14="http://schemas.microsoft.com/office/powerpoint/2010/main" val="4175598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5</a:t>
            </a:fld>
            <a:endParaRPr lang="en-US"/>
          </a:p>
        </p:txBody>
      </p:sp>
    </p:spTree>
    <p:extLst>
      <p:ext uri="{BB962C8B-B14F-4D97-AF65-F5344CB8AC3E}">
        <p14:creationId xmlns:p14="http://schemas.microsoft.com/office/powerpoint/2010/main" val="3991533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6</a:t>
            </a:fld>
            <a:endParaRPr lang="en-US"/>
          </a:p>
        </p:txBody>
      </p:sp>
    </p:spTree>
    <p:extLst>
      <p:ext uri="{BB962C8B-B14F-4D97-AF65-F5344CB8AC3E}">
        <p14:creationId xmlns:p14="http://schemas.microsoft.com/office/powerpoint/2010/main" val="1201697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7</a:t>
            </a:fld>
            <a:endParaRPr lang="en-US"/>
          </a:p>
        </p:txBody>
      </p:sp>
    </p:spTree>
    <p:extLst>
      <p:ext uri="{BB962C8B-B14F-4D97-AF65-F5344CB8AC3E}">
        <p14:creationId xmlns:p14="http://schemas.microsoft.com/office/powerpoint/2010/main" val="2976381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8</a:t>
            </a:fld>
            <a:endParaRPr lang="en-US"/>
          </a:p>
        </p:txBody>
      </p:sp>
    </p:spTree>
    <p:extLst>
      <p:ext uri="{BB962C8B-B14F-4D97-AF65-F5344CB8AC3E}">
        <p14:creationId xmlns:p14="http://schemas.microsoft.com/office/powerpoint/2010/main" val="3779353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0"/>
          </p:nvPr>
        </p:nvSpPr>
        <p:spPr/>
        <p:txBody>
          <a:bodyPr/>
          <a:lstStyle/>
          <a:p>
            <a:r>
              <a:rPr lang="en-US"/>
              <a:t>Helping People Live better Lives.</a:t>
            </a:r>
          </a:p>
        </p:txBody>
      </p:sp>
      <p:sp>
        <p:nvSpPr>
          <p:cNvPr id="5" name="Slide Number Placeholder 4"/>
          <p:cNvSpPr>
            <a:spLocks noGrp="1"/>
          </p:cNvSpPr>
          <p:nvPr>
            <p:ph type="sldNum" sz="quarter" idx="11"/>
          </p:nvPr>
        </p:nvSpPr>
        <p:spPr/>
        <p:txBody>
          <a:bodyPr/>
          <a:lstStyle/>
          <a:p>
            <a:fld id="{A06937D5-D888-482B-A8AA-31593E913E0B}" type="slidenum">
              <a:rPr lang="en-US" smtClean="0"/>
              <a:t>9</a:t>
            </a:fld>
            <a:endParaRPr lang="en-US"/>
          </a:p>
        </p:txBody>
      </p:sp>
    </p:spTree>
    <p:extLst>
      <p:ext uri="{BB962C8B-B14F-4D97-AF65-F5344CB8AC3E}">
        <p14:creationId xmlns:p14="http://schemas.microsoft.com/office/powerpoint/2010/main" val="707405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hyperlink" Target="dhhs.ne.gov" TargetMode="External"/><Relationship Id="rId5" Type="http://schemas.openxmlformats.org/officeDocument/2006/relationships/hyperlink" Target="mailto:First.Last@nebraska.gov" TargetMode="External"/><Relationship Id="rId4" Type="http://schemas.openxmlformats.org/officeDocument/2006/relationships/image" Target="../media/image8.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dhhs.ne.gov" TargetMode="External"/><Relationship Id="rId2" Type="http://schemas.openxmlformats.org/officeDocument/2006/relationships/hyperlink" Target="mailto:First.Last@nebraska.gov" TargetMode="External"/><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dirty="0"/>
              <a:t>Master title</a:t>
            </a:r>
          </a:p>
        </p:txBody>
      </p:sp>
    </p:spTree>
    <p:extLst>
      <p:ext uri="{BB962C8B-B14F-4D97-AF65-F5344CB8AC3E}">
        <p14:creationId xmlns:p14="http://schemas.microsoft.com/office/powerpoint/2010/main" val="19052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dirty="0"/>
              <a:t>Master title</a:t>
            </a:r>
          </a:p>
        </p:txBody>
      </p:sp>
    </p:spTree>
    <p:extLst>
      <p:ext uri="{BB962C8B-B14F-4D97-AF65-F5344CB8AC3E}">
        <p14:creationId xmlns:p14="http://schemas.microsoft.com/office/powerpoint/2010/main" val="4109839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rand Title Page">
    <p:spTree>
      <p:nvGrpSpPr>
        <p:cNvPr id="1" name=""/>
        <p:cNvGrpSpPr/>
        <p:nvPr/>
      </p:nvGrpSpPr>
      <p:grpSpPr>
        <a:xfrm>
          <a:off x="0" y="0"/>
          <a:ext cx="0" cy="0"/>
          <a:chOff x="0" y="0"/>
          <a:chExt cx="0" cy="0"/>
        </a:xfrm>
      </p:grpSpPr>
      <p:cxnSp>
        <p:nvCxnSpPr>
          <p:cNvPr id="5" name="Title Page Rule Line"/>
          <p:cNvCxnSpPr/>
          <p:nvPr/>
        </p:nvCxnSpPr>
        <p:spPr>
          <a:xfrm>
            <a:off x="838200" y="3558784"/>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2" name="Master Title"/>
          <p:cNvSpPr>
            <a:spLocks noGrp="1"/>
          </p:cNvSpPr>
          <p:nvPr>
            <p:ph type="title" hasCustomPrompt="1"/>
          </p:nvPr>
        </p:nvSpPr>
        <p:spPr>
          <a:xfrm>
            <a:off x="838200" y="1122363"/>
            <a:ext cx="10515600" cy="2417921"/>
          </a:xfrm>
          <a:prstGeom prst="rect">
            <a:avLst/>
          </a:prstGeom>
        </p:spPr>
        <p:txBody>
          <a:bodyPr anchor="b" anchorCtr="0">
            <a:normAutofit/>
          </a:bodyPr>
          <a:lstStyle>
            <a:lvl1pPr>
              <a:defRPr sz="4400">
                <a:solidFill>
                  <a:srgbClr val="036080"/>
                </a:solidFill>
              </a:defRPr>
            </a:lvl1pPr>
          </a:lstStyle>
          <a:p>
            <a:r>
              <a:rPr lang="en-US" dirty="0"/>
              <a:t>Click to edit Master Title</a:t>
            </a:r>
          </a:p>
        </p:txBody>
      </p:sp>
      <p:sp>
        <p:nvSpPr>
          <p:cNvPr id="7" name="Text Placeholder 3"/>
          <p:cNvSpPr>
            <a:spLocks noGrp="1"/>
          </p:cNvSpPr>
          <p:nvPr>
            <p:ph idx="1" hasCustomPrompt="1"/>
          </p:nvPr>
        </p:nvSpPr>
        <p:spPr>
          <a:xfrm>
            <a:off x="838200" y="3703120"/>
            <a:ext cx="10515600" cy="1925893"/>
          </a:xfrm>
          <a:prstGeom prst="rect">
            <a:avLst/>
          </a:prstGeom>
        </p:spPr>
        <p:txBody>
          <a:bodyPr vert="horz" lIns="91440" tIns="45720" rIns="91440" bIns="45720" rtlCol="0">
            <a:normAutofit/>
          </a:bodyPr>
          <a:lstStyle>
            <a:lvl1pPr algn="ctr">
              <a:defRPr sz="3200">
                <a:solidFill>
                  <a:srgbClr val="BABF33"/>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Subtitle</a:t>
            </a:r>
          </a:p>
        </p:txBody>
      </p:sp>
    </p:spTree>
    <p:extLst>
      <p:ext uri="{BB962C8B-B14F-4D97-AF65-F5344CB8AC3E}">
        <p14:creationId xmlns:p14="http://schemas.microsoft.com/office/powerpoint/2010/main" val="1456310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rand DHHS Title and Content">
    <p:spTree>
      <p:nvGrpSpPr>
        <p:cNvPr id="1" name=""/>
        <p:cNvGrpSpPr/>
        <p:nvPr/>
      </p:nvGrpSpPr>
      <p:grpSpPr>
        <a:xfrm>
          <a:off x="0" y="0"/>
          <a:ext cx="0" cy="0"/>
          <a:chOff x="0" y="0"/>
          <a:chExt cx="0" cy="0"/>
        </a:xfrm>
      </p:grpSpPr>
      <p:sp>
        <p:nvSpPr>
          <p:cNvPr id="14" name="Body Text"/>
          <p:cNvSpPr>
            <a:spLocks noGrp="1"/>
          </p:cNvSpPr>
          <p:nvPr>
            <p:ph type="body" sz="quarter" idx="10" hasCustomPrompt="1"/>
          </p:nvPr>
        </p:nvSpPr>
        <p:spPr>
          <a:xfrm>
            <a:off x="373487" y="1197393"/>
            <a:ext cx="11552349" cy="4390607"/>
          </a:xfrm>
          <a:prstGeom prst="rect">
            <a:avLst/>
          </a:prstGeom>
        </p:spPr>
        <p:txBody>
          <a:bodyPr/>
          <a:lstStyle>
            <a:lvl1pPr marL="0" indent="0" algn="l">
              <a:buNone/>
              <a:defRPr sz="2000">
                <a:solidFill>
                  <a:schemeClr val="tx1"/>
                </a:solidFill>
              </a:defRPr>
            </a:lvl1pPr>
          </a:lstStyle>
          <a:p>
            <a:pPr lvl="0"/>
            <a:r>
              <a:rPr lang="en-US" dirty="0"/>
              <a:t>Click to edit text</a:t>
            </a:r>
          </a:p>
        </p:txBody>
      </p:sp>
      <p:sp>
        <p:nvSpPr>
          <p:cNvPr id="7" name="Title 1"/>
          <p:cNvSpPr>
            <a:spLocks noGrp="1"/>
          </p:cNvSpPr>
          <p:nvPr>
            <p:ph type="title"/>
          </p:nvPr>
        </p:nvSpPr>
        <p:spPr>
          <a:xfrm>
            <a:off x="373487" y="365126"/>
            <a:ext cx="11552349" cy="696420"/>
          </a:xfrm>
          <a:prstGeom prst="rect">
            <a:avLst/>
          </a:prstGeom>
        </p:spPr>
        <p:txBody>
          <a:bodyPr>
            <a:noAutofit/>
          </a:bodyPr>
          <a:lstStyle>
            <a:lvl1pPr algn="l">
              <a:defRPr sz="3600"/>
            </a:lvl1pPr>
          </a:lstStyle>
          <a:p>
            <a:r>
              <a:rPr lang="en-US"/>
              <a:t>Click to edit Master title style</a:t>
            </a:r>
            <a:endParaRPr lang="en-US" dirty="0"/>
          </a:p>
        </p:txBody>
      </p:sp>
      <p:cxnSp>
        <p:nvCxnSpPr>
          <p:cNvPr id="5" name="Title Page Rule Line"/>
          <p:cNvCxnSpPr/>
          <p:nvPr/>
        </p:nvCxnSpPr>
        <p:spPr>
          <a:xfrm>
            <a:off x="373487" y="106481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851293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rand 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200087"/>
            <a:ext cx="11552349" cy="4424858"/>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sp>
        <p:nvSpPr>
          <p:cNvPr id="6" name="Title 1"/>
          <p:cNvSpPr>
            <a:spLocks noGrp="1"/>
          </p:cNvSpPr>
          <p:nvPr>
            <p:ph type="title"/>
          </p:nvPr>
        </p:nvSpPr>
        <p:spPr>
          <a:xfrm>
            <a:off x="37348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0" name="Title Page Rule Line"/>
          <p:cNvCxnSpPr/>
          <p:nvPr/>
        </p:nvCxnSpPr>
        <p:spPr>
          <a:xfrm>
            <a:off x="373487" y="106154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822336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Brand DHHS Subhead Layout w Bullets">
    <p:spTree>
      <p:nvGrpSpPr>
        <p:cNvPr id="1" name=""/>
        <p:cNvGrpSpPr/>
        <p:nvPr/>
      </p:nvGrpSpPr>
      <p:grpSpPr>
        <a:xfrm>
          <a:off x="0" y="0"/>
          <a:ext cx="0" cy="0"/>
          <a:chOff x="0" y="0"/>
          <a:chExt cx="0" cy="0"/>
        </a:xfrm>
      </p:grpSpPr>
      <p:sp>
        <p:nvSpPr>
          <p:cNvPr id="5" name="Bulleted Text"/>
          <p:cNvSpPr>
            <a:spLocks noGrp="1"/>
          </p:cNvSpPr>
          <p:nvPr>
            <p:ph type="body" sz="quarter" idx="11" hasCustomPrompt="1"/>
          </p:nvPr>
        </p:nvSpPr>
        <p:spPr>
          <a:xfrm>
            <a:off x="365098" y="1787178"/>
            <a:ext cx="11552349" cy="3819295"/>
          </a:xfrm>
          <a:prstGeom prst="rect">
            <a:avLst/>
          </a:prstGeom>
        </p:spPr>
        <p:txBody>
          <a:bodyPr>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2000"/>
            </a:lvl2pPr>
            <a:lvl3pPr>
              <a:defRPr sz="1800"/>
            </a:lvl3pPr>
            <a:lvl4pPr>
              <a:defRPr sz="1600"/>
            </a:lvl4pPr>
            <a:lvl5pPr>
              <a:defRPr sz="1400"/>
            </a:lvl5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
        <p:nvSpPr>
          <p:cNvPr id="11" name="Page Subhead Bold"/>
          <p:cNvSpPr>
            <a:spLocks noGrp="1"/>
          </p:cNvSpPr>
          <p:nvPr>
            <p:ph type="body" sz="quarter" idx="12" hasCustomPrompt="1"/>
          </p:nvPr>
        </p:nvSpPr>
        <p:spPr>
          <a:xfrm>
            <a:off x="365097" y="121388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BABF33"/>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cxnSp>
        <p:nvCxnSpPr>
          <p:cNvPr id="12" name="Title Page Rule Line"/>
          <p:cNvCxnSpPr/>
          <p:nvPr/>
        </p:nvCxnSpPr>
        <p:spPr>
          <a:xfrm>
            <a:off x="373487" y="107534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874152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rand 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
        <p:nvSpPr>
          <p:cNvPr id="6" name="Bulleted Text"/>
          <p:cNvSpPr>
            <a:spLocks noGrp="1"/>
          </p:cNvSpPr>
          <p:nvPr>
            <p:ph type="body" sz="quarter" idx="12" hasCustomPrompt="1"/>
          </p:nvPr>
        </p:nvSpPr>
        <p:spPr>
          <a:xfrm>
            <a:off x="365098" y="1206627"/>
            <a:ext cx="11552349" cy="4362900"/>
          </a:xfrm>
          <a:prstGeom prst="rect">
            <a:avLst/>
          </a:prstGeom>
        </p:spPr>
        <p:txBody>
          <a:bodyPr lIns="0" tIns="45720" rIns="91440"/>
          <a:lstStyle>
            <a:lvl1pPr marL="457200" indent="-274320" algn="l">
              <a:lnSpc>
                <a:spcPct val="150000"/>
              </a:lnSpc>
              <a:spcBef>
                <a:spcPts val="0"/>
              </a:spcBef>
              <a:buClr>
                <a:srgbClr val="B9C8D3"/>
              </a:buClr>
              <a:buFont typeface="Wingdings 3" panose="05040102010807070707" pitchFamily="18" charset="2"/>
              <a:buChar char=""/>
              <a:defRPr lang="en-US" sz="20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bulleted text</a:t>
            </a:r>
          </a:p>
        </p:txBody>
      </p:sp>
      <p:cxnSp>
        <p:nvCxnSpPr>
          <p:cNvPr id="10" name="Title Page Rule Line"/>
          <p:cNvCxnSpPr/>
          <p:nvPr/>
        </p:nvCxnSpPr>
        <p:spPr>
          <a:xfrm>
            <a:off x="373487" y="106481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76027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rand DHHS Indent Bullets">
    <p:spTree>
      <p:nvGrpSpPr>
        <p:cNvPr id="1" name=""/>
        <p:cNvGrpSpPr/>
        <p:nvPr/>
      </p:nvGrpSpPr>
      <p:grpSpPr>
        <a:xfrm>
          <a:off x="0" y="0"/>
          <a:ext cx="0" cy="0"/>
          <a:chOff x="0" y="0"/>
          <a:chExt cx="0" cy="0"/>
        </a:xfrm>
      </p:grpSpPr>
      <p:sp>
        <p:nvSpPr>
          <p:cNvPr id="9" name="Page Subhead Bold"/>
          <p:cNvSpPr>
            <a:spLocks noGrp="1"/>
          </p:cNvSpPr>
          <p:nvPr>
            <p:ph type="body" sz="quarter" idx="12" hasCustomPrompt="1"/>
          </p:nvPr>
        </p:nvSpPr>
        <p:spPr>
          <a:xfrm>
            <a:off x="365097" y="1200087"/>
            <a:ext cx="11552349" cy="57329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BABF33"/>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10" name="Bulleted Text"/>
          <p:cNvSpPr>
            <a:spLocks noGrp="1"/>
          </p:cNvSpPr>
          <p:nvPr>
            <p:ph type="body" sz="quarter" idx="13" hasCustomPrompt="1"/>
          </p:nvPr>
        </p:nvSpPr>
        <p:spPr>
          <a:xfrm>
            <a:off x="365098" y="2364502"/>
            <a:ext cx="11552349" cy="3230755"/>
          </a:xfrm>
          <a:prstGeom prst="rect">
            <a:avLst/>
          </a:prstGeom>
        </p:spPr>
        <p:txBody>
          <a:bodyPr/>
          <a:lstStyle>
            <a:lvl1pPr marL="914400" indent="-274320" algn="l">
              <a:buClr>
                <a:srgbClr val="BABF33"/>
              </a:buClr>
              <a:buFont typeface="Wingdings 3" panose="05040102010807070707" pitchFamily="18" charset="2"/>
              <a:buChar char=""/>
              <a:defRPr sz="2400">
                <a:solidFill>
                  <a:schemeClr val="tx1"/>
                </a:solidFill>
              </a:defRPr>
            </a:lvl1pPr>
            <a:lvl2pPr>
              <a:defRPr sz="2000"/>
            </a:lvl2pPr>
          </a:lstStyle>
          <a:p>
            <a:pPr lvl="1"/>
            <a:r>
              <a:rPr lang="en-US" dirty="0"/>
              <a:t>Second level</a:t>
            </a:r>
          </a:p>
        </p:txBody>
      </p:sp>
      <p:sp>
        <p:nvSpPr>
          <p:cNvPr id="11"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4" name="Title Page Rule Line"/>
          <p:cNvCxnSpPr/>
          <p:nvPr/>
        </p:nvCxnSpPr>
        <p:spPr>
          <a:xfrm>
            <a:off x="365097" y="106154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5" name="Body Text 3-col"/>
          <p:cNvSpPr>
            <a:spLocks noGrp="1"/>
          </p:cNvSpPr>
          <p:nvPr>
            <p:ph type="body" sz="quarter" idx="11" hasCustomPrompt="1"/>
          </p:nvPr>
        </p:nvSpPr>
        <p:spPr>
          <a:xfrm>
            <a:off x="365097" y="1801085"/>
            <a:ext cx="11560739" cy="554181"/>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3-column text</a:t>
            </a:r>
          </a:p>
        </p:txBody>
      </p:sp>
    </p:spTree>
    <p:extLst>
      <p:ext uri="{BB962C8B-B14F-4D97-AF65-F5344CB8AC3E}">
        <p14:creationId xmlns:p14="http://schemas.microsoft.com/office/powerpoint/2010/main" val="148973415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Brand DHHS Indent Bullets alt">
    <p:spTree>
      <p:nvGrpSpPr>
        <p:cNvPr id="1" name=""/>
        <p:cNvGrpSpPr/>
        <p:nvPr/>
      </p:nvGrpSpPr>
      <p:grpSpPr>
        <a:xfrm>
          <a:off x="0" y="0"/>
          <a:ext cx="0" cy="0"/>
          <a:chOff x="0" y="0"/>
          <a:chExt cx="0" cy="0"/>
        </a:xfrm>
      </p:grpSpPr>
      <p:sp>
        <p:nvSpPr>
          <p:cNvPr id="10" name="Bulleted Text"/>
          <p:cNvSpPr>
            <a:spLocks noGrp="1"/>
          </p:cNvSpPr>
          <p:nvPr>
            <p:ph type="body" sz="quarter" idx="13" hasCustomPrompt="1"/>
          </p:nvPr>
        </p:nvSpPr>
        <p:spPr>
          <a:xfrm>
            <a:off x="365098" y="1740925"/>
            <a:ext cx="11552349" cy="3810789"/>
          </a:xfrm>
          <a:prstGeom prst="rect">
            <a:avLst/>
          </a:prstGeom>
        </p:spPr>
        <p:txBody>
          <a:bodyPr/>
          <a:lstStyle>
            <a:lvl1pPr marL="914400" indent="-274320" algn="l">
              <a:buClr>
                <a:srgbClr val="BABF33"/>
              </a:buClr>
              <a:buFont typeface="Wingdings 3" panose="05040102010807070707" pitchFamily="18" charset="2"/>
              <a:buChar char=""/>
              <a:tabLst>
                <a:tab pos="182880" algn="l"/>
              </a:tabLst>
              <a:defRPr sz="2800">
                <a:solidFill>
                  <a:schemeClr val="tx1"/>
                </a:solidFill>
              </a:defRPr>
            </a:lvl1pPr>
            <a:lvl2pPr defTabSz="1828800">
              <a:defRPr sz="2000"/>
            </a:lvl2pPr>
            <a:lvl4pPr marL="1371600" indent="-274320">
              <a:spcBef>
                <a:spcPts val="1000"/>
              </a:spcBef>
              <a:buClr>
                <a:srgbClr val="BABF33"/>
              </a:buClr>
              <a:defRPr/>
            </a:lvl4pPr>
          </a:lstStyle>
          <a:p>
            <a:pPr lvl="1"/>
            <a:r>
              <a:rPr lang="en-US" dirty="0"/>
              <a:t>Second level</a:t>
            </a:r>
          </a:p>
        </p:txBody>
      </p:sp>
      <p:sp>
        <p:nvSpPr>
          <p:cNvPr id="8" name="Title 1"/>
          <p:cNvSpPr>
            <a:spLocks noGrp="1"/>
          </p:cNvSpPr>
          <p:nvPr>
            <p:ph type="title"/>
          </p:nvPr>
        </p:nvSpPr>
        <p:spPr>
          <a:xfrm>
            <a:off x="365097" y="365126"/>
            <a:ext cx="11552349" cy="696420"/>
          </a:xfrm>
          <a:prstGeom prst="rect">
            <a:avLst/>
          </a:prstGeom>
        </p:spPr>
        <p:txBody>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1159110"/>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3" name="Body Text 3-col"/>
          <p:cNvSpPr>
            <a:spLocks noGrp="1"/>
          </p:cNvSpPr>
          <p:nvPr>
            <p:ph type="body" sz="quarter" idx="11" hasCustomPrompt="1"/>
          </p:nvPr>
        </p:nvSpPr>
        <p:spPr>
          <a:xfrm>
            <a:off x="365097" y="1234450"/>
            <a:ext cx="11560739" cy="486552"/>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a:t>
            </a:r>
          </a:p>
        </p:txBody>
      </p:sp>
    </p:spTree>
    <p:extLst>
      <p:ext uri="{BB962C8B-B14F-4D97-AF65-F5344CB8AC3E}">
        <p14:creationId xmlns:p14="http://schemas.microsoft.com/office/powerpoint/2010/main" val="320498767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Brand DHHS Photo Layout">
    <p:spTree>
      <p:nvGrpSpPr>
        <p:cNvPr id="1" name=""/>
        <p:cNvGrpSpPr/>
        <p:nvPr/>
      </p:nvGrpSpPr>
      <p:grpSpPr>
        <a:xfrm>
          <a:off x="0" y="0"/>
          <a:ext cx="0" cy="0"/>
          <a:chOff x="0" y="0"/>
          <a:chExt cx="0" cy="0"/>
        </a:xfrm>
      </p:grpSpPr>
      <p:sp>
        <p:nvSpPr>
          <p:cNvPr id="5" name="Smaller Body Text"/>
          <p:cNvSpPr>
            <a:spLocks noGrp="1"/>
          </p:cNvSpPr>
          <p:nvPr>
            <p:ph type="body" sz="quarter" idx="11" hasCustomPrompt="1"/>
          </p:nvPr>
        </p:nvSpPr>
        <p:spPr>
          <a:xfrm>
            <a:off x="373488" y="1238132"/>
            <a:ext cx="4178022" cy="4907973"/>
          </a:xfrm>
          <a:prstGeom prst="rect">
            <a:avLst/>
          </a:prstGeom>
        </p:spPr>
        <p:txBody>
          <a:bodyPr>
            <a:normAutofit/>
          </a:bodyPr>
          <a:lstStyle>
            <a:lvl1pPr marL="0" indent="0" algn="l">
              <a:buNone/>
              <a:defRPr sz="2000">
                <a:solidFill>
                  <a:schemeClr val="tx1"/>
                </a:solidFill>
              </a:defRPr>
            </a:lvl1pPr>
          </a:lstStyle>
          <a:p>
            <a:pPr lvl="0"/>
            <a:r>
              <a:rPr lang="en-US" dirty="0"/>
              <a:t>Click to edit text</a:t>
            </a:r>
          </a:p>
        </p:txBody>
      </p:sp>
      <p:sp>
        <p:nvSpPr>
          <p:cNvPr id="13" name="Picture Placeholder 12"/>
          <p:cNvSpPr>
            <a:spLocks noGrp="1"/>
          </p:cNvSpPr>
          <p:nvPr>
            <p:ph type="pic" sz="quarter" idx="12"/>
          </p:nvPr>
        </p:nvSpPr>
        <p:spPr>
          <a:xfrm>
            <a:off x="7043895" y="1238132"/>
            <a:ext cx="4808380" cy="3988210"/>
          </a:xfrm>
          <a:prstGeom prst="rect">
            <a:avLst/>
          </a:prstGeom>
        </p:spPr>
        <p:txBody>
          <a:bodyPr/>
          <a:lstStyle/>
          <a:p>
            <a:r>
              <a:rPr lang="en-US"/>
              <a:t>Click icon to add picture</a:t>
            </a:r>
            <a:endParaRPr lang="en-US" dirty="0"/>
          </a:p>
        </p:txBody>
      </p:sp>
      <p:sp>
        <p:nvSpPr>
          <p:cNvPr id="15" name="Picture Placeholder 14"/>
          <p:cNvSpPr>
            <a:spLocks noGrp="1"/>
          </p:cNvSpPr>
          <p:nvPr>
            <p:ph type="pic" sz="quarter" idx="13"/>
          </p:nvPr>
        </p:nvSpPr>
        <p:spPr>
          <a:xfrm>
            <a:off x="4732338" y="1238132"/>
            <a:ext cx="2130729" cy="1966546"/>
          </a:xfrm>
          <a:prstGeom prst="rect">
            <a:avLst/>
          </a:prstGeom>
        </p:spPr>
        <p:txBody>
          <a:bodyPr/>
          <a:lstStyle/>
          <a:p>
            <a:r>
              <a:rPr lang="en-US"/>
              <a:t>Click icon to add picture</a:t>
            </a:r>
          </a:p>
        </p:txBody>
      </p:sp>
      <p:sp>
        <p:nvSpPr>
          <p:cNvPr id="17" name="Picture Placeholder 16"/>
          <p:cNvSpPr>
            <a:spLocks noGrp="1"/>
          </p:cNvSpPr>
          <p:nvPr>
            <p:ph type="pic" sz="quarter" idx="14"/>
          </p:nvPr>
        </p:nvSpPr>
        <p:spPr>
          <a:xfrm>
            <a:off x="4732338" y="3374906"/>
            <a:ext cx="2160587" cy="1851435"/>
          </a:xfrm>
          <a:prstGeom prst="rect">
            <a:avLst/>
          </a:prstGeom>
        </p:spPr>
        <p:txBody>
          <a:bodyPr/>
          <a:lstStyle/>
          <a:p>
            <a:r>
              <a:rPr lang="en-US"/>
              <a:t>Click icon to add picture</a:t>
            </a:r>
          </a:p>
        </p:txBody>
      </p:sp>
      <p:sp>
        <p:nvSpPr>
          <p:cNvPr id="9" name="Title 1"/>
          <p:cNvSpPr>
            <a:spLocks noGrp="1"/>
          </p:cNvSpPr>
          <p:nvPr>
            <p:ph type="title"/>
          </p:nvPr>
        </p:nvSpPr>
        <p:spPr>
          <a:xfrm>
            <a:off x="373488" y="365126"/>
            <a:ext cx="11478084"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107534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406051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Brand DHHS End Slide Layout">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5690E2"/>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Title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Department</a:t>
            </a:r>
          </a:p>
        </p:txBody>
      </p:sp>
      <p:grpSp>
        <p:nvGrpSpPr>
          <p:cNvPr id="4" name="Group 3"/>
          <p:cNvGrpSpPr/>
          <p:nvPr/>
        </p:nvGrpSpPr>
        <p:grpSpPr>
          <a:xfrm>
            <a:off x="508289" y="6065378"/>
            <a:ext cx="1675916" cy="438850"/>
            <a:chOff x="4913982" y="5342258"/>
            <a:chExt cx="1675916" cy="463617"/>
          </a:xfrm>
          <a:effectLst>
            <a:reflection stA="41000" endPos="65000" dist="50800" dir="5400000" sy="-100000" algn="bl" rotWithShape="0"/>
          </a:effectLst>
        </p:grpSpPr>
        <p:pic>
          <p:nvPicPr>
            <p:cNvPr id="5" name="Twit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13982" y="5342258"/>
              <a:ext cx="467498" cy="457200"/>
            </a:xfrm>
            <a:prstGeom prst="rect">
              <a:avLst/>
            </a:prstGeom>
          </p:spPr>
        </p:pic>
        <p:pic>
          <p:nvPicPr>
            <p:cNvPr id="6" name="You Tub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7001" y="5348675"/>
              <a:ext cx="457200" cy="457200"/>
            </a:xfrm>
            <a:prstGeom prst="rect">
              <a:avLst/>
            </a:prstGeom>
          </p:spPr>
        </p:pic>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2698" y="5342258"/>
              <a:ext cx="457200" cy="457200"/>
            </a:xfrm>
            <a:prstGeom prst="rect">
              <a:avLst/>
            </a:prstGeom>
          </p:spPr>
        </p:pic>
      </p:grpSp>
      <p:sp>
        <p:nvSpPr>
          <p:cNvPr id="11" name="Page Subhead Bold"/>
          <p:cNvSpPr>
            <a:spLocks noGrp="1"/>
          </p:cNvSpPr>
          <p:nvPr>
            <p:ph type="body" sz="quarter" idx="12" hasCustomPrompt="1"/>
          </p:nvPr>
        </p:nvSpPr>
        <p:spPr>
          <a:xfrm>
            <a:off x="838200" y="2240666"/>
            <a:ext cx="10478729" cy="469563"/>
          </a:xfrm>
          <a:prstGeom prst="rect">
            <a:avLst/>
          </a:prstGeom>
          <a:solidFill>
            <a:srgbClr val="BABF33"/>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defRPr>
            </a:lvl1pPr>
          </a:lstStyle>
          <a:p>
            <a:pPr lvl="0"/>
            <a:r>
              <a:rPr lang="en-US" dirty="0"/>
              <a:t>Click to edit Contact Name</a:t>
            </a:r>
          </a:p>
        </p:txBody>
      </p:sp>
      <p:sp>
        <p:nvSpPr>
          <p:cNvPr id="13" name="Additonal Text"/>
          <p:cNvSpPr>
            <a:spLocks noGrp="1"/>
          </p:cNvSpPr>
          <p:nvPr>
            <p:ph type="body" sz="quarter" idx="13" hasCustomPrompt="1"/>
          </p:nvPr>
        </p:nvSpPr>
        <p:spPr>
          <a:xfrm>
            <a:off x="840085" y="4628162"/>
            <a:ext cx="10478729" cy="657500"/>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644144"/>
            <a:ext cx="10478729" cy="405055"/>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036080"/>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5"/>
              </a:rPr>
              <a:t>First.Last@nebraska.gov</a:t>
            </a:r>
            <a:endParaRPr lang="en-US" dirty="0"/>
          </a:p>
        </p:txBody>
      </p:sp>
      <p:sp>
        <p:nvSpPr>
          <p:cNvPr id="16" name="Website"/>
          <p:cNvSpPr txBox="1">
            <a:spLocks/>
          </p:cNvSpPr>
          <p:nvPr/>
        </p:nvSpPr>
        <p:spPr>
          <a:xfrm>
            <a:off x="2318151" y="6123375"/>
            <a:ext cx="2148581" cy="427153"/>
          </a:xfrm>
          <a:prstGeom prst="rect">
            <a:avLst/>
          </a:prstGeom>
          <a:noFill/>
          <a:ln>
            <a:solidFill>
              <a:srgbClr val="5690E2"/>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036080"/>
                </a:solidFill>
                <a:latin typeface="Gisha" panose="020B0502040204020203" pitchFamily="34" charset="-79"/>
                <a:cs typeface="Gisha" panose="020B0502040204020203" pitchFamily="34" charset="-79"/>
                <a:hlinkClick r:id="rId6"/>
              </a:rPr>
              <a:t>dhhs.ne.gov</a:t>
            </a:r>
            <a:endParaRPr lang="en-US" sz="2400" b="1" dirty="0">
              <a:solidFill>
                <a:srgbClr val="036080"/>
              </a:solidFill>
              <a:latin typeface="Gisha" panose="020B0502040204020203" pitchFamily="34" charset="-79"/>
              <a:cs typeface="Gisha" panose="020B0502040204020203" pitchFamily="34" charset="-79"/>
            </a:endParaRPr>
          </a:p>
        </p:txBody>
      </p:sp>
      <p:sp>
        <p:nvSpPr>
          <p:cNvPr id="18" name="Website"/>
          <p:cNvSpPr txBox="1">
            <a:spLocks/>
          </p:cNvSpPr>
          <p:nvPr/>
        </p:nvSpPr>
        <p:spPr>
          <a:xfrm>
            <a:off x="5012550" y="5402453"/>
            <a:ext cx="2148581" cy="438851"/>
          </a:xfrm>
          <a:prstGeom prst="rect">
            <a:avLst/>
          </a:prstGeom>
          <a:noFill/>
          <a:ln>
            <a:no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200"/>
              </a:lnSpc>
            </a:pPr>
            <a:r>
              <a:rPr lang="en-US" sz="1400" b="1" dirty="0">
                <a:solidFill>
                  <a:schemeClr val="tx2"/>
                </a:solidFill>
                <a:latin typeface="Gisha" panose="020B0502040204020203" pitchFamily="34" charset="-79"/>
                <a:cs typeface="Gisha" panose="020B0502040204020203" pitchFamily="34" charset="-79"/>
              </a:rPr>
              <a:t>DHHS Helpline:</a:t>
            </a:r>
          </a:p>
          <a:p>
            <a:pPr>
              <a:lnSpc>
                <a:spcPts val="1200"/>
              </a:lnSpc>
            </a:pPr>
            <a:r>
              <a:rPr lang="en-US" sz="1050" b="0" dirty="0">
                <a:solidFill>
                  <a:schemeClr val="tx2"/>
                </a:solidFill>
                <a:latin typeface="Gisha" panose="020B0502040204020203" pitchFamily="34" charset="-79"/>
                <a:cs typeface="Gisha" panose="020B0502040204020203" pitchFamily="34" charset="-79"/>
              </a:rPr>
              <a:t>800-254-4202</a:t>
            </a:r>
          </a:p>
          <a:p>
            <a:pPr>
              <a:lnSpc>
                <a:spcPts val="1200"/>
              </a:lnSpc>
            </a:pPr>
            <a:r>
              <a:rPr lang="en-US" sz="1050" b="0" dirty="0">
                <a:solidFill>
                  <a:schemeClr val="tx2"/>
                </a:solidFill>
                <a:latin typeface="Gisha" panose="020B0502040204020203" pitchFamily="34" charset="-79"/>
                <a:cs typeface="Gisha" panose="020B0502040204020203" pitchFamily="34" charset="-79"/>
              </a:rPr>
              <a:t>DHHS.helpline@Nebraska.gov</a:t>
            </a:r>
          </a:p>
        </p:txBody>
      </p:sp>
      <p:sp>
        <p:nvSpPr>
          <p:cNvPr id="15" name="Phone"/>
          <p:cNvSpPr txBox="1"/>
          <p:nvPr/>
        </p:nvSpPr>
        <p:spPr>
          <a:xfrm>
            <a:off x="846763" y="4109007"/>
            <a:ext cx="10478729" cy="461665"/>
          </a:xfrm>
          <a:prstGeom prst="rect">
            <a:avLst/>
          </a:prstGeom>
          <a:noFill/>
        </p:spPr>
        <p:txBody>
          <a:bodyPr wrap="square" rtlCol="0">
            <a:spAutoFit/>
          </a:bodyPr>
          <a:lstStyle/>
          <a:p>
            <a:pPr algn="ctr"/>
            <a:r>
              <a:rPr lang="en-US" sz="2400" dirty="0">
                <a:solidFill>
                  <a:schemeClr val="tx2"/>
                </a:solidFill>
                <a:latin typeface="Montserrat Black" panose="00000A00000000000000" pitchFamily="50" charset="0"/>
              </a:rPr>
              <a:t>000-000-0000</a:t>
            </a:r>
          </a:p>
        </p:txBody>
      </p:sp>
    </p:spTree>
    <p:extLst>
      <p:ext uri="{BB962C8B-B14F-4D97-AF65-F5344CB8AC3E}">
        <p14:creationId xmlns:p14="http://schemas.microsoft.com/office/powerpoint/2010/main" val="306631617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entered / no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16191"/>
          </a:xfrm>
          <a:prstGeom prst="rect">
            <a:avLst/>
          </a:prstGeom>
        </p:spPr>
        <p:txBody>
          <a:bodyPr/>
          <a:lstStyle>
            <a:lvl1pPr>
              <a:defRPr baseline="0">
                <a:latin typeface="+mj-lt"/>
                <a:cs typeface="Arial" panose="020B0604020202020204" pitchFamily="34" charset="0"/>
              </a:defRPr>
            </a:lvl1pPr>
          </a:lstStyle>
          <a:p>
            <a:r>
              <a:rPr lang="en-US" dirty="0"/>
              <a:t>Master Headline</a:t>
            </a:r>
          </a:p>
        </p:txBody>
      </p:sp>
    </p:spTree>
    <p:extLst>
      <p:ext uri="{BB962C8B-B14F-4D97-AF65-F5344CB8AC3E}">
        <p14:creationId xmlns:p14="http://schemas.microsoft.com/office/powerpoint/2010/main" val="3270998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arge logo">
    <p:spTree>
      <p:nvGrpSpPr>
        <p:cNvPr id="1" name=""/>
        <p:cNvGrpSpPr/>
        <p:nvPr/>
      </p:nvGrpSpPr>
      <p:grpSpPr>
        <a:xfrm>
          <a:off x="0" y="0"/>
          <a:ext cx="0" cy="0"/>
          <a:chOff x="0" y="0"/>
          <a:chExt cx="0" cy="0"/>
        </a:xfrm>
      </p:grpSpPr>
      <p:sp>
        <p:nvSpPr>
          <p:cNvPr id="6"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a:latin typeface="+mj-lt"/>
              </a:defRPr>
            </a:lvl1pPr>
          </a:lstStyle>
          <a:p>
            <a:r>
              <a:rPr lang="en-US" dirty="0"/>
              <a:t>Master title</a:t>
            </a:r>
          </a:p>
        </p:txBody>
      </p:sp>
    </p:spTree>
    <p:extLst>
      <p:ext uri="{BB962C8B-B14F-4D97-AF65-F5344CB8AC3E}">
        <p14:creationId xmlns:p14="http://schemas.microsoft.com/office/powerpoint/2010/main" val="1495192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Headline / Subhead / 3-column / bulleted">
    <p:spTree>
      <p:nvGrpSpPr>
        <p:cNvPr id="1" name=""/>
        <p:cNvGrpSpPr/>
        <p:nvPr/>
      </p:nvGrpSpPr>
      <p:grpSpPr>
        <a:xfrm>
          <a:off x="0" y="0"/>
          <a:ext cx="0" cy="0"/>
          <a:chOff x="0" y="0"/>
          <a:chExt cx="0" cy="0"/>
        </a:xfrm>
      </p:grpSpPr>
      <p:sp>
        <p:nvSpPr>
          <p:cNvPr id="4" name="Page Subhead Bold"/>
          <p:cNvSpPr>
            <a:spLocks noGrp="1"/>
          </p:cNvSpPr>
          <p:nvPr>
            <p:ph type="body" sz="quarter" idx="12" hasCustomPrompt="1"/>
          </p:nvPr>
        </p:nvSpPr>
        <p:spPr>
          <a:xfrm>
            <a:off x="365097" y="1081211"/>
            <a:ext cx="11552349" cy="56307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mn-lt"/>
                <a:ea typeface="Roboto" panose="02000000000000000000" pitchFamily="2" charset="0"/>
                <a:cs typeface="Roboto" panose="02000000000000000000" pitchFamily="2" charset="0"/>
              </a:defRPr>
            </a:lvl1pPr>
          </a:lstStyle>
          <a:p>
            <a:pPr lvl="0"/>
            <a:r>
              <a:rPr lang="en-US" dirty="0"/>
              <a:t>Subhead</a:t>
            </a:r>
          </a:p>
        </p:txBody>
      </p:sp>
      <p:sp>
        <p:nvSpPr>
          <p:cNvPr id="7" name="Body Text 3-col"/>
          <p:cNvSpPr>
            <a:spLocks noGrp="1"/>
          </p:cNvSpPr>
          <p:nvPr>
            <p:ph type="body" sz="quarter" idx="11" hasCustomPrompt="1"/>
          </p:nvPr>
        </p:nvSpPr>
        <p:spPr>
          <a:xfrm>
            <a:off x="365097" y="1657903"/>
            <a:ext cx="11560739" cy="4329942"/>
          </a:xfrm>
          <a:prstGeom prst="rect">
            <a:avLst/>
          </a:prstGeom>
        </p:spPr>
        <p:txBody>
          <a:bodyPr wrap="none" numCol="3" spcCol="27432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latin typeface="+mn-lt"/>
              </a:defRPr>
            </a:lvl1pPr>
            <a:lvl2pPr marL="685800" indent="-228600">
              <a:buFont typeface="Arial" panose="020B0604020202020204" pitchFamily="34" charset="0"/>
              <a:buChar char="•"/>
              <a:defRPr sz="2000">
                <a:latin typeface="+mn-lt"/>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3-column text</a:t>
            </a:r>
          </a:p>
          <a:p>
            <a:pPr lvl="1"/>
            <a:r>
              <a:rPr lang="en-US" dirty="0"/>
              <a:t>Bulleted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563628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Headline / 2-column bulleted tex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sp>
        <p:nvSpPr>
          <p:cNvPr id="7" name="Body Text"/>
          <p:cNvSpPr>
            <a:spLocks noGrp="1"/>
          </p:cNvSpPr>
          <p:nvPr>
            <p:ph type="body" sz="quarter" idx="11" hasCustomPrompt="1"/>
          </p:nvPr>
        </p:nvSpPr>
        <p:spPr>
          <a:xfrm>
            <a:off x="373487" y="1073568"/>
            <a:ext cx="11552349" cy="5060532"/>
          </a:xfrm>
          <a:prstGeom prst="rect">
            <a:avLst/>
          </a:prstGeom>
        </p:spPr>
        <p:txBody>
          <a:bodyPr numCol="2" spcCol="274320"/>
          <a:lstStyle>
            <a:lvl1pPr marL="171450" indent="-171450" algn="l">
              <a:buClr>
                <a:srgbClr val="7E99A9"/>
              </a:buClr>
              <a:buFont typeface="Wingdings 3" panose="05040102010807070707" pitchFamily="18" charset="2"/>
              <a:buChar char=""/>
              <a:defRPr sz="1200">
                <a:solidFill>
                  <a:schemeClr val="tx1"/>
                </a:solidFill>
                <a:latin typeface="+mn-lt"/>
              </a:defRPr>
            </a:lvl1pPr>
          </a:lstStyle>
          <a:p>
            <a:pPr lvl="0"/>
            <a:r>
              <a:rPr lang="en-US" dirty="0"/>
              <a:t>2-column</a:t>
            </a:r>
          </a:p>
        </p:txBody>
      </p:sp>
      <p:cxnSp>
        <p:nvCxnSpPr>
          <p:cNvPr id="8"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821537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036080"/>
                </a:solidFill>
                <a:latin typeface="+mn-lt"/>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Title</a:t>
            </a:r>
          </a:p>
        </p:txBody>
      </p:sp>
      <p:sp>
        <p:nvSpPr>
          <p:cNvPr id="11" name="Page Subhead Bold"/>
          <p:cNvSpPr>
            <a:spLocks noGrp="1"/>
          </p:cNvSpPr>
          <p:nvPr>
            <p:ph type="body" sz="quarter" idx="12" hasCustomPrompt="1"/>
          </p:nvPr>
        </p:nvSpPr>
        <p:spPr>
          <a:xfrm>
            <a:off x="838200" y="2240666"/>
            <a:ext cx="10478729" cy="469563"/>
          </a:xfrm>
          <a:prstGeom prst="rect">
            <a:avLst/>
          </a:prstGeom>
          <a:solidFill>
            <a:srgbClr val="036080"/>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latin typeface="+mj-lt"/>
              </a:defRPr>
            </a:lvl1pPr>
          </a:lstStyle>
          <a:p>
            <a:pPr lvl="0"/>
            <a:r>
              <a:rPr lang="en-US" dirty="0"/>
              <a:t>Contact Name</a:t>
            </a:r>
          </a:p>
        </p:txBody>
      </p:sp>
      <p:sp>
        <p:nvSpPr>
          <p:cNvPr id="13" name="Additonal Text"/>
          <p:cNvSpPr>
            <a:spLocks noGrp="1"/>
          </p:cNvSpPr>
          <p:nvPr>
            <p:ph type="body" sz="quarter" idx="13" hasCustomPrompt="1"/>
          </p:nvPr>
        </p:nvSpPr>
        <p:spPr>
          <a:xfrm>
            <a:off x="840085" y="4610335"/>
            <a:ext cx="10478729" cy="765965"/>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585624"/>
            <a:ext cx="10478729" cy="463576"/>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2"/>
              </a:rPr>
              <a:t>First.Last@nebraska.gov</a:t>
            </a:r>
            <a:endParaRPr lang="en-US" dirty="0"/>
          </a:p>
        </p:txBody>
      </p:sp>
      <p:sp>
        <p:nvSpPr>
          <p:cNvPr id="16" name="Website"/>
          <p:cNvSpPr txBox="1">
            <a:spLocks/>
          </p:cNvSpPr>
          <p:nvPr/>
        </p:nvSpPr>
        <p:spPr>
          <a:xfrm>
            <a:off x="5194998" y="5431323"/>
            <a:ext cx="1788606" cy="361538"/>
          </a:xfrm>
          <a:prstGeom prst="rect">
            <a:avLst/>
          </a:prstGeom>
          <a:noFill/>
          <a:ln>
            <a:solidFill>
              <a:srgbClr val="FFC843"/>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70" baseline="0" dirty="0">
                <a:solidFill>
                  <a:srgbClr val="036080"/>
                </a:solidFill>
                <a:latin typeface="+mj-lt"/>
                <a:cs typeface="Gisha" panose="020B0502040204020203" pitchFamily="34" charset="-79"/>
                <a:hlinkClick r:id="rId3"/>
              </a:rPr>
              <a:t>dhhs.ne.gov</a:t>
            </a:r>
            <a:endParaRPr lang="en-US" sz="1600" b="1" spc="70" baseline="0" dirty="0">
              <a:solidFill>
                <a:srgbClr val="036080"/>
              </a:solidFill>
              <a:latin typeface="+mj-lt"/>
              <a:cs typeface="Gisha" panose="020B0502040204020203" pitchFamily="34" charset="-79"/>
            </a:endParaRPr>
          </a:p>
        </p:txBody>
      </p:sp>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2989" y="5360085"/>
            <a:ext cx="457200" cy="432776"/>
          </a:xfrm>
          <a:prstGeom prst="rect">
            <a:avLst/>
          </a:prstGeom>
          <a:effectLst/>
        </p:spPr>
      </p:pic>
      <p:sp>
        <p:nvSpPr>
          <p:cNvPr id="2" name="TextBox 1"/>
          <p:cNvSpPr txBox="1"/>
          <p:nvPr userDrawn="1"/>
        </p:nvSpPr>
        <p:spPr>
          <a:xfrm>
            <a:off x="2064425"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5" name="Twitte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976" y="5360085"/>
            <a:ext cx="467498" cy="432776"/>
          </a:xfrm>
          <a:prstGeom prst="rect">
            <a:avLst/>
          </a:prstGeom>
        </p:spPr>
      </p:pic>
      <p:sp>
        <p:nvSpPr>
          <p:cNvPr id="17" name="TextBox 16"/>
          <p:cNvSpPr txBox="1"/>
          <p:nvPr userDrawn="1"/>
        </p:nvSpPr>
        <p:spPr>
          <a:xfrm>
            <a:off x="297907"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6" name="You Tube"/>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49525" y="5366159"/>
            <a:ext cx="457200" cy="432776"/>
          </a:xfrm>
          <a:prstGeom prst="rect">
            <a:avLst/>
          </a:prstGeom>
        </p:spPr>
      </p:pic>
      <p:sp>
        <p:nvSpPr>
          <p:cNvPr id="19" name="TextBox 18"/>
          <p:cNvSpPr txBox="1"/>
          <p:nvPr userDrawn="1"/>
        </p:nvSpPr>
        <p:spPr>
          <a:xfrm>
            <a:off x="956618" y="5834088"/>
            <a:ext cx="1213825" cy="223138"/>
          </a:xfrm>
          <a:prstGeom prst="rect">
            <a:avLst/>
          </a:prstGeom>
          <a:noFill/>
        </p:spPr>
        <p:txBody>
          <a:bodyPr wrap="square" rtlCol="0">
            <a:spAutoFit/>
          </a:bodyPr>
          <a:lstStyle/>
          <a:p>
            <a:pPr algn="ctr"/>
            <a:r>
              <a:rPr lang="en-US" sz="850" kern="1200" dirty="0" err="1">
                <a:solidFill>
                  <a:schemeClr val="tx1"/>
                </a:solidFill>
                <a:effectLst/>
                <a:latin typeface="+mn-lt"/>
                <a:ea typeface="+mn-ea"/>
                <a:cs typeface="+mn-cs"/>
              </a:rPr>
              <a:t>NebraskaDHHS</a:t>
            </a:r>
            <a:endParaRPr lang="en-US" sz="850" dirty="0"/>
          </a:p>
        </p:txBody>
      </p:sp>
      <p:sp>
        <p:nvSpPr>
          <p:cNvPr id="18" name="Email Text"/>
          <p:cNvSpPr>
            <a:spLocks noGrp="1"/>
          </p:cNvSpPr>
          <p:nvPr>
            <p:ph type="body" sz="quarter" idx="15" hasCustomPrompt="1"/>
          </p:nvPr>
        </p:nvSpPr>
        <p:spPr>
          <a:xfrm>
            <a:off x="846764" y="4049200"/>
            <a:ext cx="10478729" cy="525982"/>
          </a:xfrm>
          <a:prstGeom prst="rect">
            <a:avLst/>
          </a:prstGeom>
        </p:spPr>
        <p:txBody>
          <a:bodyPr>
            <a:normAutofit/>
          </a:bodyPr>
          <a:lstStyle>
            <a:lvl1pPr marL="0" indent="0" algn="ctr">
              <a:buClr>
                <a:srgbClr val="0036C9"/>
              </a:buClr>
              <a:buFontTx/>
              <a:buNone/>
              <a:tabLst>
                <a:tab pos="182880" algn="l"/>
              </a:tabLst>
              <a:defRPr lang="en-US" sz="24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t>000-000-0000</a:t>
            </a:r>
          </a:p>
        </p:txBody>
      </p:sp>
    </p:spTree>
    <p:extLst>
      <p:ext uri="{BB962C8B-B14F-4D97-AF65-F5344CB8AC3E}">
        <p14:creationId xmlns:p14="http://schemas.microsoft.com/office/powerpoint/2010/main" val="285680938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4" name="Title Page Rule Line"/>
          <p:cNvCxnSpPr/>
          <p:nvPr userDrawn="1"/>
        </p:nvCxnSpPr>
        <p:spPr>
          <a:xfrm>
            <a:off x="838200" y="2443431"/>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5" name="Master Title"/>
          <p:cNvSpPr>
            <a:spLocks noGrp="1"/>
          </p:cNvSpPr>
          <p:nvPr>
            <p:ph type="title" hasCustomPrompt="1"/>
          </p:nvPr>
        </p:nvSpPr>
        <p:spPr>
          <a:xfrm>
            <a:off x="838200" y="7010"/>
            <a:ext cx="10515600" cy="2417921"/>
          </a:xfrm>
          <a:prstGeom prst="rect">
            <a:avLst/>
          </a:prstGeom>
        </p:spPr>
        <p:txBody>
          <a:bodyPr anchor="b" anchorCtr="0">
            <a:normAutofit/>
          </a:bodyPr>
          <a:lstStyle>
            <a:lvl1pPr>
              <a:defRPr sz="4400">
                <a:solidFill>
                  <a:srgbClr val="036080"/>
                </a:solidFill>
                <a:latin typeface="+mj-lt"/>
              </a:defRPr>
            </a:lvl1pPr>
          </a:lstStyle>
          <a:p>
            <a:r>
              <a:rPr lang="en-US" dirty="0"/>
              <a:t>Headline</a:t>
            </a:r>
          </a:p>
        </p:txBody>
      </p:sp>
      <p:sp>
        <p:nvSpPr>
          <p:cNvPr id="6" name="Text Placeholder 3"/>
          <p:cNvSpPr>
            <a:spLocks noGrp="1"/>
          </p:cNvSpPr>
          <p:nvPr>
            <p:ph idx="1" hasCustomPrompt="1"/>
          </p:nvPr>
        </p:nvSpPr>
        <p:spPr>
          <a:xfrm>
            <a:off x="838200" y="2587767"/>
            <a:ext cx="10515600" cy="1925893"/>
          </a:xfrm>
          <a:prstGeom prst="rect">
            <a:avLst/>
          </a:prstGeom>
        </p:spPr>
        <p:txBody>
          <a:bodyPr vert="horz" lIns="91440" tIns="45720" rIns="91440" bIns="45720" rtlCol="0">
            <a:normAutofit/>
          </a:bodyPr>
          <a:lstStyle>
            <a:lvl1pPr algn="ctr">
              <a:defRPr sz="3200">
                <a:solidFill>
                  <a:srgbClr val="7E99A9"/>
                </a:solidFill>
                <a:latin typeface="+mn-lt"/>
                <a:ea typeface="Roboto" panose="02000000000000000000" pitchFamily="2" charset="0"/>
                <a:cs typeface="Roboto" panose="02000000000000000000" pitchFamily="2" charset="0"/>
              </a:defRPr>
            </a:lvl1pPr>
          </a:lstStyle>
          <a:p>
            <a:pPr lvl="0"/>
            <a:r>
              <a:rPr lang="en-US" dirty="0"/>
              <a:t>Subtitle</a:t>
            </a:r>
          </a:p>
        </p:txBody>
      </p:sp>
    </p:spTree>
    <p:extLst>
      <p:ext uri="{BB962C8B-B14F-4D97-AF65-F5344CB8AC3E}">
        <p14:creationId xmlns:p14="http://schemas.microsoft.com/office/powerpoint/2010/main" val="3889951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 1-column text">
    <p:spTree>
      <p:nvGrpSpPr>
        <p:cNvPr id="1" name=""/>
        <p:cNvGrpSpPr/>
        <p:nvPr/>
      </p:nvGrpSpPr>
      <p:grpSpPr>
        <a:xfrm>
          <a:off x="0" y="0"/>
          <a:ext cx="0" cy="0"/>
          <a:chOff x="0" y="0"/>
          <a:chExt cx="0" cy="0"/>
        </a:xfrm>
      </p:grpSpPr>
      <p:sp>
        <p:nvSpPr>
          <p:cNvPr id="5" name="Body Text"/>
          <p:cNvSpPr>
            <a:spLocks noGrp="1"/>
          </p:cNvSpPr>
          <p:nvPr>
            <p:ph type="body" sz="quarter" idx="11" hasCustomPrompt="1"/>
          </p:nvPr>
        </p:nvSpPr>
        <p:spPr>
          <a:xfrm>
            <a:off x="373487" y="1073568"/>
            <a:ext cx="11552349" cy="5060532"/>
          </a:xfrm>
          <a:prstGeom prst="rect">
            <a:avLst/>
          </a:prstGeom>
        </p:spPr>
        <p:txBody>
          <a:bodyPr/>
          <a:lstStyle>
            <a:lvl1pPr marL="0" indent="0" algn="l">
              <a:buNone/>
              <a:defRPr sz="2000">
                <a:solidFill>
                  <a:schemeClr val="tx1"/>
                </a:solidFill>
                <a:latin typeface="+mn-lt"/>
              </a:defRPr>
            </a:lvl1pPr>
          </a:lstStyle>
          <a:p>
            <a:pPr lvl="0"/>
            <a:r>
              <a:rPr lang="en-US" dirty="0"/>
              <a:t>1-column</a:t>
            </a:r>
          </a:p>
        </p:txBody>
      </p:sp>
      <p:cxnSp>
        <p:nvCxnSpPr>
          <p:cNvPr id="6"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hasCustomPrompt="1"/>
          </p:nvPr>
        </p:nvSpPr>
        <p:spPr>
          <a:xfrm>
            <a:off x="373487" y="365126"/>
            <a:ext cx="11552349" cy="696420"/>
          </a:xfrm>
          <a:prstGeom prst="rect">
            <a:avLst/>
          </a:prstGeom>
        </p:spPr>
        <p:txBody>
          <a:bodyPr>
            <a:noAutofit/>
          </a:bodyPr>
          <a:lstStyle>
            <a:lvl1pPr algn="l">
              <a:defRPr sz="3600">
                <a:latin typeface="+mj-lt"/>
              </a:defRPr>
            </a:lvl1pPr>
          </a:lstStyle>
          <a:p>
            <a:r>
              <a:rPr lang="en-US" dirty="0"/>
              <a:t>Headline</a:t>
            </a:r>
          </a:p>
        </p:txBody>
      </p:sp>
    </p:spTree>
    <p:extLst>
      <p:ext uri="{BB962C8B-B14F-4D97-AF65-F5344CB8AC3E}">
        <p14:creationId xmlns:p14="http://schemas.microsoft.com/office/powerpoint/2010/main" val="1771265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1-column bulleted">
    <p:spTree>
      <p:nvGrpSpPr>
        <p:cNvPr id="1" name=""/>
        <p:cNvGrpSpPr/>
        <p:nvPr/>
      </p:nvGrpSpPr>
      <p:grpSpPr>
        <a:xfrm>
          <a:off x="0" y="0"/>
          <a:ext cx="0" cy="0"/>
          <a:chOff x="0" y="0"/>
          <a:chExt cx="0" cy="0"/>
        </a:xfrm>
      </p:grpSpPr>
      <p:sp>
        <p:nvSpPr>
          <p:cNvPr id="9" name="Bulleted Text"/>
          <p:cNvSpPr>
            <a:spLocks noGrp="1"/>
          </p:cNvSpPr>
          <p:nvPr>
            <p:ph type="body" sz="quarter" idx="12" hasCustomPrompt="1"/>
          </p:nvPr>
        </p:nvSpPr>
        <p:spPr>
          <a:xfrm>
            <a:off x="365098" y="1073276"/>
            <a:ext cx="11552349" cy="5060823"/>
          </a:xfrm>
          <a:prstGeom prst="rect">
            <a:avLst/>
          </a:prstGeom>
        </p:spPr>
        <p:txBody>
          <a:bodyPr lIns="0" tIns="45720" rIns="91440" spcCol="274320"/>
          <a:lstStyle>
            <a:lvl1pPr marL="457200" indent="-274320" algn="l">
              <a:lnSpc>
                <a:spcPct val="150000"/>
              </a:lnSpc>
              <a:spcBef>
                <a:spcPts val="0"/>
              </a:spcBef>
              <a:buClr>
                <a:srgbClr val="B9C8D3"/>
              </a:buClr>
              <a:buFont typeface="Wingdings 3" panose="05040102010807070707" pitchFamily="18" charset="2"/>
              <a:buChar char=""/>
              <a:defRPr lang="en-US" sz="1800" kern="1200" baseline="0" dirty="0" smtClean="0">
                <a:solidFill>
                  <a:schemeClr val="tx1"/>
                </a:solidFill>
                <a:latin typeface="+mn-lt"/>
                <a:ea typeface="Roboto" panose="02000000000000000000" pitchFamily="2" charset="0"/>
                <a:cs typeface="Roboto" panose="02000000000000000000" pitchFamily="2" charset="0"/>
              </a:defRPr>
            </a:lvl1pPr>
          </a:lstStyle>
          <a:p>
            <a:pPr lvl="0"/>
            <a:r>
              <a:rPr lang="en-US" dirty="0"/>
              <a:t>1-column bulleted text</a:t>
            </a:r>
          </a:p>
        </p:txBody>
      </p:sp>
      <p:sp>
        <p:nvSpPr>
          <p:cNvPr id="10"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1"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8354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 Subhead / Bulleted">
    <p:spTree>
      <p:nvGrpSpPr>
        <p:cNvPr id="1" name=""/>
        <p:cNvGrpSpPr/>
        <p:nvPr/>
      </p:nvGrpSpPr>
      <p:grpSpPr>
        <a:xfrm>
          <a:off x="0" y="0"/>
          <a:ext cx="0" cy="0"/>
          <a:chOff x="0" y="0"/>
          <a:chExt cx="0" cy="0"/>
        </a:xfrm>
      </p:grpSpPr>
      <p:sp>
        <p:nvSpPr>
          <p:cNvPr id="4" name="Bulleted Text"/>
          <p:cNvSpPr>
            <a:spLocks noGrp="1"/>
          </p:cNvSpPr>
          <p:nvPr>
            <p:ph type="body" sz="quarter" idx="11" hasCustomPrompt="1"/>
          </p:nvPr>
        </p:nvSpPr>
        <p:spPr>
          <a:xfrm>
            <a:off x="365098" y="1653828"/>
            <a:ext cx="11552349" cy="4480272"/>
          </a:xfrm>
          <a:prstGeom prst="rect">
            <a:avLst/>
          </a:prstGeom>
        </p:spPr>
        <p:txBody>
          <a:bodyPr spcCol="274320">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buFont typeface="Arial" panose="020B0604020202020204" pitchFamily="34" charset="0"/>
              <a:buChar char="•"/>
              <a:defRPr sz="20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6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400">
                <a:latin typeface="Arial" panose="020B0604020202020204" pitchFamily="34" charset="0"/>
                <a:cs typeface="Arial" panose="020B0604020202020204" pitchFamily="34" charset="0"/>
              </a:defRPr>
            </a:lvl5pPr>
          </a:lstStyle>
          <a:p>
            <a:pPr lvl="1"/>
            <a:r>
              <a:rPr lang="en-US" dirty="0"/>
              <a:t>Bulleted</a:t>
            </a:r>
          </a:p>
          <a:p>
            <a:pPr lvl="2"/>
            <a:r>
              <a:rPr lang="en-US" dirty="0"/>
              <a:t>Bulleted</a:t>
            </a:r>
          </a:p>
          <a:p>
            <a:pPr lvl="3"/>
            <a:r>
              <a:rPr lang="en-US" dirty="0"/>
              <a:t>Bulleted</a:t>
            </a:r>
          </a:p>
          <a:p>
            <a:pPr lvl="4"/>
            <a:r>
              <a:rPr lang="en-US" dirty="0"/>
              <a:t>Bulleted</a:t>
            </a:r>
          </a:p>
        </p:txBody>
      </p:sp>
      <p:sp>
        <p:nvSpPr>
          <p:cNvPr id="6" name="Page Subhead Bold"/>
          <p:cNvSpPr>
            <a:spLocks noGrp="1"/>
          </p:cNvSpPr>
          <p:nvPr>
            <p:ph type="body" sz="quarter" idx="12" hasCustomPrompt="1"/>
          </p:nvPr>
        </p:nvSpPr>
        <p:spPr>
          <a:xfrm>
            <a:off x="365097" y="108053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mn-lt"/>
                <a:ea typeface="Roboto" panose="02000000000000000000" pitchFamily="2" charset="0"/>
                <a:cs typeface="Roboto" panose="02000000000000000000" pitchFamily="2" charset="0"/>
              </a:defRPr>
            </a:lvl1pPr>
          </a:lstStyle>
          <a:p>
            <a:pPr lvl="0"/>
            <a:r>
              <a:rPr lang="en-US" dirty="0"/>
              <a:t>Subhead</a:t>
            </a:r>
          </a:p>
        </p:txBody>
      </p:sp>
      <p:sp>
        <p:nvSpPr>
          <p:cNvPr id="8"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9"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0870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 2-column / bulleted">
    <p:spTree>
      <p:nvGrpSpPr>
        <p:cNvPr id="1" name=""/>
        <p:cNvGrpSpPr/>
        <p:nvPr/>
      </p:nvGrpSpPr>
      <p:grpSpPr>
        <a:xfrm>
          <a:off x="0" y="0"/>
          <a:ext cx="0" cy="0"/>
          <a:chOff x="0" y="0"/>
          <a:chExt cx="0" cy="0"/>
        </a:xfrm>
      </p:grpSpPr>
      <p:sp>
        <p:nvSpPr>
          <p:cNvPr id="8" name="Body Text 3-col"/>
          <p:cNvSpPr>
            <a:spLocks noGrp="1"/>
          </p:cNvSpPr>
          <p:nvPr>
            <p:ph type="body" sz="quarter" idx="11" hasCustomPrompt="1"/>
          </p:nvPr>
        </p:nvSpPr>
        <p:spPr>
          <a:xfrm>
            <a:off x="365097" y="1081210"/>
            <a:ext cx="11560739" cy="4936131"/>
          </a:xfrm>
          <a:prstGeom prst="rect">
            <a:avLst/>
          </a:prstGeom>
        </p:spPr>
        <p:txBody>
          <a:bodyPr wrap="none" numCol="2" spcCol="27432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latin typeface="+mn-lt"/>
              </a:defRPr>
            </a:lvl1pPr>
            <a:lvl2pPr marL="685800" indent="-228600">
              <a:buFont typeface="Arial" panose="020B0604020202020204" pitchFamily="34" charset="0"/>
              <a:buChar char="•"/>
              <a:defRPr sz="2000">
                <a:latin typeface="+mn-lt"/>
              </a:defRPr>
            </a:lvl2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2-column text</a:t>
            </a:r>
          </a:p>
          <a:p>
            <a:pPr lvl="1"/>
            <a:r>
              <a:rPr lang="en-US" dirty="0"/>
              <a:t>Bulleted</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lang="en-US" dirty="0"/>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5368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 1-column / photos">
    <p:spTree>
      <p:nvGrpSpPr>
        <p:cNvPr id="1" name=""/>
        <p:cNvGrpSpPr/>
        <p:nvPr/>
      </p:nvGrpSpPr>
      <p:grpSpPr>
        <a:xfrm>
          <a:off x="0" y="0"/>
          <a:ext cx="0" cy="0"/>
          <a:chOff x="0" y="0"/>
          <a:chExt cx="0" cy="0"/>
        </a:xfrm>
      </p:grpSpPr>
      <p:sp>
        <p:nvSpPr>
          <p:cNvPr id="4" name="Smaller Body Text"/>
          <p:cNvSpPr>
            <a:spLocks noGrp="1"/>
          </p:cNvSpPr>
          <p:nvPr>
            <p:ph type="body" sz="quarter" idx="11" hasCustomPrompt="1"/>
          </p:nvPr>
        </p:nvSpPr>
        <p:spPr>
          <a:xfrm>
            <a:off x="373488" y="1081210"/>
            <a:ext cx="4178022" cy="4955448"/>
          </a:xfrm>
          <a:prstGeom prst="rect">
            <a:avLst/>
          </a:prstGeom>
        </p:spPr>
        <p:txBody>
          <a:bodyPr spcCol="274320">
            <a:normAutofit/>
          </a:bodyPr>
          <a:lstStyle>
            <a:lvl1pPr marL="0" indent="0" algn="l">
              <a:buNone/>
              <a:defRPr sz="2000">
                <a:solidFill>
                  <a:schemeClr val="tx1"/>
                </a:solidFill>
                <a:latin typeface="+mn-lt"/>
              </a:defRPr>
            </a:lvl1pPr>
          </a:lstStyle>
          <a:p>
            <a:pPr lvl="0"/>
            <a:r>
              <a:rPr lang="en-US" dirty="0"/>
              <a:t>1-column text</a:t>
            </a:r>
          </a:p>
        </p:txBody>
      </p:sp>
      <p:sp>
        <p:nvSpPr>
          <p:cNvPr id="5" name="Picture Placeholder 12"/>
          <p:cNvSpPr>
            <a:spLocks noGrp="1"/>
          </p:cNvSpPr>
          <p:nvPr>
            <p:ph type="pic" sz="quarter" idx="12" hasCustomPrompt="1"/>
          </p:nvPr>
        </p:nvSpPr>
        <p:spPr>
          <a:xfrm>
            <a:off x="7043895" y="1085118"/>
            <a:ext cx="4808380" cy="3818910"/>
          </a:xfrm>
          <a:prstGeom prst="rect">
            <a:avLst/>
          </a:prstGeom>
        </p:spPr>
        <p:txBody>
          <a:bodyPr/>
          <a:lstStyle>
            <a:lvl1pPr>
              <a:defRPr>
                <a:solidFill>
                  <a:srgbClr val="FFC843"/>
                </a:solidFill>
                <a:latin typeface="+mn-lt"/>
              </a:defRPr>
            </a:lvl1pPr>
          </a:lstStyle>
          <a:p>
            <a:r>
              <a:rPr lang="en-US" dirty="0"/>
              <a:t>photo</a:t>
            </a:r>
          </a:p>
        </p:txBody>
      </p:sp>
      <p:sp>
        <p:nvSpPr>
          <p:cNvPr id="6" name="Picture Placeholder 14"/>
          <p:cNvSpPr>
            <a:spLocks noGrp="1"/>
          </p:cNvSpPr>
          <p:nvPr>
            <p:ph type="pic" sz="quarter" idx="13" hasCustomPrompt="1"/>
          </p:nvPr>
        </p:nvSpPr>
        <p:spPr>
          <a:xfrm>
            <a:off x="4732338" y="1085118"/>
            <a:ext cx="2130729" cy="1819288"/>
          </a:xfrm>
          <a:prstGeom prst="rect">
            <a:avLst/>
          </a:prstGeom>
        </p:spPr>
        <p:txBody>
          <a:bodyPr/>
          <a:lstStyle>
            <a:lvl1pPr>
              <a:defRPr>
                <a:solidFill>
                  <a:srgbClr val="FFC843"/>
                </a:solidFill>
                <a:latin typeface="+mn-lt"/>
              </a:defRPr>
            </a:lvl1pPr>
          </a:lstStyle>
          <a:p>
            <a:r>
              <a:rPr lang="en-US" dirty="0"/>
              <a:t>photo</a:t>
            </a:r>
          </a:p>
        </p:txBody>
      </p:sp>
      <p:sp>
        <p:nvSpPr>
          <p:cNvPr id="7" name="Picture Placeholder 16"/>
          <p:cNvSpPr>
            <a:spLocks noGrp="1"/>
          </p:cNvSpPr>
          <p:nvPr>
            <p:ph type="pic" sz="quarter" idx="14" hasCustomPrompt="1"/>
          </p:nvPr>
        </p:nvSpPr>
        <p:spPr>
          <a:xfrm>
            <a:off x="4732338" y="3094901"/>
            <a:ext cx="2160587" cy="1809128"/>
          </a:xfrm>
          <a:prstGeom prst="rect">
            <a:avLst/>
          </a:prstGeom>
        </p:spPr>
        <p:txBody>
          <a:bodyPr/>
          <a:lstStyle>
            <a:lvl1pPr>
              <a:defRPr>
                <a:solidFill>
                  <a:srgbClr val="FFC843"/>
                </a:solidFill>
                <a:latin typeface="+mn-lt"/>
              </a:defRPr>
            </a:lvl1pPr>
          </a:lstStyle>
          <a:p>
            <a:r>
              <a:rPr lang="en-US" dirty="0"/>
              <a:t>photo</a:t>
            </a:r>
          </a:p>
        </p:txBody>
      </p:sp>
      <p:sp>
        <p:nvSpPr>
          <p:cNvPr id="8" name="Title 1"/>
          <p:cNvSpPr>
            <a:spLocks noGrp="1"/>
          </p:cNvSpPr>
          <p:nvPr>
            <p:ph type="title" hasCustomPrompt="1"/>
          </p:nvPr>
        </p:nvSpPr>
        <p:spPr>
          <a:xfrm>
            <a:off x="373488" y="365126"/>
            <a:ext cx="11478084" cy="696420"/>
          </a:xfrm>
          <a:prstGeom prst="rect">
            <a:avLst/>
          </a:prstGeom>
        </p:spPr>
        <p:txBody>
          <a:bodyPr>
            <a:normAutofit/>
          </a:bodyPr>
          <a:lstStyle>
            <a:lvl1pPr algn="l">
              <a:defRPr sz="3600">
                <a:latin typeface="+mj-lt"/>
              </a:defRPr>
            </a:lvl1pPr>
          </a:lstStyle>
          <a:p>
            <a:r>
              <a:rPr lang="en-US" dirty="0"/>
              <a:t>Headline</a:t>
            </a:r>
          </a:p>
        </p:txBody>
      </p:sp>
      <p:cxnSp>
        <p:nvCxnSpPr>
          <p:cNvPr id="9" name="Title Page Rule Line"/>
          <p:cNvCxnSpPr/>
          <p:nvPr userDrawn="1"/>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8697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 1-column bullete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9456174" y="6356350"/>
            <a:ext cx="2283542" cy="365125"/>
          </a:xfrm>
          <a:prstGeom prst="rect">
            <a:avLst/>
          </a:prstGeom>
        </p:spPr>
        <p:txBody>
          <a:bodyPr/>
          <a:lstStyle/>
          <a:p>
            <a:fld id="{07E7C557-6977-4010-A8B0-973A074F99DE}" type="slidenum">
              <a:rPr lang="en-US" smtClean="0"/>
              <a:pPr/>
              <a:t>‹#›</a:t>
            </a:fld>
            <a:endParaRPr lang="en-US" dirty="0"/>
          </a:p>
        </p:txBody>
      </p:sp>
      <p:sp>
        <p:nvSpPr>
          <p:cNvPr id="5" name="Text Placeholder 3"/>
          <p:cNvSpPr>
            <a:spLocks noGrp="1"/>
          </p:cNvSpPr>
          <p:nvPr>
            <p:ph type="body" sz="quarter" idx="11" hasCustomPrompt="1"/>
          </p:nvPr>
        </p:nvSpPr>
        <p:spPr>
          <a:xfrm>
            <a:off x="365097" y="1081210"/>
            <a:ext cx="11560739" cy="4716953"/>
          </a:xfrm>
          <a:prstGeom prst="rect">
            <a:avLst/>
          </a:prstGeom>
        </p:spPr>
        <p:txBody>
          <a:bodyPr spcCol="274320"/>
          <a:lstStyle>
            <a:lvl2pPr marL="685800" indent="-228600">
              <a:buFont typeface="Arial" panose="020B0604020202020204" pitchFamily="34" charset="0"/>
              <a:buChar char="•"/>
              <a:defRPr>
                <a:latin typeface="+mn-lt"/>
              </a:defRPr>
            </a:lvl2pPr>
            <a:lvl3pPr marL="1143000" indent="-228600">
              <a:buFont typeface="Arial" panose="020B0604020202020204" pitchFamily="34" charset="0"/>
              <a:buChar char="•"/>
              <a:defRPr>
                <a:latin typeface="+mn-lt"/>
              </a:defRPr>
            </a:lvl3pPr>
            <a:lvl4pPr marL="1600200" indent="-228600">
              <a:buFont typeface="Arial" panose="020B0604020202020204" pitchFamily="34" charset="0"/>
              <a:buChar char="•"/>
              <a:defRPr>
                <a:latin typeface="+mn-lt"/>
              </a:defRPr>
            </a:lvl4pPr>
            <a:lvl5pPr marL="2057400" indent="-228600">
              <a:buFont typeface="Arial" panose="020B0604020202020204" pitchFamily="34" charset="0"/>
              <a:buChar char="•"/>
              <a:defRPr>
                <a:latin typeface="+mn-lt"/>
              </a:defRPr>
            </a:lvl5pPr>
          </a:lstStyle>
          <a:p>
            <a:pPr lvl="1"/>
            <a:r>
              <a:rPr lang="en-US" dirty="0"/>
              <a:t>Bulleted</a:t>
            </a:r>
          </a:p>
          <a:p>
            <a:pPr lvl="2"/>
            <a:r>
              <a:rPr lang="en-US" dirty="0"/>
              <a:t>Bulleted</a:t>
            </a:r>
          </a:p>
          <a:p>
            <a:pPr lvl="3"/>
            <a:r>
              <a:rPr lang="en-US" dirty="0"/>
              <a:t>Bulleted</a:t>
            </a:r>
          </a:p>
          <a:p>
            <a:pPr lvl="4"/>
            <a:r>
              <a:rPr lang="en-US" dirty="0"/>
              <a:t>Bulleted</a:t>
            </a:r>
          </a:p>
        </p:txBody>
      </p:sp>
      <p:sp>
        <p:nvSpPr>
          <p:cNvPr id="9" name="Title 1"/>
          <p:cNvSpPr>
            <a:spLocks noGrp="1"/>
          </p:cNvSpPr>
          <p:nvPr>
            <p:ph type="title" hasCustomPrompt="1"/>
          </p:nvPr>
        </p:nvSpPr>
        <p:spPr>
          <a:xfrm>
            <a:off x="373487" y="365126"/>
            <a:ext cx="11552349" cy="696420"/>
          </a:xfrm>
          <a:prstGeom prst="rect">
            <a:avLst/>
          </a:prstGeom>
        </p:spPr>
        <p:txBody>
          <a:bodyPr>
            <a:normAutofit/>
          </a:bodyPr>
          <a:lstStyle>
            <a:lvl1pPr algn="l">
              <a:defRPr sz="3600">
                <a:latin typeface="+mj-lt"/>
              </a:defRPr>
            </a:lvl1pPr>
          </a:lstStyle>
          <a:p>
            <a:r>
              <a:rPr lang="en-US" dirty="0"/>
              <a:t>Headline</a:t>
            </a:r>
          </a:p>
        </p:txBody>
      </p:sp>
      <p:cxnSp>
        <p:nvCxnSpPr>
          <p:cNvPr id="10"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810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2.jpeg"/><Relationship Id="rId2" Type="http://schemas.openxmlformats.org/officeDocument/2006/relationships/slideLayout" Target="../slideLayouts/slideLayout12.xml"/><Relationship Id="rId16" Type="http://schemas.openxmlformats.org/officeDocument/2006/relationships/image" Target="../media/image5.wmf"/><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4.jp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13" name="Rectangle 12"/>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a:ln>
                  <a:noFill/>
                </a:ln>
                <a:solidFill>
                  <a:srgbClr val="036080"/>
                </a:solidFill>
                <a:effectLst/>
                <a:uLnTx/>
                <a:uFillTx/>
                <a:latin typeface="Montserrat"/>
              </a:rPr>
              <a:t>Helping People Live Better Lives.</a:t>
            </a:r>
          </a:p>
        </p:txBody>
      </p:sp>
      <p:sp>
        <p:nvSpPr>
          <p:cNvPr id="8" name="Slide Number Placeholder 3"/>
          <p:cNvSpPr txBox="1">
            <a:spLocks/>
          </p:cNvSpPr>
          <p:nvPr userDrawn="1"/>
        </p:nvSpPr>
        <p:spPr>
          <a:xfrm>
            <a:off x="9456174" y="6356350"/>
            <a:ext cx="2283542"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E7C557-6977-4010-A8B0-973A074F99DE}" type="slidenum">
              <a:rPr lang="en-US" sz="1100" smtClean="0"/>
              <a:pPr/>
              <a:t>‹#›</a:t>
            </a:fld>
            <a:endParaRPr lang="en-US" sz="1100" dirty="0"/>
          </a:p>
        </p:txBody>
      </p:sp>
      <p:sp>
        <p:nvSpPr>
          <p:cNvPr id="4" name="Title Placeholder 3"/>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Master title</a:t>
            </a:r>
          </a:p>
        </p:txBody>
      </p:sp>
    </p:spTree>
    <p:extLst>
      <p:ext uri="{BB962C8B-B14F-4D97-AF65-F5344CB8AC3E}">
        <p14:creationId xmlns:p14="http://schemas.microsoft.com/office/powerpoint/2010/main" val="4112078921"/>
      </p:ext>
    </p:extLst>
  </p:cSld>
  <p:clrMap bg1="lt1" tx1="dk1" bg2="lt2" tx2="dk2" accent1="accent1" accent2="accent2" accent3="accent3" accent4="accent4" accent5="accent5" accent6="accent6" hlink="hlink" folHlink="folHlink"/>
  <p:sldLayoutIdLst>
    <p:sldLayoutId id="2147483787" r:id="rId1"/>
    <p:sldLayoutId id="2147483789" r:id="rId2"/>
    <p:sldLayoutId id="2147483798" r:id="rId3"/>
    <p:sldLayoutId id="2147483790" r:id="rId4"/>
    <p:sldLayoutId id="2147483792" r:id="rId5"/>
    <p:sldLayoutId id="2147483793" r:id="rId6"/>
    <p:sldLayoutId id="2147483795" r:id="rId7"/>
    <p:sldLayoutId id="2147483796" r:id="rId8"/>
    <p:sldLayoutId id="2147483797" r:id="rId9"/>
    <p:sldLayoutId id="2147483799" r:id="rId10"/>
  </p:sldLayoutIdLst>
  <p:txStyles>
    <p:titleStyle>
      <a:lvl1pPr algn="ctr" defTabSz="914400" rtl="0" eaLnBrk="1" latinLnBrk="0" hangingPunct="1">
        <a:lnSpc>
          <a:spcPct val="90000"/>
        </a:lnSpc>
        <a:spcBef>
          <a:spcPct val="0"/>
        </a:spcBef>
        <a:buNone/>
        <a:defRPr sz="4400" kern="1200">
          <a:solidFill>
            <a:srgbClr val="0360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67831" y="5659880"/>
            <a:ext cx="3101912" cy="821546"/>
          </a:xfrm>
          <a:prstGeom prst="rect">
            <a:avLst/>
          </a:prstGeom>
        </p:spPr>
      </p:pic>
      <p:sp>
        <p:nvSpPr>
          <p:cNvPr id="7" name="Rectangle 6"/>
          <p:cNvSpPr/>
          <p:nvPr/>
        </p:nvSpPr>
        <p:spPr>
          <a:xfrm>
            <a:off x="4777503" y="6278948"/>
            <a:ext cx="2644790" cy="278371"/>
          </a:xfrm>
          <a:prstGeom prst="rect">
            <a:avLst/>
          </a:prstGeom>
        </p:spPr>
        <p:txBody>
          <a:bodyPr wrap="square">
            <a:spAutoFit/>
          </a:bodyPr>
          <a:lstStyle/>
          <a:p>
            <a:r>
              <a:rPr lang="en-US" sz="1200" i="1" dirty="0">
                <a:solidFill>
                  <a:srgbClr val="036080"/>
                </a:solidFill>
              </a:rPr>
              <a:t>Helping People Live better Lives.</a:t>
            </a:r>
          </a:p>
        </p:txBody>
      </p:sp>
      <p:pic>
        <p:nvPicPr>
          <p:cNvPr id="5" name="Pictur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67831" y="5659880"/>
            <a:ext cx="3101912" cy="821546"/>
          </a:xfrm>
          <a:prstGeom prst="rect">
            <a:avLst/>
          </a:prstGeom>
        </p:spPr>
      </p:pic>
      <p:pic>
        <p:nvPicPr>
          <p:cNvPr id="6" name="Picture 5"/>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8" name="Picture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9" name="Rectangle 8"/>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a:ln>
                  <a:noFill/>
                </a:ln>
                <a:solidFill>
                  <a:srgbClr val="036080"/>
                </a:solidFill>
                <a:effectLst/>
                <a:uLnTx/>
                <a:uFillTx/>
                <a:latin typeface="Montserrat"/>
              </a:rPr>
              <a:t>Helping People Live Better Lives.</a:t>
            </a:r>
          </a:p>
        </p:txBody>
      </p:sp>
      <p:sp>
        <p:nvSpPr>
          <p:cNvPr id="10" name="Slide Number Placeholder 3"/>
          <p:cNvSpPr txBox="1">
            <a:spLocks/>
          </p:cNvSpPr>
          <p:nvPr userDrawn="1"/>
        </p:nvSpPr>
        <p:spPr>
          <a:xfrm>
            <a:off x="9456174" y="6356350"/>
            <a:ext cx="2283542"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7E7C557-6977-4010-A8B0-973A074F99DE}" type="slidenum">
              <a:rPr lang="en-US" sz="1100" smtClean="0"/>
              <a:pPr/>
              <a:t>‹#›</a:t>
            </a:fld>
            <a:endParaRPr lang="en-US" sz="1100" dirty="0"/>
          </a:p>
        </p:txBody>
      </p:sp>
    </p:spTree>
    <p:extLst>
      <p:ext uri="{BB962C8B-B14F-4D97-AF65-F5344CB8AC3E}">
        <p14:creationId xmlns:p14="http://schemas.microsoft.com/office/powerpoint/2010/main" val="3536283188"/>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txStyles>
    <p:titleStyle>
      <a:lvl1pPr algn="ctr" defTabSz="914400" rtl="0" eaLnBrk="1" latinLnBrk="0" hangingPunct="1">
        <a:lnSpc>
          <a:spcPct val="90000"/>
        </a:lnSpc>
        <a:spcBef>
          <a:spcPct val="0"/>
        </a:spcBef>
        <a:buNone/>
        <a:defRPr sz="4400" kern="1200" baseline="0">
          <a:ln>
            <a:noFill/>
          </a:ln>
          <a:solidFill>
            <a:srgbClr val="036080"/>
          </a:solidFill>
          <a:latin typeface="Montserrat Semi Bold" panose="00000700000000000000" pitchFamily="50" charset="0"/>
          <a:ea typeface="+mj-ea"/>
          <a:cs typeface="+mj-cs"/>
        </a:defRPr>
      </a:lvl1pPr>
    </p:titleStyle>
    <p:bodyStyle>
      <a:lvl1pPr marL="0" indent="0" algn="ctr" defTabSz="914400" rtl="0" eaLnBrk="1" latinLnBrk="0" hangingPunct="1">
        <a:lnSpc>
          <a:spcPct val="100000"/>
        </a:lnSpc>
        <a:spcBef>
          <a:spcPts val="1000"/>
        </a:spcBef>
        <a:buFont typeface="Arial" panose="020B0604020202020204" pitchFamily="34" charset="0"/>
        <a:buNone/>
        <a:defRPr sz="3200" kern="1200" baseline="0">
          <a:solidFill>
            <a:srgbClr val="BABF33"/>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Clr>
          <a:srgbClr val="B9C8D3"/>
        </a:buClr>
        <a:buFont typeface="Wingdings 3" panose="05040102010807070707" pitchFamily="18" charset="2"/>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Clr>
          <a:srgbClr val="B9C8D3"/>
        </a:buClr>
        <a:buFont typeface="Wingdings 3" panose="05040102010807070707" pitchFamily="18" charset="2"/>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nebraska.gov/dhhs/pre-construction.html"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nebraska.gov/dhhs/post-construction.html"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dhhs.ne.gov/licensure/Pages/Facility-Construction-Submission-Information.aspx"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mailto:DHHS.facilityconstruction@Nebrask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dhhs.ne.gov/licensure/Pages/Facility-Construction.asp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sfm.nebraska.gov/"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38778" y="1075765"/>
            <a:ext cx="10726782" cy="2985247"/>
          </a:xfrm>
        </p:spPr>
        <p:txBody>
          <a:bodyPr>
            <a:normAutofit/>
          </a:bodyPr>
          <a:lstStyle/>
          <a:p>
            <a:r>
              <a:rPr lang="en-US" dirty="0"/>
              <a:t>DHHS FACILITY CONSTRUCTION</a:t>
            </a:r>
          </a:p>
        </p:txBody>
      </p:sp>
    </p:spTree>
    <p:extLst>
      <p:ext uri="{BB962C8B-B14F-4D97-AF65-F5344CB8AC3E}">
        <p14:creationId xmlns:p14="http://schemas.microsoft.com/office/powerpoint/2010/main" val="2554059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20" y="1076960"/>
            <a:ext cx="10515600" cy="878523"/>
          </a:xfrm>
        </p:spPr>
        <p:txBody>
          <a:bodyPr>
            <a:normAutofit fontScale="90000"/>
          </a:bodyPr>
          <a:lstStyle/>
          <a:p>
            <a:br>
              <a:rPr lang="en-US" dirty="0"/>
            </a:br>
            <a:endParaRPr lang="en-US" dirty="0"/>
          </a:p>
        </p:txBody>
      </p:sp>
      <p:sp>
        <p:nvSpPr>
          <p:cNvPr id="4" name="TextBox 3"/>
          <p:cNvSpPr txBox="1"/>
          <p:nvPr/>
        </p:nvSpPr>
        <p:spPr>
          <a:xfrm>
            <a:off x="386080" y="508000"/>
            <a:ext cx="11155680" cy="646331"/>
          </a:xfrm>
          <a:prstGeom prst="rect">
            <a:avLst/>
          </a:prstGeom>
          <a:noFill/>
        </p:spPr>
        <p:txBody>
          <a:bodyPr wrap="square" rtlCol="0">
            <a:spAutoFit/>
          </a:bodyPr>
          <a:lstStyle/>
          <a:p>
            <a:endParaRPr lang="en-US" dirty="0"/>
          </a:p>
          <a:p>
            <a:endParaRPr lang="en-US" dirty="0"/>
          </a:p>
        </p:txBody>
      </p:sp>
      <p:sp>
        <p:nvSpPr>
          <p:cNvPr id="5" name="Title 1"/>
          <p:cNvSpPr txBox="1">
            <a:spLocks/>
          </p:cNvSpPr>
          <p:nvPr/>
        </p:nvSpPr>
        <p:spPr>
          <a:xfrm>
            <a:off x="3284332" y="1276251"/>
            <a:ext cx="7426960" cy="3226156"/>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rgbClr val="036080"/>
                </a:solidFill>
                <a:latin typeface="+mj-lt"/>
                <a:ea typeface="+mj-ea"/>
                <a:cs typeface="+mj-cs"/>
              </a:defRPr>
            </a:lvl1pPr>
          </a:lstStyle>
          <a:p>
            <a:br>
              <a:rPr lang="en-US" dirty="0"/>
            </a:br>
            <a:endParaRPr lang="en-US" dirty="0"/>
          </a:p>
        </p:txBody>
      </p:sp>
      <p:sp>
        <p:nvSpPr>
          <p:cNvPr id="6" name="TextBox 5"/>
          <p:cNvSpPr txBox="1"/>
          <p:nvPr/>
        </p:nvSpPr>
        <p:spPr>
          <a:xfrm>
            <a:off x="792480" y="670561"/>
            <a:ext cx="10749280" cy="4524315"/>
          </a:xfrm>
          <a:prstGeom prst="rect">
            <a:avLst/>
          </a:prstGeom>
          <a:noFill/>
        </p:spPr>
        <p:txBody>
          <a:bodyPr wrap="square" rtlCol="0">
            <a:spAutoFit/>
          </a:bodyPr>
          <a:lstStyle/>
          <a:p>
            <a:r>
              <a:rPr lang="en-US" dirty="0"/>
              <a:t>Now let’s walk through the new electronic submission process…this process has been designed to streamline and expedite the submission and approval of facility construction projects.</a:t>
            </a:r>
          </a:p>
          <a:p>
            <a:endParaRPr lang="en-US" b="1" dirty="0"/>
          </a:p>
          <a:p>
            <a:pPr algn="ctr"/>
            <a:r>
              <a:rPr lang="en-US" sz="2400" b="1" dirty="0"/>
              <a:t>PRE-CONSTRUCTION ELECTRONIC SUBMISSION:</a:t>
            </a:r>
          </a:p>
          <a:p>
            <a:pPr marL="342900" indent="-342900">
              <a:buFont typeface="+mj-lt"/>
              <a:buAutoNum type="arabicPeriod"/>
            </a:pPr>
            <a:endParaRPr lang="en-US" b="1" dirty="0"/>
          </a:p>
          <a:p>
            <a:pPr marL="342900" indent="-342900">
              <a:buFont typeface="+mj-lt"/>
              <a:buAutoNum type="arabicPeriod"/>
            </a:pPr>
            <a:r>
              <a:rPr lang="en-US" dirty="0"/>
              <a:t>Have your architect/engineer complete the Architect/Engineer Plan Certification form and have them provide the facility contact person with the construction plans on CD or flash drive. Once you have these items, you are ready to go to the pre-construction submission website.</a:t>
            </a:r>
          </a:p>
          <a:p>
            <a:pPr marL="342900" indent="-342900">
              <a:buFont typeface="+mj-lt"/>
              <a:buAutoNum type="arabicPeriod"/>
            </a:pPr>
            <a:endParaRPr lang="en-US" b="1" dirty="0"/>
          </a:p>
          <a:p>
            <a:pPr marL="342900" indent="-342900">
              <a:buFont typeface="+mj-lt"/>
              <a:buAutoNum type="arabicPeriod"/>
            </a:pPr>
            <a:r>
              <a:rPr lang="en-US" dirty="0"/>
              <a:t>Go to</a:t>
            </a:r>
            <a:r>
              <a:rPr lang="en-US" sz="2400" dirty="0"/>
              <a:t>:  </a:t>
            </a:r>
            <a:r>
              <a:rPr lang="en-US" sz="2400" b="1" dirty="0">
                <a:hlinkClick r:id="rId3"/>
              </a:rPr>
              <a:t>https://www.nebraska.gov/dhhs/pre-construction.html</a:t>
            </a:r>
            <a:endParaRPr lang="en-US" sz="2400" b="1" dirty="0"/>
          </a:p>
          <a:p>
            <a:pPr marL="457200" indent="-457200">
              <a:buFont typeface="+mj-lt"/>
              <a:buAutoNum type="arabicPeriod"/>
            </a:pPr>
            <a:endParaRPr lang="en-US" sz="2400" dirty="0"/>
          </a:p>
          <a:p>
            <a:pPr marL="342900" indent="-342900">
              <a:buFont typeface="+mj-lt"/>
              <a:buAutoNum type="arabicPeriod"/>
            </a:pPr>
            <a:r>
              <a:rPr lang="en-US" dirty="0"/>
              <a:t>Once you have mailed the construction plans on CD or flash drive to the DHHS Licensure Unit, attached the Architect/Engineer Plan Certification form and completed the required information on our website, click</a:t>
            </a:r>
            <a:r>
              <a:rPr lang="en-US" b="1" dirty="0"/>
              <a:t> SUBMIT</a:t>
            </a:r>
            <a:r>
              <a:rPr lang="en-US" dirty="0"/>
              <a:t>.  It’s that simple!</a:t>
            </a:r>
          </a:p>
          <a:p>
            <a:endParaRPr lang="en-US" b="1" dirty="0"/>
          </a:p>
        </p:txBody>
      </p:sp>
    </p:spTree>
    <p:extLst>
      <p:ext uri="{BB962C8B-B14F-4D97-AF65-F5344CB8AC3E}">
        <p14:creationId xmlns:p14="http://schemas.microsoft.com/office/powerpoint/2010/main" val="2096109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20" y="1076960"/>
            <a:ext cx="10515600" cy="878523"/>
          </a:xfrm>
        </p:spPr>
        <p:txBody>
          <a:bodyPr>
            <a:normAutofit fontScale="90000"/>
          </a:bodyPr>
          <a:lstStyle/>
          <a:p>
            <a:br>
              <a:rPr lang="en-US" dirty="0"/>
            </a:br>
            <a:endParaRPr lang="en-US" dirty="0"/>
          </a:p>
        </p:txBody>
      </p:sp>
      <p:sp>
        <p:nvSpPr>
          <p:cNvPr id="4" name="TextBox 3"/>
          <p:cNvSpPr txBox="1"/>
          <p:nvPr/>
        </p:nvSpPr>
        <p:spPr>
          <a:xfrm>
            <a:off x="386080" y="508000"/>
            <a:ext cx="11155680" cy="646331"/>
          </a:xfrm>
          <a:prstGeom prst="rect">
            <a:avLst/>
          </a:prstGeom>
          <a:noFill/>
        </p:spPr>
        <p:txBody>
          <a:bodyPr wrap="square" rtlCol="0">
            <a:spAutoFit/>
          </a:bodyPr>
          <a:lstStyle/>
          <a:p>
            <a:endParaRPr lang="en-US" dirty="0"/>
          </a:p>
          <a:p>
            <a:endParaRPr lang="en-US" dirty="0"/>
          </a:p>
        </p:txBody>
      </p:sp>
      <p:sp>
        <p:nvSpPr>
          <p:cNvPr id="5" name="Title 1"/>
          <p:cNvSpPr txBox="1">
            <a:spLocks/>
          </p:cNvSpPr>
          <p:nvPr/>
        </p:nvSpPr>
        <p:spPr>
          <a:xfrm>
            <a:off x="3284332" y="1276251"/>
            <a:ext cx="7426960" cy="3226156"/>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rgbClr val="036080"/>
                </a:solidFill>
                <a:latin typeface="+mj-lt"/>
                <a:ea typeface="+mj-ea"/>
                <a:cs typeface="+mj-cs"/>
              </a:defRPr>
            </a:lvl1pPr>
          </a:lstStyle>
          <a:p>
            <a:br>
              <a:rPr lang="en-US" dirty="0"/>
            </a:br>
            <a:endParaRPr lang="en-US" dirty="0"/>
          </a:p>
        </p:txBody>
      </p:sp>
      <p:sp>
        <p:nvSpPr>
          <p:cNvPr id="7" name="TextBox 6"/>
          <p:cNvSpPr txBox="1"/>
          <p:nvPr/>
        </p:nvSpPr>
        <p:spPr>
          <a:xfrm>
            <a:off x="483326" y="822961"/>
            <a:ext cx="11210834" cy="3416320"/>
          </a:xfrm>
          <a:prstGeom prst="rect">
            <a:avLst/>
          </a:prstGeom>
          <a:noFill/>
        </p:spPr>
        <p:txBody>
          <a:bodyPr wrap="square" rtlCol="0">
            <a:spAutoFit/>
          </a:bodyPr>
          <a:lstStyle/>
          <a:p>
            <a:r>
              <a:rPr lang="en-US" dirty="0"/>
              <a:t>The facility contact person will receive notification back from our website that your project information has been submitted, as well as an email copy of exactly what was submitted to the DHHS Licensure Unit. Please keep this email as your record of submission. </a:t>
            </a:r>
          </a:p>
          <a:p>
            <a:endParaRPr lang="en-US" dirty="0"/>
          </a:p>
          <a:p>
            <a:r>
              <a:rPr lang="en-US" dirty="0"/>
              <a:t>Our goal is to have your pre-construction plans approved </a:t>
            </a:r>
            <a:r>
              <a:rPr lang="en-US" u="sng" dirty="0"/>
              <a:t>within 10 working days of the date of submission</a:t>
            </a:r>
            <a:r>
              <a:rPr lang="en-US" dirty="0"/>
              <a:t> </a:t>
            </a:r>
            <a:r>
              <a:rPr lang="en-US" b="1" dirty="0"/>
              <a:t>if all of the documentation is accurate</a:t>
            </a:r>
            <a:r>
              <a:rPr lang="en-US" dirty="0"/>
              <a:t>.  The facility contact person will receive email notification as to the approval of your project, or if we need additional information or clarification. </a:t>
            </a:r>
          </a:p>
          <a:p>
            <a:endParaRPr lang="en-US" dirty="0"/>
          </a:p>
          <a:p>
            <a:endParaRPr lang="en-US" dirty="0"/>
          </a:p>
          <a:p>
            <a:pPr algn="ctr"/>
            <a:r>
              <a:rPr lang="en-US" b="1" dirty="0"/>
              <a:t>Once you have received  approval, you can start constructing your project!</a:t>
            </a:r>
          </a:p>
          <a:p>
            <a:pPr algn="ctr"/>
            <a:endParaRPr lang="en-US" b="1" dirty="0"/>
          </a:p>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6409" y="3951575"/>
            <a:ext cx="2119672" cy="1713332"/>
          </a:xfrm>
          <a:prstGeom prst="rect">
            <a:avLst/>
          </a:prstGeom>
        </p:spPr>
      </p:pic>
    </p:spTree>
    <p:extLst>
      <p:ext uri="{BB962C8B-B14F-4D97-AF65-F5344CB8AC3E}">
        <p14:creationId xmlns:p14="http://schemas.microsoft.com/office/powerpoint/2010/main" val="1901336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20" y="1076960"/>
            <a:ext cx="10515600" cy="878523"/>
          </a:xfrm>
        </p:spPr>
        <p:txBody>
          <a:bodyPr>
            <a:normAutofit fontScale="90000"/>
          </a:bodyPr>
          <a:lstStyle/>
          <a:p>
            <a:br>
              <a:rPr lang="en-US" dirty="0"/>
            </a:br>
            <a:endParaRPr lang="en-US" dirty="0"/>
          </a:p>
        </p:txBody>
      </p:sp>
      <p:sp>
        <p:nvSpPr>
          <p:cNvPr id="4" name="TextBox 3"/>
          <p:cNvSpPr txBox="1"/>
          <p:nvPr/>
        </p:nvSpPr>
        <p:spPr>
          <a:xfrm>
            <a:off x="386080" y="508000"/>
            <a:ext cx="11155680" cy="646331"/>
          </a:xfrm>
          <a:prstGeom prst="rect">
            <a:avLst/>
          </a:prstGeom>
          <a:noFill/>
        </p:spPr>
        <p:txBody>
          <a:bodyPr wrap="square" rtlCol="0">
            <a:spAutoFit/>
          </a:bodyPr>
          <a:lstStyle/>
          <a:p>
            <a:endParaRPr lang="en-US" dirty="0"/>
          </a:p>
          <a:p>
            <a:endParaRPr lang="en-US" dirty="0"/>
          </a:p>
        </p:txBody>
      </p:sp>
      <p:sp>
        <p:nvSpPr>
          <p:cNvPr id="5" name="Title 1"/>
          <p:cNvSpPr txBox="1">
            <a:spLocks/>
          </p:cNvSpPr>
          <p:nvPr/>
        </p:nvSpPr>
        <p:spPr>
          <a:xfrm>
            <a:off x="3284332" y="1276251"/>
            <a:ext cx="7426960" cy="3226156"/>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rgbClr val="036080"/>
                </a:solidFill>
                <a:latin typeface="+mj-lt"/>
                <a:ea typeface="+mj-ea"/>
                <a:cs typeface="+mj-cs"/>
              </a:defRPr>
            </a:lvl1pPr>
          </a:lstStyle>
          <a:p>
            <a:br>
              <a:rPr lang="en-US" dirty="0"/>
            </a:br>
            <a:endParaRPr lang="en-US" dirty="0"/>
          </a:p>
        </p:txBody>
      </p:sp>
      <p:sp>
        <p:nvSpPr>
          <p:cNvPr id="7" name="TextBox 6"/>
          <p:cNvSpPr txBox="1"/>
          <p:nvPr/>
        </p:nvSpPr>
        <p:spPr>
          <a:xfrm>
            <a:off x="731520" y="711201"/>
            <a:ext cx="10749280" cy="4616648"/>
          </a:xfrm>
          <a:prstGeom prst="rect">
            <a:avLst/>
          </a:prstGeom>
          <a:noFill/>
        </p:spPr>
        <p:txBody>
          <a:bodyPr wrap="square" rtlCol="0">
            <a:spAutoFit/>
          </a:bodyPr>
          <a:lstStyle/>
          <a:p>
            <a:pPr algn="ctr"/>
            <a:r>
              <a:rPr lang="en-US" sz="2400" b="1" dirty="0"/>
              <a:t>POST-CONSTRUCTION ELECTRONIC SUBMISSION:</a:t>
            </a:r>
          </a:p>
          <a:p>
            <a:endParaRPr lang="en-US" b="1" dirty="0"/>
          </a:p>
          <a:p>
            <a:endParaRPr lang="en-US" dirty="0"/>
          </a:p>
          <a:p>
            <a:r>
              <a:rPr lang="en-US" dirty="0"/>
              <a:t>Now that your project has been completed, make sure the facility contact person has the following documents filled out and signed by the appropriate person</a:t>
            </a:r>
            <a:r>
              <a:rPr lang="en-US" b="1" dirty="0"/>
              <a:t>.  Make sure the names of the facility and project match what was submitted initially.</a:t>
            </a:r>
          </a:p>
          <a:p>
            <a:endParaRPr lang="en-US" dirty="0"/>
          </a:p>
          <a:p>
            <a:endParaRPr lang="en-US" dirty="0"/>
          </a:p>
          <a:p>
            <a:pPr marL="342900" indent="-342900">
              <a:buAutoNum type="arabicPeriod"/>
            </a:pPr>
            <a:r>
              <a:rPr lang="en-US" dirty="0"/>
              <a:t>A Completion Certificate</a:t>
            </a:r>
          </a:p>
          <a:p>
            <a:pPr marL="342900" indent="-342900">
              <a:buAutoNum type="arabicPeriod"/>
            </a:pPr>
            <a:r>
              <a:rPr lang="en-US" dirty="0"/>
              <a:t>Occupancy Approval from the State Fire Marshal’s office (or delegated authority) </a:t>
            </a:r>
          </a:p>
          <a:p>
            <a:pPr marL="342900" indent="-342900">
              <a:buAutoNum type="arabicPeriod"/>
            </a:pPr>
            <a:r>
              <a:rPr lang="en-US" dirty="0"/>
              <a:t>A Floor Plan/Schematic drawing  </a:t>
            </a:r>
          </a:p>
          <a:p>
            <a:pPr marL="342900" indent="-342900">
              <a:buAutoNum type="arabicPeriod"/>
            </a:pPr>
            <a:r>
              <a:rPr lang="en-US" dirty="0"/>
              <a:t>Zoning (required ONLY if this is a new facility in a previously unlicensed location)</a:t>
            </a:r>
            <a:endParaRPr lang="en-US" dirty="0">
              <a:solidFill>
                <a:srgbClr val="FF0000"/>
              </a:solidFill>
            </a:endParaRPr>
          </a:p>
          <a:p>
            <a:pPr marL="342900" indent="-342900">
              <a:buAutoNum type="arabicPeriod"/>
            </a:pPr>
            <a:r>
              <a:rPr lang="en-US" dirty="0"/>
              <a:t>Bed Count Form (required only if the facility has beds and if the beds increased or decreased as a result of the construction project)</a:t>
            </a:r>
          </a:p>
          <a:p>
            <a:pPr algn="ctr"/>
            <a:endParaRPr lang="en-US" b="1" dirty="0"/>
          </a:p>
          <a:p>
            <a:endParaRPr lang="en-US" dirty="0"/>
          </a:p>
        </p:txBody>
      </p:sp>
    </p:spTree>
    <p:extLst>
      <p:ext uri="{BB962C8B-B14F-4D97-AF65-F5344CB8AC3E}">
        <p14:creationId xmlns:p14="http://schemas.microsoft.com/office/powerpoint/2010/main" val="3510813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20" y="1076960"/>
            <a:ext cx="10515600" cy="878523"/>
          </a:xfrm>
        </p:spPr>
        <p:txBody>
          <a:bodyPr>
            <a:normAutofit fontScale="90000"/>
          </a:bodyPr>
          <a:lstStyle/>
          <a:p>
            <a:br>
              <a:rPr lang="en-US" dirty="0"/>
            </a:br>
            <a:endParaRPr lang="en-US" dirty="0"/>
          </a:p>
        </p:txBody>
      </p:sp>
      <p:sp>
        <p:nvSpPr>
          <p:cNvPr id="4" name="TextBox 3"/>
          <p:cNvSpPr txBox="1"/>
          <p:nvPr/>
        </p:nvSpPr>
        <p:spPr>
          <a:xfrm>
            <a:off x="386080" y="508000"/>
            <a:ext cx="11155680" cy="646331"/>
          </a:xfrm>
          <a:prstGeom prst="rect">
            <a:avLst/>
          </a:prstGeom>
          <a:noFill/>
        </p:spPr>
        <p:txBody>
          <a:bodyPr wrap="square" rtlCol="0">
            <a:spAutoFit/>
          </a:bodyPr>
          <a:lstStyle/>
          <a:p>
            <a:endParaRPr lang="en-US" dirty="0"/>
          </a:p>
          <a:p>
            <a:endParaRPr lang="en-US" dirty="0"/>
          </a:p>
        </p:txBody>
      </p:sp>
      <p:sp>
        <p:nvSpPr>
          <p:cNvPr id="5" name="Title 1"/>
          <p:cNvSpPr txBox="1">
            <a:spLocks/>
          </p:cNvSpPr>
          <p:nvPr/>
        </p:nvSpPr>
        <p:spPr>
          <a:xfrm>
            <a:off x="3284332" y="1276251"/>
            <a:ext cx="7426960" cy="3226156"/>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rgbClr val="036080"/>
                </a:solidFill>
                <a:latin typeface="+mj-lt"/>
                <a:ea typeface="+mj-ea"/>
                <a:cs typeface="+mj-cs"/>
              </a:defRPr>
            </a:lvl1pPr>
          </a:lstStyle>
          <a:p>
            <a:br>
              <a:rPr lang="en-US" dirty="0"/>
            </a:br>
            <a:endParaRPr lang="en-US" dirty="0"/>
          </a:p>
        </p:txBody>
      </p:sp>
      <p:sp>
        <p:nvSpPr>
          <p:cNvPr id="7" name="TextBox 6"/>
          <p:cNvSpPr txBox="1"/>
          <p:nvPr/>
        </p:nvSpPr>
        <p:spPr>
          <a:xfrm>
            <a:off x="690880" y="508000"/>
            <a:ext cx="10820400" cy="5416868"/>
          </a:xfrm>
          <a:prstGeom prst="rect">
            <a:avLst/>
          </a:prstGeom>
          <a:noFill/>
        </p:spPr>
        <p:txBody>
          <a:bodyPr wrap="square" rtlCol="0">
            <a:spAutoFit/>
          </a:bodyPr>
          <a:lstStyle/>
          <a:p>
            <a:r>
              <a:rPr lang="en-US" dirty="0"/>
              <a:t>Go to the DHHS Licensure Unit Post-Construction submission link, attach the required documents, complete the required information and click SUBMIT. </a:t>
            </a:r>
          </a:p>
          <a:p>
            <a:endParaRPr lang="en-US" sz="2000" dirty="0"/>
          </a:p>
          <a:p>
            <a:pPr lvl="4"/>
            <a:r>
              <a:rPr lang="en-US" sz="2000" b="1" dirty="0">
                <a:hlinkClick r:id="rId3"/>
              </a:rPr>
              <a:t>https://www.nebraska.gov/dhhs/post-construction.html</a:t>
            </a:r>
            <a:endParaRPr lang="en-US" sz="2000" b="1" dirty="0"/>
          </a:p>
          <a:p>
            <a:endParaRPr lang="en-US" dirty="0"/>
          </a:p>
          <a:p>
            <a:pPr marL="0" lvl="1"/>
            <a:r>
              <a:rPr lang="en-US" dirty="0"/>
              <a:t>The facility contact person will receive notification back from our website that the project information has been submitted, as well as an email copy of exactly what was submitted to the DHHS Licensure Unit. Please keep this email as your record of submission. </a:t>
            </a:r>
          </a:p>
          <a:p>
            <a:endParaRPr lang="en-US" dirty="0"/>
          </a:p>
          <a:p>
            <a:r>
              <a:rPr lang="en-US" dirty="0"/>
              <a:t>Once the DHHS Licensure Unit construction office has determined that all documents have been received and are accurate, the facility contact person will receive notification that your project information has been forwarded to the individual Program Manager for that specific facility type for final approval for use and occupancy.</a:t>
            </a:r>
          </a:p>
          <a:p>
            <a:endParaRPr lang="en-US" dirty="0"/>
          </a:p>
          <a:p>
            <a:r>
              <a:rPr lang="en-US" dirty="0"/>
              <a:t>Please keep in mind that some projects may require a walk-through inspection and/or may have other licensing requirements that need to be fulfilled prior to use and occupancy.</a:t>
            </a:r>
          </a:p>
          <a:p>
            <a:pPr lvl="1"/>
            <a:endParaRPr lang="en-US" dirty="0"/>
          </a:p>
          <a:p>
            <a:pPr algn="ctr"/>
            <a:endParaRPr lang="en-US" b="1" dirty="0"/>
          </a:p>
          <a:p>
            <a:endParaRPr lang="en-US" dirty="0"/>
          </a:p>
        </p:txBody>
      </p:sp>
    </p:spTree>
    <p:extLst>
      <p:ext uri="{BB962C8B-B14F-4D97-AF65-F5344CB8AC3E}">
        <p14:creationId xmlns:p14="http://schemas.microsoft.com/office/powerpoint/2010/main" val="1172102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20" y="1076960"/>
            <a:ext cx="10515600" cy="878523"/>
          </a:xfrm>
        </p:spPr>
        <p:txBody>
          <a:bodyPr>
            <a:normAutofit fontScale="90000"/>
          </a:bodyPr>
          <a:lstStyle/>
          <a:p>
            <a:br>
              <a:rPr lang="en-US" dirty="0"/>
            </a:br>
            <a:endParaRPr lang="en-US" dirty="0"/>
          </a:p>
        </p:txBody>
      </p:sp>
      <p:sp>
        <p:nvSpPr>
          <p:cNvPr id="5" name="Title 1"/>
          <p:cNvSpPr txBox="1">
            <a:spLocks/>
          </p:cNvSpPr>
          <p:nvPr/>
        </p:nvSpPr>
        <p:spPr>
          <a:xfrm>
            <a:off x="3284332" y="1276251"/>
            <a:ext cx="7426960" cy="3226156"/>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rgbClr val="036080"/>
                </a:solidFill>
                <a:latin typeface="+mj-lt"/>
                <a:ea typeface="+mj-ea"/>
                <a:cs typeface="+mj-cs"/>
              </a:defRPr>
            </a:lvl1pPr>
          </a:lstStyle>
          <a:p>
            <a:br>
              <a:rPr lang="en-US" dirty="0"/>
            </a:br>
            <a:endParaRPr lang="en-US" dirty="0"/>
          </a:p>
        </p:txBody>
      </p:sp>
      <p:sp>
        <p:nvSpPr>
          <p:cNvPr id="7" name="TextBox 6"/>
          <p:cNvSpPr txBox="1"/>
          <p:nvPr/>
        </p:nvSpPr>
        <p:spPr>
          <a:xfrm>
            <a:off x="731520" y="853440"/>
            <a:ext cx="10657840" cy="4062651"/>
          </a:xfrm>
          <a:prstGeom prst="rect">
            <a:avLst/>
          </a:prstGeom>
          <a:noFill/>
        </p:spPr>
        <p:txBody>
          <a:bodyPr wrap="square" rtlCol="0">
            <a:spAutoFit/>
          </a:bodyPr>
          <a:lstStyle/>
          <a:p>
            <a:pPr marL="0" lvl="1">
              <a:tabLst>
                <a:tab pos="5262563" algn="l"/>
              </a:tabLst>
            </a:pPr>
            <a:r>
              <a:rPr lang="en-US" dirty="0"/>
              <a:t>While the DHHS Licensure Unit hopes that facilities will utilize the new electronic submission process, we realize that some facilities may choose to utilize the postal mail process for submission of their construction project.  Should you choose to utilize that method of submission, please go to our construction website for those directions and links to the required forms.</a:t>
            </a:r>
          </a:p>
          <a:p>
            <a:pPr marL="0" lvl="1" algn="ctr"/>
            <a:endParaRPr lang="en-US" dirty="0">
              <a:hlinkClick r:id="rId3"/>
            </a:endParaRPr>
          </a:p>
          <a:p>
            <a:pPr marL="0" lvl="1" algn="ctr"/>
            <a:r>
              <a:rPr lang="en-US" sz="2000" b="1" u="sng" dirty="0">
                <a:hlinkClick r:id="rId3"/>
              </a:rPr>
              <a:t>https://dhhs.ne.gov/licensure/Pages/Facility-Construction-Submission-Information.aspx</a:t>
            </a:r>
            <a:endParaRPr lang="en-US" sz="2000" b="1" u="sng" dirty="0"/>
          </a:p>
          <a:p>
            <a:pPr lvl="1" algn="ctr"/>
            <a:endParaRPr lang="en-US" sz="2000" b="1" u="sng" dirty="0"/>
          </a:p>
          <a:p>
            <a:pPr algn="ctr"/>
            <a:r>
              <a:rPr lang="en-US" dirty="0"/>
              <a:t>If you have questions or comments, please email them to:</a:t>
            </a:r>
          </a:p>
          <a:p>
            <a:pPr algn="ctr"/>
            <a:r>
              <a:rPr lang="en-US">
                <a:hlinkClick r:id="rId4"/>
              </a:rPr>
              <a:t>DHHS.facilityconstruction@Nebraska.gov</a:t>
            </a:r>
            <a:endParaRPr lang="en-US" dirty="0"/>
          </a:p>
          <a:p>
            <a:pPr algn="ctr"/>
            <a:r>
              <a:rPr lang="en-US" dirty="0"/>
              <a:t>Or</a:t>
            </a:r>
          </a:p>
          <a:p>
            <a:pPr algn="ctr"/>
            <a:r>
              <a:rPr lang="en-US" dirty="0"/>
              <a:t>Call 402-471-4362</a:t>
            </a:r>
          </a:p>
          <a:p>
            <a:pPr algn="ctr"/>
            <a:endParaRPr lang="en-US" dirty="0"/>
          </a:p>
          <a:p>
            <a:endParaRPr lang="en-US" dirty="0"/>
          </a:p>
        </p:txBody>
      </p:sp>
    </p:spTree>
    <p:extLst>
      <p:ext uri="{BB962C8B-B14F-4D97-AF65-F5344CB8AC3E}">
        <p14:creationId xmlns:p14="http://schemas.microsoft.com/office/powerpoint/2010/main" val="2807359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9920" y="629920"/>
            <a:ext cx="10972800" cy="5355312"/>
          </a:xfrm>
          <a:prstGeom prst="rect">
            <a:avLst/>
          </a:prstGeom>
          <a:noFill/>
        </p:spPr>
        <p:txBody>
          <a:bodyPr wrap="square" rtlCol="0">
            <a:spAutoFit/>
          </a:bodyPr>
          <a:lstStyle/>
          <a:p>
            <a:r>
              <a:rPr lang="en-US" dirty="0"/>
              <a:t>DHHS facility construction has undergone some changes.  We took a look at our processes, our statutory and regulatory requirements and most importantly, we listened to our customers and made changes in order to simplify submission of documents and to reduce the amount of time approvals were taking (both to begin construction and once construction was completed). </a:t>
            </a:r>
          </a:p>
          <a:p>
            <a:endParaRPr lang="en-US" dirty="0"/>
          </a:p>
          <a:p>
            <a:r>
              <a:rPr lang="en-US" dirty="0"/>
              <a:t>As a result, we changed our forms to make them more understandable, some of the forms were made ‘fillable’, we updated our webpages, added an electronic submission process and we are working to revise regulatory requirements.</a:t>
            </a:r>
          </a:p>
          <a:p>
            <a:endParaRPr lang="en-US" dirty="0"/>
          </a:p>
          <a:p>
            <a:r>
              <a:rPr lang="en-US" dirty="0"/>
              <a:t>We hope you will find our new electronic facility construction process quicker, smoother, and easier to navigate through.  We welcome any comments and/or suggestions as we continue on our process improvement quest.</a:t>
            </a:r>
          </a:p>
          <a:p>
            <a:endParaRPr lang="en-US" dirty="0"/>
          </a:p>
          <a:p>
            <a:endParaRPr lang="en-US" dirty="0"/>
          </a:p>
          <a:p>
            <a:endParaRPr lang="en-US" dirty="0"/>
          </a:p>
          <a:p>
            <a:endParaRPr lang="en-US" dirty="0"/>
          </a:p>
          <a:p>
            <a:endParaRPr lang="en-US" dirty="0"/>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8012" y="3935676"/>
            <a:ext cx="1646123" cy="1742439"/>
          </a:xfrm>
          <a:prstGeom prst="rect">
            <a:avLst/>
          </a:prstGeom>
        </p:spPr>
      </p:pic>
    </p:spTree>
    <p:extLst>
      <p:ext uri="{BB962C8B-B14F-4D97-AF65-F5344CB8AC3E}">
        <p14:creationId xmlns:p14="http://schemas.microsoft.com/office/powerpoint/2010/main" val="91101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20" y="1076960"/>
            <a:ext cx="10515600" cy="878523"/>
          </a:xfrm>
        </p:spPr>
        <p:txBody>
          <a:bodyPr>
            <a:normAutofit fontScale="90000"/>
          </a:bodyPr>
          <a:lstStyle/>
          <a:p>
            <a:r>
              <a:rPr lang="en-US" sz="3600" dirty="0"/>
              <a:t>WHAT IS FACILITY CONSTRUCTION AND WHO DOES IT APPLY TO?</a:t>
            </a:r>
            <a:br>
              <a:rPr lang="en-US" dirty="0"/>
            </a:br>
            <a:endParaRPr lang="en-US" dirty="0"/>
          </a:p>
        </p:txBody>
      </p:sp>
      <p:sp>
        <p:nvSpPr>
          <p:cNvPr id="3" name="TextBox 2"/>
          <p:cNvSpPr txBox="1"/>
          <p:nvPr/>
        </p:nvSpPr>
        <p:spPr>
          <a:xfrm>
            <a:off x="356754" y="1955483"/>
            <a:ext cx="11521440" cy="4247317"/>
          </a:xfrm>
          <a:prstGeom prst="rect">
            <a:avLst/>
          </a:prstGeom>
          <a:noFill/>
        </p:spPr>
        <p:txBody>
          <a:bodyPr wrap="square" rtlCol="0">
            <a:spAutoFit/>
          </a:bodyPr>
          <a:lstStyle/>
          <a:p>
            <a:r>
              <a:rPr lang="en-US" dirty="0"/>
              <a:t>Construction applies to </a:t>
            </a:r>
            <a:r>
              <a:rPr lang="en-US" b="1" dirty="0"/>
              <a:t>any</a:t>
            </a:r>
            <a:r>
              <a:rPr lang="en-US" dirty="0"/>
              <a:t> facility that is </a:t>
            </a:r>
            <a:r>
              <a:rPr lang="en-US" u="sng" dirty="0"/>
              <a:t>currently licensed</a:t>
            </a:r>
            <a:r>
              <a:rPr lang="en-US" dirty="0"/>
              <a:t> by the State of Nebraska or that </a:t>
            </a:r>
            <a:r>
              <a:rPr lang="en-US" u="sng" dirty="0"/>
              <a:t>will be requesting a license</a:t>
            </a:r>
            <a:r>
              <a:rPr lang="en-US" dirty="0"/>
              <a:t> upon completion of the construction project. (NOTE: Rural Health Clinics and Healthcare Practitioner facilities are not required to be licensed, therefore do not need to submit construction project information).</a:t>
            </a:r>
          </a:p>
          <a:p>
            <a:endParaRPr lang="en-US" dirty="0"/>
          </a:p>
          <a:p>
            <a:r>
              <a:rPr lang="en-US" b="1" dirty="0"/>
              <a:t>All construction</a:t>
            </a:r>
            <a:r>
              <a:rPr lang="en-US" dirty="0"/>
              <a:t> for a licensed healthcare facility </a:t>
            </a:r>
            <a:r>
              <a:rPr lang="en-US" u="sng" dirty="0"/>
              <a:t>must</a:t>
            </a:r>
            <a:r>
              <a:rPr lang="en-US" dirty="0"/>
              <a:t> meet the physical plant requirements for that specific facility type and </a:t>
            </a:r>
            <a:r>
              <a:rPr lang="en-US" b="1" u="sng" dirty="0"/>
              <a:t>must</a:t>
            </a:r>
            <a:r>
              <a:rPr lang="en-US" b="1" dirty="0"/>
              <a:t> </a:t>
            </a:r>
            <a:r>
              <a:rPr lang="en-US" dirty="0"/>
              <a:t>be approved by the DHHS Licensure Unit </a:t>
            </a:r>
            <a:r>
              <a:rPr lang="en-US" b="1" u="sng" dirty="0"/>
              <a:t>prior to use and occupancy.</a:t>
            </a:r>
          </a:p>
          <a:p>
            <a:endParaRPr lang="en-US" u="sng" dirty="0"/>
          </a:p>
          <a:p>
            <a:r>
              <a:rPr lang="en-US" b="1" u="sng" dirty="0"/>
              <a:t>Construction means</a:t>
            </a:r>
            <a:r>
              <a:rPr lang="en-US" b="1" dirty="0"/>
              <a:t> </a:t>
            </a:r>
            <a:r>
              <a:rPr lang="en-US" dirty="0"/>
              <a:t>a facility or distinct part of a facility in which services are to be provided, which is enlarged, remodeled, or altered in any fashion, or is built from the ground up</a:t>
            </a:r>
            <a:r>
              <a:rPr lang="en-US" b="1" dirty="0"/>
              <a:t>.  Minor projects such as repairing or replacing existing materials do not fall under these requirements. </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747190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20" y="1076960"/>
            <a:ext cx="10515600" cy="878523"/>
          </a:xfrm>
        </p:spPr>
        <p:txBody>
          <a:bodyPr>
            <a:normAutofit fontScale="90000"/>
          </a:bodyPr>
          <a:lstStyle/>
          <a:p>
            <a:br>
              <a:rPr lang="en-US" dirty="0"/>
            </a:br>
            <a:endParaRPr lang="en-US" dirty="0"/>
          </a:p>
        </p:txBody>
      </p:sp>
      <p:sp>
        <p:nvSpPr>
          <p:cNvPr id="4" name="TextBox 3"/>
          <p:cNvSpPr txBox="1"/>
          <p:nvPr/>
        </p:nvSpPr>
        <p:spPr>
          <a:xfrm>
            <a:off x="487680" y="711200"/>
            <a:ext cx="11155680" cy="1200329"/>
          </a:xfrm>
          <a:prstGeom prst="rect">
            <a:avLst/>
          </a:prstGeom>
          <a:noFill/>
        </p:spPr>
        <p:txBody>
          <a:bodyPr wrap="square" rtlCol="0">
            <a:spAutoFit/>
          </a:bodyPr>
          <a:lstStyle/>
          <a:p>
            <a:r>
              <a:rPr lang="en-US" dirty="0"/>
              <a:t>One </a:t>
            </a:r>
            <a:r>
              <a:rPr lang="en-US" b="1" dirty="0"/>
              <a:t>BIG</a:t>
            </a:r>
            <a:r>
              <a:rPr lang="en-US" dirty="0"/>
              <a:t> change to the new construction process is that the DHHS Licensure Unit is now </a:t>
            </a:r>
            <a:r>
              <a:rPr lang="en-US" b="1" dirty="0"/>
              <a:t>requiring</a:t>
            </a:r>
            <a:r>
              <a:rPr lang="en-US" dirty="0"/>
              <a:t> </a:t>
            </a:r>
            <a:r>
              <a:rPr lang="en-US" b="1" dirty="0"/>
              <a:t>the facility (as the licensee) to submit the documentation</a:t>
            </a:r>
            <a:r>
              <a:rPr lang="en-US" dirty="0"/>
              <a:t> for the project </a:t>
            </a:r>
            <a:r>
              <a:rPr lang="en-US" u="sng" dirty="0"/>
              <a:t>instead</a:t>
            </a:r>
            <a:r>
              <a:rPr lang="en-US" dirty="0"/>
              <a:t> of the architect or engineer.  The facility has a regulatory obligation to notify DHHS Licensure Unit of any new construction, therefore, this change makes that notification a required part of the submission.</a:t>
            </a:r>
            <a:endParaRPr lang="en-US" dirty="0">
              <a:solidFill>
                <a:srgbClr val="FF0000"/>
              </a:solidFill>
            </a:endParaRPr>
          </a:p>
        </p:txBody>
      </p:sp>
      <p:sp>
        <p:nvSpPr>
          <p:cNvPr id="5" name="Title 1"/>
          <p:cNvSpPr txBox="1">
            <a:spLocks/>
          </p:cNvSpPr>
          <p:nvPr/>
        </p:nvSpPr>
        <p:spPr>
          <a:xfrm>
            <a:off x="799327" y="2148965"/>
            <a:ext cx="10363200" cy="1427838"/>
          </a:xfrm>
          <a:prstGeom prst="rect">
            <a:avLst/>
          </a:prstGeom>
        </p:spPr>
        <p:txBody>
          <a:bodyPr vert="horz" lIns="91440" tIns="45720" rIns="91440" bIns="45720" rtlCol="0" anchor="ctr">
            <a:normAutofit fontScale="75000" lnSpcReduction="20000"/>
          </a:bodyPr>
          <a:lstStyle>
            <a:lvl1pPr algn="ctr" defTabSz="914400" rtl="0" eaLnBrk="1" latinLnBrk="0" hangingPunct="1">
              <a:lnSpc>
                <a:spcPct val="90000"/>
              </a:lnSpc>
              <a:spcBef>
                <a:spcPct val="0"/>
              </a:spcBef>
              <a:buNone/>
              <a:defRPr sz="4400" kern="1200">
                <a:solidFill>
                  <a:srgbClr val="036080"/>
                </a:solidFill>
                <a:latin typeface="+mj-lt"/>
                <a:ea typeface="+mj-ea"/>
                <a:cs typeface="+mj-cs"/>
              </a:defRPr>
            </a:lvl1pPr>
          </a:lstStyle>
          <a:p>
            <a:r>
              <a:rPr lang="en-US" sz="3600" dirty="0"/>
              <a:t>So…what do you need to do if your facility is planning a construction project?</a:t>
            </a:r>
          </a:p>
          <a:p>
            <a:br>
              <a:rPr lang="en-US" dirty="0"/>
            </a:br>
            <a:endParaRPr lang="en-US" dirty="0"/>
          </a:p>
        </p:txBody>
      </p:sp>
      <p:sp>
        <p:nvSpPr>
          <p:cNvPr id="6" name="TextBox 5"/>
          <p:cNvSpPr txBox="1"/>
          <p:nvPr/>
        </p:nvSpPr>
        <p:spPr>
          <a:xfrm>
            <a:off x="479508" y="3035162"/>
            <a:ext cx="10816424" cy="1785104"/>
          </a:xfrm>
          <a:prstGeom prst="rect">
            <a:avLst/>
          </a:prstGeom>
          <a:noFill/>
        </p:spPr>
        <p:txBody>
          <a:bodyPr wrap="square" rtlCol="0">
            <a:spAutoFit/>
          </a:bodyPr>
          <a:lstStyle/>
          <a:p>
            <a:r>
              <a:rPr lang="en-US" dirty="0"/>
              <a:t>The facility first needs to designate a ‘contact person’. This person could be anyone the facility chooses, from the CEO to the Environmental Services Director to the Director of Quality.  This person should start by visiting our construction webpage:</a:t>
            </a:r>
          </a:p>
          <a:p>
            <a:endParaRPr lang="en-US" dirty="0"/>
          </a:p>
          <a:p>
            <a:pPr algn="ctr"/>
            <a:r>
              <a:rPr lang="en-US" sz="2000" b="1" dirty="0">
                <a:hlinkClick r:id="rId3"/>
              </a:rPr>
              <a:t>https://dhhs.ne.gov/licensure/Pages/Facility-Construction.aspx</a:t>
            </a:r>
            <a:endParaRPr lang="en-US" sz="2000" b="1" dirty="0"/>
          </a:p>
          <a:p>
            <a:pPr algn="ctr"/>
            <a:endParaRPr lang="en-US" dirty="0"/>
          </a:p>
        </p:txBody>
      </p:sp>
    </p:spTree>
    <p:extLst>
      <p:ext uri="{BB962C8B-B14F-4D97-AF65-F5344CB8AC3E}">
        <p14:creationId xmlns:p14="http://schemas.microsoft.com/office/powerpoint/2010/main" val="2511941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20" y="335280"/>
            <a:ext cx="10911840" cy="914400"/>
          </a:xfrm>
        </p:spPr>
        <p:txBody>
          <a:bodyPr>
            <a:normAutofit fontScale="90000"/>
          </a:bodyPr>
          <a:lstStyle/>
          <a:p>
            <a:br>
              <a:rPr lang="en-US" dirty="0"/>
            </a:br>
            <a:r>
              <a:rPr lang="en-US" sz="3600" dirty="0"/>
              <a:t>RESOURCES ON THE WEBSITE</a:t>
            </a:r>
          </a:p>
        </p:txBody>
      </p:sp>
      <p:sp>
        <p:nvSpPr>
          <p:cNvPr id="6" name="TextBox 5"/>
          <p:cNvSpPr txBox="1"/>
          <p:nvPr/>
        </p:nvSpPr>
        <p:spPr>
          <a:xfrm>
            <a:off x="2113280" y="1656079"/>
            <a:ext cx="8067040" cy="3416320"/>
          </a:xfrm>
          <a:prstGeom prst="rect">
            <a:avLst/>
          </a:prstGeom>
          <a:noFill/>
        </p:spPr>
        <p:txBody>
          <a:bodyPr wrap="square" rtlCol="0">
            <a:spAutoFit/>
          </a:bodyPr>
          <a:lstStyle/>
          <a:p>
            <a:r>
              <a:rPr lang="en-US" dirty="0"/>
              <a:t>Once you navigate to our webpage, you will find additional information under the areas of: </a:t>
            </a:r>
          </a:p>
          <a:p>
            <a:endParaRPr lang="en-US" dirty="0"/>
          </a:p>
          <a:p>
            <a:pPr marL="742950" lvl="1" indent="-285750">
              <a:buFont typeface="Arial" panose="020B0604020202020204" pitchFamily="34" charset="0"/>
              <a:buChar char="•"/>
            </a:pPr>
            <a:r>
              <a:rPr lang="en-US" b="1" dirty="0"/>
              <a:t>FAQs</a:t>
            </a:r>
          </a:p>
          <a:p>
            <a:pPr marL="742950" lvl="1" indent="-285750">
              <a:buFont typeface="Arial" panose="020B0604020202020204" pitchFamily="34" charset="0"/>
              <a:buChar char="•"/>
            </a:pPr>
            <a:r>
              <a:rPr lang="en-US" b="1" dirty="0"/>
              <a:t>Fees</a:t>
            </a:r>
          </a:p>
          <a:p>
            <a:pPr marL="742950" lvl="1" indent="-285750">
              <a:buFont typeface="Arial" panose="020B0604020202020204" pitchFamily="34" charset="0"/>
              <a:buChar char="•"/>
            </a:pPr>
            <a:r>
              <a:rPr lang="en-US" b="1" dirty="0"/>
              <a:t>Inspections</a:t>
            </a:r>
          </a:p>
          <a:p>
            <a:pPr marL="742950" lvl="1" indent="-285750">
              <a:buFont typeface="Arial" panose="020B0604020202020204" pitchFamily="34" charset="0"/>
              <a:buChar char="•"/>
            </a:pPr>
            <a:r>
              <a:rPr lang="en-US" b="1" dirty="0"/>
              <a:t>Contact Information</a:t>
            </a:r>
          </a:p>
          <a:p>
            <a:pPr marL="742950" lvl="1" indent="-285750">
              <a:buFont typeface="Arial" panose="020B0604020202020204" pitchFamily="34" charset="0"/>
              <a:buChar char="•"/>
            </a:pPr>
            <a:r>
              <a:rPr lang="en-US" b="1" dirty="0"/>
              <a:t>Regulations and Statutes</a:t>
            </a:r>
            <a:r>
              <a:rPr lang="en-US" dirty="0"/>
              <a:t>.</a:t>
            </a:r>
          </a:p>
          <a:p>
            <a:pPr marL="742950" lvl="1" indent="-285750">
              <a:buFont typeface="Arial" panose="020B0604020202020204" pitchFamily="34" charset="0"/>
              <a:buChar char="•"/>
            </a:pPr>
            <a:r>
              <a:rPr lang="en-US" b="1" dirty="0"/>
              <a:t>Links (for Forms and Submission Information)</a:t>
            </a:r>
          </a:p>
          <a:p>
            <a:endParaRPr lang="en-US" dirty="0"/>
          </a:p>
          <a:p>
            <a:endParaRPr lang="en-US" dirty="0"/>
          </a:p>
          <a:p>
            <a:endParaRPr lang="en-US" b="1" dirty="0"/>
          </a:p>
        </p:txBody>
      </p:sp>
    </p:spTree>
    <p:extLst>
      <p:ext uri="{BB962C8B-B14F-4D97-AF65-F5344CB8AC3E}">
        <p14:creationId xmlns:p14="http://schemas.microsoft.com/office/powerpoint/2010/main" val="1249351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20" y="1076960"/>
            <a:ext cx="10515600" cy="878523"/>
          </a:xfrm>
        </p:spPr>
        <p:txBody>
          <a:bodyPr>
            <a:normAutofit fontScale="90000"/>
          </a:bodyPr>
          <a:lstStyle/>
          <a:p>
            <a:br>
              <a:rPr lang="en-US" dirty="0"/>
            </a:br>
            <a:endParaRPr lang="en-US" dirty="0"/>
          </a:p>
        </p:txBody>
      </p:sp>
      <p:sp>
        <p:nvSpPr>
          <p:cNvPr id="5" name="Title 1"/>
          <p:cNvSpPr txBox="1">
            <a:spLocks/>
          </p:cNvSpPr>
          <p:nvPr/>
        </p:nvSpPr>
        <p:spPr>
          <a:xfrm>
            <a:off x="3284332" y="1305204"/>
            <a:ext cx="7426960" cy="3226156"/>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rgbClr val="036080"/>
                </a:solidFill>
                <a:latin typeface="+mj-lt"/>
                <a:ea typeface="+mj-ea"/>
                <a:cs typeface="+mj-cs"/>
              </a:defRPr>
            </a:lvl1pPr>
          </a:lstStyle>
          <a:p>
            <a:br>
              <a:rPr lang="en-US" dirty="0"/>
            </a:br>
            <a:endParaRPr lang="en-US" dirty="0"/>
          </a:p>
        </p:txBody>
      </p:sp>
      <p:sp>
        <p:nvSpPr>
          <p:cNvPr id="6" name="TextBox 5"/>
          <p:cNvSpPr txBox="1"/>
          <p:nvPr/>
        </p:nvSpPr>
        <p:spPr>
          <a:xfrm>
            <a:off x="1706880" y="1154333"/>
            <a:ext cx="9093200" cy="646331"/>
          </a:xfrm>
          <a:prstGeom prst="rect">
            <a:avLst/>
          </a:prstGeom>
          <a:noFill/>
        </p:spPr>
        <p:txBody>
          <a:bodyPr wrap="square" rtlCol="0">
            <a:spAutoFit/>
          </a:bodyPr>
          <a:lstStyle/>
          <a:p>
            <a:endParaRPr lang="en-US" dirty="0"/>
          </a:p>
          <a:p>
            <a:endParaRPr lang="en-US" dirty="0"/>
          </a:p>
        </p:txBody>
      </p:sp>
      <p:sp>
        <p:nvSpPr>
          <p:cNvPr id="8" name="TextBox 7"/>
          <p:cNvSpPr txBox="1"/>
          <p:nvPr/>
        </p:nvSpPr>
        <p:spPr>
          <a:xfrm>
            <a:off x="2133600" y="1076960"/>
            <a:ext cx="7955280" cy="3693319"/>
          </a:xfrm>
          <a:prstGeom prst="rect">
            <a:avLst/>
          </a:prstGeom>
          <a:noFill/>
        </p:spPr>
        <p:txBody>
          <a:bodyPr wrap="square" rtlCol="0">
            <a:spAutoFit/>
          </a:bodyPr>
          <a:lstStyle/>
          <a:p>
            <a:r>
              <a:rPr lang="en-US" b="1" dirty="0"/>
              <a:t>FAQs:  </a:t>
            </a:r>
            <a:r>
              <a:rPr lang="en-US" dirty="0"/>
              <a:t>These are a compilation of frequently asked questions from our customers.  We are hoping these will be helpful to you as you navigate through our construction process. </a:t>
            </a:r>
          </a:p>
          <a:p>
            <a:endParaRPr lang="en-US" dirty="0"/>
          </a:p>
          <a:p>
            <a:endParaRPr lang="en-US" dirty="0"/>
          </a:p>
          <a:p>
            <a:r>
              <a:rPr lang="en-US" b="1" dirty="0"/>
              <a:t>INSPECTIONS/FEES</a:t>
            </a:r>
            <a:r>
              <a:rPr lang="en-US" dirty="0"/>
              <a:t>: There is no charge by DHHS  Licensure Unit for the construction process, however, there is a fee associated with the State Fire Marshal’s office for plan reviews they conduct. If you are unsure whether you need a plan review or not, please contact the State Fire Marshal’s office at: </a:t>
            </a:r>
            <a:r>
              <a:rPr lang="en-US" dirty="0">
                <a:hlinkClick r:id="rId3"/>
              </a:rPr>
              <a:t>https://sfm.nebraska.gov</a:t>
            </a:r>
            <a:endParaRPr lang="en-US" dirty="0"/>
          </a:p>
          <a:p>
            <a:endParaRPr lang="en-US" dirty="0"/>
          </a:p>
          <a:p>
            <a:endParaRPr lang="en-US" dirty="0"/>
          </a:p>
          <a:p>
            <a:endParaRPr lang="en-US" b="1" dirty="0"/>
          </a:p>
        </p:txBody>
      </p:sp>
    </p:spTree>
    <p:extLst>
      <p:ext uri="{BB962C8B-B14F-4D97-AF65-F5344CB8AC3E}">
        <p14:creationId xmlns:p14="http://schemas.microsoft.com/office/powerpoint/2010/main" val="3836622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284332" y="1305204"/>
            <a:ext cx="7426960" cy="3226156"/>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rgbClr val="036080"/>
                </a:solidFill>
                <a:latin typeface="+mj-lt"/>
                <a:ea typeface="+mj-ea"/>
                <a:cs typeface="+mj-cs"/>
              </a:defRPr>
            </a:lvl1pPr>
          </a:lstStyle>
          <a:p>
            <a:br>
              <a:rPr lang="en-US" dirty="0"/>
            </a:br>
            <a:endParaRPr lang="en-US" dirty="0"/>
          </a:p>
        </p:txBody>
      </p:sp>
      <p:sp>
        <p:nvSpPr>
          <p:cNvPr id="9" name="Rectangle 8"/>
          <p:cNvSpPr/>
          <p:nvPr/>
        </p:nvSpPr>
        <p:spPr>
          <a:xfrm>
            <a:off x="2092960" y="1076960"/>
            <a:ext cx="7975600" cy="3416320"/>
          </a:xfrm>
          <a:prstGeom prst="rect">
            <a:avLst/>
          </a:prstGeom>
        </p:spPr>
        <p:txBody>
          <a:bodyPr wrap="square">
            <a:spAutoFit/>
          </a:bodyPr>
          <a:lstStyle/>
          <a:p>
            <a:r>
              <a:rPr lang="en-US" b="1" dirty="0"/>
              <a:t>CONTACT INFORMATION:  </a:t>
            </a:r>
            <a:r>
              <a:rPr lang="en-US" dirty="0"/>
              <a:t>Provides you with names and contact information for DHHS Licensure Unit and State Fire Marshal staff.  The State Fire Marshal’s office conducts plan reviews for any federally certified facility.  The DHHS program managers can assist you with specific regulatory questions you might have. </a:t>
            </a:r>
          </a:p>
          <a:p>
            <a:endParaRPr lang="en-US" dirty="0"/>
          </a:p>
          <a:p>
            <a:endParaRPr lang="en-US" dirty="0"/>
          </a:p>
          <a:p>
            <a:r>
              <a:rPr lang="en-US" b="1" dirty="0"/>
              <a:t>REGULATIONS/STATUTES:  </a:t>
            </a:r>
            <a:r>
              <a:rPr lang="en-US" dirty="0"/>
              <a:t>This page has links to licensure regulations for each licensed facility type. If you have questions about a regulation, please contact the Program Manager for that specific facility type. </a:t>
            </a:r>
          </a:p>
          <a:p>
            <a:endParaRPr lang="en-US" dirty="0"/>
          </a:p>
          <a:p>
            <a:endParaRPr lang="en-US" dirty="0"/>
          </a:p>
        </p:txBody>
      </p:sp>
    </p:spTree>
    <p:extLst>
      <p:ext uri="{BB962C8B-B14F-4D97-AF65-F5344CB8AC3E}">
        <p14:creationId xmlns:p14="http://schemas.microsoft.com/office/powerpoint/2010/main" val="1184381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20" y="1076960"/>
            <a:ext cx="10515600" cy="878523"/>
          </a:xfrm>
        </p:spPr>
        <p:txBody>
          <a:bodyPr>
            <a:normAutofit fontScale="90000"/>
          </a:bodyPr>
          <a:lstStyle/>
          <a:p>
            <a:br>
              <a:rPr lang="en-US" dirty="0"/>
            </a:br>
            <a:endParaRPr lang="en-US" dirty="0"/>
          </a:p>
        </p:txBody>
      </p:sp>
      <p:sp>
        <p:nvSpPr>
          <p:cNvPr id="6" name="TextBox 5"/>
          <p:cNvSpPr txBox="1"/>
          <p:nvPr/>
        </p:nvSpPr>
        <p:spPr>
          <a:xfrm>
            <a:off x="1666240" y="751840"/>
            <a:ext cx="8973932" cy="1200329"/>
          </a:xfrm>
          <a:prstGeom prst="rect">
            <a:avLst/>
          </a:prstGeom>
          <a:noFill/>
        </p:spPr>
        <p:txBody>
          <a:bodyPr wrap="square" rtlCol="0">
            <a:spAutoFit/>
          </a:bodyPr>
          <a:lstStyle/>
          <a:p>
            <a:endParaRPr lang="en-US" dirty="0"/>
          </a:p>
          <a:p>
            <a:endParaRPr lang="en-US" dirty="0"/>
          </a:p>
          <a:p>
            <a:endParaRPr lang="en-US" dirty="0"/>
          </a:p>
          <a:p>
            <a:r>
              <a:rPr lang="en-US" dirty="0"/>
              <a:t> </a:t>
            </a:r>
            <a:endParaRPr lang="en-US" b="1" dirty="0"/>
          </a:p>
        </p:txBody>
      </p:sp>
      <p:sp>
        <p:nvSpPr>
          <p:cNvPr id="8" name="TextBox 7"/>
          <p:cNvSpPr txBox="1"/>
          <p:nvPr/>
        </p:nvSpPr>
        <p:spPr>
          <a:xfrm>
            <a:off x="1991360" y="1148080"/>
            <a:ext cx="8229600" cy="2636123"/>
          </a:xfrm>
          <a:prstGeom prst="rect">
            <a:avLst/>
          </a:prstGeom>
          <a:noFill/>
        </p:spPr>
        <p:txBody>
          <a:bodyPr wrap="square" rtlCol="0">
            <a:spAutoFit/>
          </a:bodyPr>
          <a:lstStyle/>
          <a:p>
            <a:r>
              <a:rPr lang="en-US" b="1" dirty="0"/>
              <a:t>FORMS: </a:t>
            </a:r>
            <a:r>
              <a:rPr lang="en-US" dirty="0"/>
              <a:t>This page is divided into two separate areas</a:t>
            </a:r>
            <a:r>
              <a:rPr lang="en-US" b="1" dirty="0"/>
              <a:t>. </a:t>
            </a:r>
            <a:r>
              <a:rPr lang="en-US" dirty="0"/>
              <a:t>One area has the forms for Pre-Construction and the other has the forms for Post-construction.  We have identified the necessary forms and have provided links for your use.</a:t>
            </a:r>
          </a:p>
          <a:p>
            <a:endParaRPr lang="en-US" dirty="0"/>
          </a:p>
          <a:p>
            <a:r>
              <a:rPr lang="en-US" b="1" dirty="0"/>
              <a:t>The names of the projects and phases and the addresses </a:t>
            </a:r>
            <a:r>
              <a:rPr lang="en-US" b="1" u="sng" dirty="0"/>
              <a:t>must</a:t>
            </a:r>
            <a:r>
              <a:rPr lang="en-US" b="1" dirty="0"/>
              <a:t> match on all forms submitted </a:t>
            </a:r>
            <a:r>
              <a:rPr lang="en-US" dirty="0"/>
              <a:t>or they will be returned to you for clarification. This may delay the approval process.</a:t>
            </a:r>
          </a:p>
          <a:p>
            <a:endParaRPr lang="en-US" dirty="0"/>
          </a:p>
          <a:p>
            <a:endParaRPr lang="en-US" b="1" dirty="0"/>
          </a:p>
        </p:txBody>
      </p:sp>
    </p:spTree>
    <p:extLst>
      <p:ext uri="{BB962C8B-B14F-4D97-AF65-F5344CB8AC3E}">
        <p14:creationId xmlns:p14="http://schemas.microsoft.com/office/powerpoint/2010/main" val="4068526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20" y="1076960"/>
            <a:ext cx="10515600" cy="878523"/>
          </a:xfrm>
        </p:spPr>
        <p:txBody>
          <a:bodyPr>
            <a:normAutofit fontScale="90000"/>
          </a:bodyPr>
          <a:lstStyle/>
          <a:p>
            <a:br>
              <a:rPr lang="en-US" dirty="0"/>
            </a:br>
            <a:endParaRPr lang="en-US" dirty="0"/>
          </a:p>
        </p:txBody>
      </p:sp>
      <p:sp>
        <p:nvSpPr>
          <p:cNvPr id="4" name="TextBox 3"/>
          <p:cNvSpPr txBox="1"/>
          <p:nvPr/>
        </p:nvSpPr>
        <p:spPr>
          <a:xfrm>
            <a:off x="386080" y="508000"/>
            <a:ext cx="11155680" cy="646331"/>
          </a:xfrm>
          <a:prstGeom prst="rect">
            <a:avLst/>
          </a:prstGeom>
          <a:noFill/>
        </p:spPr>
        <p:txBody>
          <a:bodyPr wrap="square" rtlCol="0">
            <a:spAutoFit/>
          </a:bodyPr>
          <a:lstStyle/>
          <a:p>
            <a:endParaRPr lang="en-US" dirty="0"/>
          </a:p>
          <a:p>
            <a:endParaRPr lang="en-US" dirty="0"/>
          </a:p>
        </p:txBody>
      </p:sp>
      <p:sp>
        <p:nvSpPr>
          <p:cNvPr id="5" name="Title 1"/>
          <p:cNvSpPr txBox="1">
            <a:spLocks/>
          </p:cNvSpPr>
          <p:nvPr/>
        </p:nvSpPr>
        <p:spPr>
          <a:xfrm>
            <a:off x="3284332" y="1276251"/>
            <a:ext cx="7426960" cy="3226156"/>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rgbClr val="036080"/>
                </a:solidFill>
                <a:latin typeface="+mj-lt"/>
                <a:ea typeface="+mj-ea"/>
                <a:cs typeface="+mj-cs"/>
              </a:defRPr>
            </a:lvl1pPr>
          </a:lstStyle>
          <a:p>
            <a:br>
              <a:rPr lang="en-US" dirty="0"/>
            </a:br>
            <a:endParaRPr lang="en-US" dirty="0"/>
          </a:p>
        </p:txBody>
      </p:sp>
      <p:sp>
        <p:nvSpPr>
          <p:cNvPr id="7" name="TextBox 6"/>
          <p:cNvSpPr txBox="1"/>
          <p:nvPr/>
        </p:nvSpPr>
        <p:spPr>
          <a:xfrm>
            <a:off x="1930400" y="1016001"/>
            <a:ext cx="8676640" cy="4247317"/>
          </a:xfrm>
          <a:prstGeom prst="rect">
            <a:avLst/>
          </a:prstGeom>
          <a:noFill/>
        </p:spPr>
        <p:txBody>
          <a:bodyPr wrap="square" rtlCol="0">
            <a:spAutoFit/>
          </a:bodyPr>
          <a:lstStyle/>
          <a:p>
            <a:r>
              <a:rPr lang="en-US" b="1" dirty="0"/>
              <a:t>SUBMISSION INFORMATION: </a:t>
            </a:r>
            <a:r>
              <a:rPr lang="en-US" dirty="0"/>
              <a:t>This page walks you through both the new electronic process and the postal mail process necessary to submit construction plans, documents and forms to the DHHS Licensure Unit construction office for approval. </a:t>
            </a:r>
          </a:p>
          <a:p>
            <a:endParaRPr lang="en-US" dirty="0"/>
          </a:p>
          <a:p>
            <a:r>
              <a:rPr lang="en-US" dirty="0"/>
              <a:t>Please keep in mind that </a:t>
            </a:r>
            <a:r>
              <a:rPr lang="en-US" u="sng" dirty="0"/>
              <a:t>all</a:t>
            </a:r>
            <a:r>
              <a:rPr lang="en-US" dirty="0"/>
              <a:t> construction projects need approval by DHHS, Licensure Unit </a:t>
            </a:r>
            <a:r>
              <a:rPr lang="en-US" b="1" dirty="0"/>
              <a:t>prior to beginning construction </a:t>
            </a:r>
            <a:r>
              <a:rPr lang="en-US" dirty="0"/>
              <a:t>as well as </a:t>
            </a:r>
            <a:r>
              <a:rPr lang="en-US" b="1" dirty="0"/>
              <a:t>once the construction has been completed and prior to occupancy. </a:t>
            </a:r>
          </a:p>
          <a:p>
            <a:r>
              <a:rPr lang="en-US" dirty="0"/>
              <a:t> </a:t>
            </a:r>
          </a:p>
          <a:p>
            <a:r>
              <a:rPr lang="en-US" dirty="0"/>
              <a:t>If you plan to submit post-construction requirements in phases, you will need to submit complete post-construction documentation for each phase in order to receive DHHS approval to occupy the constructed areas.</a:t>
            </a:r>
          </a:p>
          <a:p>
            <a:r>
              <a:rPr lang="en-US" b="1" dirty="0"/>
              <a:t>  </a:t>
            </a:r>
          </a:p>
          <a:p>
            <a:endParaRPr lang="en-US" b="1" dirty="0"/>
          </a:p>
          <a:p>
            <a:endParaRPr lang="en-US" b="1" dirty="0"/>
          </a:p>
        </p:txBody>
      </p:sp>
    </p:spTree>
    <p:extLst>
      <p:ext uri="{BB962C8B-B14F-4D97-AF65-F5344CB8AC3E}">
        <p14:creationId xmlns:p14="http://schemas.microsoft.com/office/powerpoint/2010/main" val="2943561779"/>
      </p:ext>
    </p:extLst>
  </p:cSld>
  <p:clrMapOvr>
    <a:masterClrMapping/>
  </p:clrMapOvr>
</p:sld>
</file>

<file path=ppt/theme/theme1.xml><?xml version="1.0" encoding="utf-8"?>
<a:theme xmlns:a="http://schemas.openxmlformats.org/drawingml/2006/main" name="Master / large logo">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Arial Brand Fonts">
      <a:majorFont>
        <a:latin typeface="Arial Bol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Brand fonts">
      <a:majorFont>
        <a:latin typeface="Roboto Black"/>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id="{D82FC7AA-3285-4959-9E2F-F8413559A783}" vid="{AA9EF2BD-29FF-47DC-B910-57C80A45382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HHSInternetTopic xmlns="32249c65-da49-47e9-984a-f0159a6f027c">Facility Construction</DHHSInternetTopic>
    <DHHSInternetPCM xmlns="32249c65-da49-47e9-984a-f0159a6f027c"/>
    <DHHSInternetDivision xmlns="32249c65-da49-47e9-984a-f0159a6f027c" xsi:nil="true"/>
    <DHHSInternetWCP xmlns="32249c65-da49-47e9-984a-f0159a6f027c"/>
    <SharedWithUsers xmlns="32249c65-da49-47e9-984a-f0159a6f027c">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Core Metadata" ma:contentTypeID="0x010100BAD75EA75CD83B45A34259F0B184D02700C1896FC29C85464993D5CB46178F2503" ma:contentTypeVersion="5" ma:contentTypeDescription="" ma:contentTypeScope="" ma:versionID="fd09bcdec84f9a6cc095a02afc092b7e">
  <xsd:schema xmlns:xsd="http://www.w3.org/2001/XMLSchema" xmlns:xs="http://www.w3.org/2001/XMLSchema" xmlns:p="http://schemas.microsoft.com/office/2006/metadata/properties" xmlns:ns2="32249c65-da49-47e9-984a-f0159a6f027c" targetNamespace="http://schemas.microsoft.com/office/2006/metadata/properties" ma:root="true" ma:fieldsID="a7f3cc84a65f34d002b93d766cf409c9" ns2:_="">
    <xsd:import namespace="32249c65-da49-47e9-984a-f0159a6f027c"/>
    <xsd:element name="properties">
      <xsd:complexType>
        <xsd:sequence>
          <xsd:element name="documentManagement">
            <xsd:complexType>
              <xsd:all>
                <xsd:element ref="ns2:DHHSInternetDivision" minOccurs="0"/>
                <xsd:element ref="ns2:DHHSInternetTopic" minOccurs="0"/>
                <xsd:element ref="ns2:DHHSInternetPCM" minOccurs="0"/>
                <xsd:element ref="ns2:DHHSInternetWCP"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249c65-da49-47e9-984a-f0159a6f027c" elementFormDefault="qualified">
    <xsd:import namespace="http://schemas.microsoft.com/office/2006/documentManagement/types"/>
    <xsd:import namespace="http://schemas.microsoft.com/office/infopath/2007/PartnerControls"/>
    <xsd:element name="DHHSInternetDivision" ma:index="8" nillable="true" ma:displayName="Division" ma:format="Dropdown" ma:internalName="DHHSInternetDivision">
      <xsd:simpleType>
        <xsd:restriction base="dms:Choice">
          <xsd:enumeration value="Agency-Wide"/>
          <xsd:enumeration value="Behavioral Health"/>
          <xsd:enumeration value="Children and Family Services"/>
          <xsd:enumeration value="Developmental Disabilities"/>
          <xsd:enumeration value="Medicaid &amp; Long-Term Care"/>
          <xsd:enumeration value="Public Health"/>
          <xsd:enumeration value="Operational"/>
        </xsd:restriction>
      </xsd:simpleType>
    </xsd:element>
    <xsd:element name="DHHSInternetTopic" ma:index="9" nillable="true" ma:displayName="Topic" ma:format="Dropdown" ma:internalName="DHHSInternetTopic">
      <xsd:simpleType>
        <xsd:union memberTypes="dms:Text">
          <xsd:simpleType>
            <xsd:restriction base="dms:Choice">
              <xsd:enumeration value="About"/>
              <xsd:enumeration value="Addiction"/>
              <xsd:enumeration value="Board Info"/>
              <xsd:enumeration value="Certificates"/>
              <xsd:enumeration value="Child Care"/>
              <xsd:enumeration value="Children"/>
              <xsd:enumeration value="Community and Rural Health Planning"/>
              <xsd:enumeration value="Consumer Advocacy"/>
              <xsd:enumeration value="Contact"/>
              <xsd:enumeration value="Disabilities Assistance"/>
              <xsd:enumeration value="Diseases &amp; Conditions"/>
              <xsd:enumeration value="Drug Overdose Prevention"/>
              <xsd:enumeration value="Economic Assistance"/>
              <xsd:enumeration value="Epidemiology and Informatics"/>
              <xsd:enumeration value="Environmental Health"/>
              <xsd:enumeration value="Facilities"/>
              <xsd:enumeration value="Families"/>
              <xsd:enumeration value="General Administration &amp; Support"/>
              <xsd:enumeration value="General Assistance"/>
              <xsd:enumeration value="General Licensing &amp; Regs"/>
              <xsd:enumeration value="Health Promotion"/>
              <xsd:enumeration value="Injury"/>
              <xsd:enumeration value="Legislation"/>
              <xsd:enumeration value="Lifespan Health"/>
              <xsd:enumeration value="MCAH"/>
              <xsd:enumeration value="Medicaid Related Assistance"/>
              <xsd:enumeration value="Mental Health"/>
              <xsd:enumeration value="Online Services"/>
              <xsd:enumeration value="Other"/>
              <xsd:enumeration value="Prevention"/>
              <xsd:enumeration value="Professions &amp; Occupations"/>
              <xsd:enumeration value="Safety"/>
              <xsd:enumeration value="Seniors"/>
              <xsd:enumeration value="State Committees"/>
              <xsd:enumeration value="Statutes &amp; Regs"/>
              <xsd:enumeration value="Suicide Prevention"/>
              <xsd:enumeration value="Tobacco Free Nebraska"/>
              <xsd:enumeration value="Vital Records"/>
              <xsd:enumeration value="Wellness &amp; Prevention"/>
              <xsd:enumeration value="Youth Facilities &amp; Services"/>
              <xsd:enumeration value="News Release"/>
            </xsd:restriction>
          </xsd:simpleType>
        </xsd:union>
      </xsd:simpleType>
    </xsd:element>
    <xsd:element name="DHHSInternetPCM" ma:index="10" nillable="true" ma:displayName="PCM" ma:internalName="DHHSInternetPCM">
      <xsd:complexType>
        <xsd:complexContent>
          <xsd:extension base="dms:MultiChoice">
            <xsd:sequence>
              <xsd:element name="Value" maxOccurs="unbounded" minOccurs="0" nillable="true">
                <xsd:simpleType>
                  <xsd:restriction base="dms:Choice">
                    <xsd:enumeration value="1"/>
                    <xsd:enumeration value="2"/>
                    <xsd:enumeration value="3"/>
                    <xsd:enumeration value="4"/>
                    <xsd:enumeration value="5"/>
                    <xsd:enumeration value="6"/>
                    <xsd:enumeration value="7"/>
                    <xsd:enumeration value="8"/>
                  </xsd:restriction>
                </xsd:simpleType>
              </xsd:element>
            </xsd:sequence>
          </xsd:extension>
        </xsd:complexContent>
      </xsd:complexType>
    </xsd:element>
    <xsd:element name="DHHSInternetWCP" ma:index="11" nillable="true" ma:displayName="WCP" ma:internalName="DHHSInternetWCP">
      <xsd:complexType>
        <xsd:complexContent>
          <xsd:extension base="dms:MultiChoice">
            <xsd:sequence>
              <xsd:element name="Value" maxOccurs="unbounded" minOccurs="0" nillable="true">
                <xsd:simpleType>
                  <xsd:restriction base="dms:Choice">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enumeration value="54"/>
                    <xsd:enumeration value="55"/>
                    <xsd:enumeration value="56"/>
                    <xsd:enumeration value="57"/>
                    <xsd:enumeration value="58"/>
                    <xsd:enumeration value="59"/>
                    <xsd:enumeration value="60"/>
                    <xsd:enumeration value="61"/>
                    <xsd:enumeration value="62"/>
                    <xsd:enumeration value="63"/>
                    <xsd:enumeration value="64"/>
                    <xsd:enumeration value="65"/>
                    <xsd:enumeration value="66"/>
                    <xsd:enumeration value="67"/>
                    <xsd:enumeration value="68"/>
                    <xsd:enumeration value="69"/>
                    <xsd:enumeration value="70"/>
                    <xsd:enumeration value="71"/>
                    <xsd:enumeration value="72"/>
                    <xsd:enumeration value="73"/>
                    <xsd:enumeration value="74"/>
                    <xsd:enumeration value="75"/>
                    <xsd:enumeration value="76"/>
                    <xsd:enumeration value="77"/>
                    <xsd:enumeration value="78"/>
                    <xsd:enumeration value="79"/>
                    <xsd:enumeration value="80"/>
                    <xsd:enumeration value="81"/>
                    <xsd:enumeration value="82"/>
                    <xsd:enumeration value="83"/>
                    <xsd:enumeration value="84"/>
                    <xsd:enumeration value="85"/>
                    <xsd:enumeration value="86"/>
                    <xsd:enumeration value="87"/>
                    <xsd:enumeration value="88"/>
                    <xsd:enumeration value="89"/>
                    <xsd:enumeration value="90"/>
                    <xsd:enumeration value="91"/>
                  </xsd:restriction>
                </xsd:simpleType>
              </xsd:element>
            </xsd:sequence>
          </xsd:extension>
        </xsd:complexContent>
      </xsd:complex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962A91-727D-4433-AE21-DFF73B4AAD2C}">
  <ds:schemaRefs>
    <ds:schemaRef ds:uri="http://schemas.microsoft.com/sharepoint/v3/contenttype/forms"/>
  </ds:schemaRefs>
</ds:datastoreItem>
</file>

<file path=customXml/itemProps2.xml><?xml version="1.0" encoding="utf-8"?>
<ds:datastoreItem xmlns:ds="http://schemas.openxmlformats.org/officeDocument/2006/customXml" ds:itemID="{9F364444-3E31-4591-BF65-8E77F441987D}">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32249c65-da49-47e9-984a-f0159a6f027c"/>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2CD60156-38E1-473F-9EDF-1891F7DD8D79}"/>
</file>

<file path=docProps/app.xml><?xml version="1.0" encoding="utf-8"?>
<Properties xmlns="http://schemas.openxmlformats.org/officeDocument/2006/extended-properties" xmlns:vt="http://schemas.openxmlformats.org/officeDocument/2006/docPropsVTypes">
  <Template/>
  <TotalTime>1021</TotalTime>
  <Words>1579</Words>
  <Application>Microsoft Office PowerPoint</Application>
  <PresentationFormat>Widescreen</PresentationFormat>
  <Paragraphs>147</Paragraphs>
  <Slides>14</Slides>
  <Notes>14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14</vt:i4>
      </vt:variant>
    </vt:vector>
  </HeadingPairs>
  <TitlesOfParts>
    <vt:vector size="26" baseType="lpstr">
      <vt:lpstr>Gisha</vt:lpstr>
      <vt:lpstr>Arial</vt:lpstr>
      <vt:lpstr>Calibri</vt:lpstr>
      <vt:lpstr>Montserrat Semi Bold</vt:lpstr>
      <vt:lpstr>Arial Bold</vt:lpstr>
      <vt:lpstr>Roboto Black</vt:lpstr>
      <vt:lpstr>Roboto</vt:lpstr>
      <vt:lpstr>Montserrat</vt:lpstr>
      <vt:lpstr>Montserrat Black</vt:lpstr>
      <vt:lpstr>Wingdings 3</vt:lpstr>
      <vt:lpstr>Master / large logo</vt:lpstr>
      <vt:lpstr>BRAND</vt:lpstr>
      <vt:lpstr>DHHS FACILITY CONSTRUCTION</vt:lpstr>
      <vt:lpstr>PowerPoint Presentation</vt:lpstr>
      <vt:lpstr>WHAT IS FACILITY CONSTRUCTION AND WHO DOES IT APPLY TO? </vt:lpstr>
      <vt:lpstr> </vt:lpstr>
      <vt:lpstr> RESOURCES ON THE WEBSITE</vt:lpstr>
      <vt:lpstr> </vt:lpstr>
      <vt:lpstr>PowerPoint Presentation</vt:lpstr>
      <vt:lpstr> </vt:lpstr>
      <vt:lpstr> </vt:lpstr>
      <vt:lpstr> </vt:lpstr>
      <vt:lpstr> </vt:lpstr>
      <vt:lpstr> </vt:lpstr>
      <vt:lpstr> </vt:lpstr>
      <vt:lpstr> </vt:lpstr>
    </vt:vector>
  </TitlesOfParts>
  <Company>State of Nebraska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Facility Construction Process Guide</dc:title>
  <dc:creator>Cynthia Schneider</dc:creator>
  <cp:lastModifiedBy>Sorensen, Beth</cp:lastModifiedBy>
  <cp:revision>108</cp:revision>
  <cp:lastPrinted>2017-03-28T18:02:40Z</cp:lastPrinted>
  <dcterms:created xsi:type="dcterms:W3CDTF">2016-09-27T14:31:05Z</dcterms:created>
  <dcterms:modified xsi:type="dcterms:W3CDTF">2024-02-27T18:22:42Z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0x010100BAD75EA75CD83B45A34259F0B184D02700C1896FC29C85464993D5CB46178F2503</vt:lpwstr>
  </property>
  <property fmtid="{D5CDD505-2E9C-101B-9397-08002B2CF9AE}" pid="4" name="Order">
    <vt:r8>32800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y fmtid="{D5CDD505-2E9C-101B-9397-08002B2CF9AE}" pid="10" name="_AdHocReviewCycleID">
    <vt:i4>-1415000776</vt:i4>
  </property>
  <property fmtid="{D5CDD505-2E9C-101B-9397-08002B2CF9AE}" pid="11" name="_EmailSubject">
    <vt:lpwstr>tweak to construction power point - no rush</vt:lpwstr>
  </property>
  <property fmtid="{D5CDD505-2E9C-101B-9397-08002B2CF9AE}" pid="12" name="_AuthorEmail">
    <vt:lpwstr>DHHS.FacilityConstruction@nebraska.gov</vt:lpwstr>
  </property>
  <property fmtid="{D5CDD505-2E9C-101B-9397-08002B2CF9AE}" pid="13" name="_AuthorEmailDisplayName">
    <vt:lpwstr>DHHS Facility Construction</vt:lpwstr>
  </property>
  <property fmtid="{D5CDD505-2E9C-101B-9397-08002B2CF9AE}" pid="14" name="_PreviousAdHocReviewCycleID">
    <vt:i4>-854117731</vt:i4>
  </property>
  <property fmtid="{D5CDD505-2E9C-101B-9397-08002B2CF9AE}" pid="16" name="ComplianceAssetId">
    <vt:lpwstr/>
  </property>
</Properties>
</file>