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326" r:id="rId4"/>
    <p:sldId id="381" r:id="rId5"/>
    <p:sldId id="382" r:id="rId6"/>
    <p:sldId id="383" r:id="rId7"/>
    <p:sldId id="380" r:id="rId8"/>
    <p:sldId id="384" r:id="rId9"/>
    <p:sldId id="385" r:id="rId10"/>
    <p:sldId id="366" r:id="rId11"/>
    <p:sldId id="408" r:id="rId12"/>
    <p:sldId id="386" r:id="rId13"/>
    <p:sldId id="387" r:id="rId14"/>
    <p:sldId id="388" r:id="rId15"/>
    <p:sldId id="390" r:id="rId16"/>
    <p:sldId id="389" r:id="rId17"/>
    <p:sldId id="391" r:id="rId18"/>
    <p:sldId id="392" r:id="rId19"/>
    <p:sldId id="393" r:id="rId20"/>
    <p:sldId id="394" r:id="rId21"/>
    <p:sldId id="400" r:id="rId22"/>
    <p:sldId id="405" r:id="rId23"/>
    <p:sldId id="406" r:id="rId24"/>
    <p:sldId id="402" r:id="rId25"/>
    <p:sldId id="403" r:id="rId26"/>
    <p:sldId id="404" r:id="rId27"/>
    <p:sldId id="4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1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3BA98-3A70-44E8-805D-8B55C99EB93D}"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79FDE-76D9-4A39-8C5F-22514993363E}" type="slidenum">
              <a:rPr lang="en-US" smtClean="0"/>
              <a:t>‹#›</a:t>
            </a:fld>
            <a:endParaRPr lang="en-US"/>
          </a:p>
        </p:txBody>
      </p:sp>
    </p:spTree>
    <p:extLst>
      <p:ext uri="{BB962C8B-B14F-4D97-AF65-F5344CB8AC3E}">
        <p14:creationId xmlns:p14="http://schemas.microsoft.com/office/powerpoint/2010/main" val="384410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964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14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97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85A6-1F2F-A1EB-CFC9-797148B81B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7F522F-2A4C-0CD2-691F-05502CC34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1E0803-E832-FE82-1D4C-27651FB3C146}"/>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28115950-564F-0F7B-AD79-C1E76FF3D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6E6C7-D5CE-0C0D-24A6-15609C59B838}"/>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70114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B8314-294A-C373-EDD7-8BD4C1C0A4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B1ECE4-835A-9EDD-3DC8-69F4DAC1E7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6BDFE-623B-FF69-F2E4-6D317BF6AA92}"/>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BC49A7FD-3B76-BB3A-857B-C057BC28D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B56EF-996A-A214-24D3-8C08F996C0F0}"/>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173741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3CBCA-5D99-6634-A518-C63EBCB914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897F10-7A96-5530-DF2B-8AB97540E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A0C55-6759-EF34-6197-7A77A221F0A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6E2DD10A-946F-A6A7-C591-91F07C858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14887-3787-12F0-5D04-875741780221}"/>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3125325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08CB-DAD0-4441-A4A9-9DD03857D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1DBEA-1CFB-C44E-A374-EE5ABB471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4E74B-78BB-C74B-A614-C4B5B16201DA}"/>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BC06C0EE-E37D-E943-908B-EA81D8BA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6B57-9FA8-1542-83E1-B00957C94D26}"/>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582839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C1F-B263-2641-BA25-A92559A62A5A}"/>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6D9CD11-2C2F-F244-9640-3FB1A9111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CBCD9-18AB-A244-8506-EAE426416DA0}"/>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3DEEC468-30B6-BD4E-AE9A-0744EDA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217BD-3305-F943-B551-31AC521B2A1F}"/>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B0CECAEB-E86A-E940-B954-27CB0D91F02D}"/>
              </a:ext>
            </a:extLst>
          </p:cNvPr>
          <p:cNvPicPr>
            <a:picLocks noChangeAspect="1"/>
          </p:cNvPicPr>
          <p:nvPr userDrawn="1"/>
        </p:nvPicPr>
        <p:blipFill>
          <a:blip r:embed="rId2"/>
          <a:stretch>
            <a:fillRect/>
          </a:stretch>
        </p:blipFill>
        <p:spPr>
          <a:xfrm>
            <a:off x="8969298" y="5768502"/>
            <a:ext cx="2955073" cy="816921"/>
          </a:xfrm>
          <a:prstGeom prst="rect">
            <a:avLst/>
          </a:prstGeom>
        </p:spPr>
      </p:pic>
    </p:spTree>
    <p:extLst>
      <p:ext uri="{BB962C8B-B14F-4D97-AF65-F5344CB8AC3E}">
        <p14:creationId xmlns:p14="http://schemas.microsoft.com/office/powerpoint/2010/main" val="97229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B0-BDCD-E74C-9482-AA9ED69BF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E54B-F7E5-464D-AB42-934BBE8CD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6EB93-E23B-0543-930C-0FD1456DF1D8}"/>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E4A71543-E448-C74C-A866-635C7FF06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E6EC-5026-BF4D-8758-0C24DBBF17C3}"/>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3109171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374-482C-B649-A7A0-2B9A621F7D78}"/>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76BA8F-D135-ED4A-9474-E17D6625D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86BD4-0DEC-6340-8C63-CADC2111A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74060-363C-1A41-B6DC-B224F5592F70}"/>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6" name="Footer Placeholder 5">
            <a:extLst>
              <a:ext uri="{FF2B5EF4-FFF2-40B4-BE49-F238E27FC236}">
                <a16:creationId xmlns:a16="http://schemas.microsoft.com/office/drawing/2014/main" id="{1574500D-0D7C-DB4B-A514-809F01647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80B5D-3613-A243-9C2C-6B90BC6E17BC}"/>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9" name="Picture 8">
            <a:extLst>
              <a:ext uri="{FF2B5EF4-FFF2-40B4-BE49-F238E27FC236}">
                <a16:creationId xmlns:a16="http://schemas.microsoft.com/office/drawing/2014/main" id="{7238A866-DBE6-924D-B1A3-92B6BC9B6E81}"/>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1" name="Picture 10">
            <a:extLst>
              <a:ext uri="{FF2B5EF4-FFF2-40B4-BE49-F238E27FC236}">
                <a16:creationId xmlns:a16="http://schemas.microsoft.com/office/drawing/2014/main" id="{734B97D6-F845-F546-AABD-129DFC373442}"/>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203435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3296-A83E-604F-919D-2C5269FF0C25}"/>
              </a:ext>
            </a:extLst>
          </p:cNvPr>
          <p:cNvSpPr>
            <a:spLocks noGrp="1"/>
          </p:cNvSpPr>
          <p:nvPr>
            <p:ph type="title"/>
          </p:nvPr>
        </p:nvSpPr>
        <p:spPr>
          <a:xfrm>
            <a:off x="839788" y="365125"/>
            <a:ext cx="10515600" cy="1325563"/>
          </a:xfrm>
        </p:spPr>
        <p:txBody>
          <a:bodyPr/>
          <a:lstStyle>
            <a:lvl1pPr>
              <a:defRPr b="1">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6D8143-5D9E-684C-A75B-468A9CFF8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94D65-E990-C04A-A418-BE22F65690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AEF4-FCAE-224A-853D-B07299A4A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3696A-C1EF-8C48-A656-A1DDCB38F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1916F-A1DD-EF4E-AA9C-4230F7A8898B}"/>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8" name="Footer Placeholder 7">
            <a:extLst>
              <a:ext uri="{FF2B5EF4-FFF2-40B4-BE49-F238E27FC236}">
                <a16:creationId xmlns:a16="http://schemas.microsoft.com/office/drawing/2014/main" id="{4288A589-D32F-354F-B375-03874C0CD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C4A49-CD59-4A40-89D5-7B72DAA86AFB}"/>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11" name="Picture 10">
            <a:extLst>
              <a:ext uri="{FF2B5EF4-FFF2-40B4-BE49-F238E27FC236}">
                <a16:creationId xmlns:a16="http://schemas.microsoft.com/office/drawing/2014/main" id="{0EFB6F7C-5F3F-2B44-AD7A-756F9B41F572}"/>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2" name="Picture 11">
            <a:extLst>
              <a:ext uri="{FF2B5EF4-FFF2-40B4-BE49-F238E27FC236}">
                <a16:creationId xmlns:a16="http://schemas.microsoft.com/office/drawing/2014/main" id="{6DE15502-934A-7842-B4C7-C69C47CB188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301634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5CD-13DD-A445-80A0-E9E58E6ACD24}"/>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7E43B4-44FC-DC4B-9970-772A6BCE85D9}"/>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4" name="Footer Placeholder 3">
            <a:extLst>
              <a:ext uri="{FF2B5EF4-FFF2-40B4-BE49-F238E27FC236}">
                <a16:creationId xmlns:a16="http://schemas.microsoft.com/office/drawing/2014/main" id="{DF02CA36-7068-5D45-8ADE-316D9873E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3B86-4584-9A46-A5C9-362C135A75A6}"/>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E5AC39B0-AEB1-BB47-9CBD-BF4DF5E0B313}"/>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8" name="Picture 7">
            <a:extLst>
              <a:ext uri="{FF2B5EF4-FFF2-40B4-BE49-F238E27FC236}">
                <a16:creationId xmlns:a16="http://schemas.microsoft.com/office/drawing/2014/main" id="{801EAA36-FB12-C942-A7D9-3EB4A58525B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4046295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25BF1-44AF-1743-9788-A731EB7D7736}"/>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3" name="Footer Placeholder 2">
            <a:extLst>
              <a:ext uri="{FF2B5EF4-FFF2-40B4-BE49-F238E27FC236}">
                <a16:creationId xmlns:a16="http://schemas.microsoft.com/office/drawing/2014/main" id="{C8E312B0-0747-3B45-BF95-54306A558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12123-3D3E-C44A-9E21-454D10644F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6" name="Picture 5">
            <a:extLst>
              <a:ext uri="{FF2B5EF4-FFF2-40B4-BE49-F238E27FC236}">
                <a16:creationId xmlns:a16="http://schemas.microsoft.com/office/drawing/2014/main" id="{A49DCC30-DDA1-6446-B0ED-CEBE8D9AE53E}"/>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7" name="Picture 6">
            <a:extLst>
              <a:ext uri="{FF2B5EF4-FFF2-40B4-BE49-F238E27FC236}">
                <a16:creationId xmlns:a16="http://schemas.microsoft.com/office/drawing/2014/main" id="{8D7D3C7E-4F88-6B45-9A74-FF1DA3B14ECE}"/>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2438555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4F43-82BD-3049-8BD1-38AA79E84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CA78C-D250-2F4D-A44F-4ADB4A9C5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4A381-F4AC-D648-AC1D-111C9E41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16913-36DF-C341-A55D-0176F22EF0E1}"/>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6" name="Footer Placeholder 5">
            <a:extLst>
              <a:ext uri="{FF2B5EF4-FFF2-40B4-BE49-F238E27FC236}">
                <a16:creationId xmlns:a16="http://schemas.microsoft.com/office/drawing/2014/main" id="{11570404-BBC2-1243-AF53-1495239A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F9DEC-EF43-4940-800D-8067C69B1B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29AB6EDB-D0A7-9C47-9C09-FAA495C60068}"/>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858CD18F-C5E0-794D-8FEE-FDF5536D5E69}"/>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2827058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5BFB-EC40-A485-C978-674AFB46B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CD0CF-AA90-1997-87F7-072698B506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9A044-8EB0-E8BE-1260-A1F28021F365}"/>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9DD9BF64-A97F-385B-23D1-19177C955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3EC02-E647-39FA-72BA-F5D468FCA89A}"/>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61723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3922-80BF-9944-8DB4-917D542A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2ED4-9350-E94D-BE51-5FE49173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F9AE-DBCB-BE46-A526-9608C318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B05C2-FF6D-C244-9C6D-A39487BD9B92}"/>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6" name="Footer Placeholder 5">
            <a:extLst>
              <a:ext uri="{FF2B5EF4-FFF2-40B4-BE49-F238E27FC236}">
                <a16:creationId xmlns:a16="http://schemas.microsoft.com/office/drawing/2014/main" id="{FE1D42F3-7441-5C4E-8429-CFF4A2EB4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6917-B8F2-0740-AC13-290528744E84}"/>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CC197BBC-F35D-2448-82AD-91754F1BBB69}"/>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B0EB3C0C-5A03-2441-A76B-24C435B0AD3D}"/>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82035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4208-BA35-844B-B0A7-AEB16B27C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F11A0-CAC7-6340-858E-719A3B2B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B7CE-71BC-4244-82E8-F8DB473B8E64}"/>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C0D11E15-D3BA-FA49-83C1-ABF11CE73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EFB6A-44D5-6045-AEE2-CC6760328FF0}"/>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30715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0B97B-D59F-2B43-A9EE-9488087F1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F7097-C247-EC4E-B3F9-6BEAA75F3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69A9D-E964-384A-91F7-226DA494CB07}"/>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902AEA80-0758-064D-BA7A-8BBE61988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E0DE-E09A-5440-AD73-B327749600CE}"/>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239299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95D9-9511-F2AC-7E7C-6CE056EBB9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6A7D26-91A1-9810-260A-152DF2505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68676-181C-F163-333A-BDA03095E961}"/>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CC20F20B-E42B-1E4F-9191-CE8B284ED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D8943-69F1-39A6-28EA-A69709AA1C57}"/>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45036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05A0-EE60-E725-0A03-1725F9180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19B57-C974-5884-F286-FFC69044A2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4EC957-E4E7-07E5-CE7D-47058F21CD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937A9-48E9-9242-3FDD-9FB348E40356}"/>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6" name="Footer Placeholder 5">
            <a:extLst>
              <a:ext uri="{FF2B5EF4-FFF2-40B4-BE49-F238E27FC236}">
                <a16:creationId xmlns:a16="http://schemas.microsoft.com/office/drawing/2014/main" id="{65E77B5A-2F84-7E4D-731B-976AA17E6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BDF99-C5F3-588A-743E-3259B5361AA3}"/>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221355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0D97-9588-EEC8-9609-7ED518AD1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70A07F-B80A-27DA-9DFE-7F4E3F237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755574-304D-3C50-D884-D38F1E04A1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EE272-52BA-EB52-A840-E85671F21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F43B0F-3845-7787-CD81-8962AA49EE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F62BBA-2C9B-50F5-861F-5CF0DA4D2EC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8" name="Footer Placeholder 7">
            <a:extLst>
              <a:ext uri="{FF2B5EF4-FFF2-40B4-BE49-F238E27FC236}">
                <a16:creationId xmlns:a16="http://schemas.microsoft.com/office/drawing/2014/main" id="{8A056C0F-A36F-8F3A-CC8C-69245B176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DB09D4-D7F5-EE17-B204-FF2B03360029}"/>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209157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54B8-B08A-0CED-ECFB-622F80D6EB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65100-9019-9C2F-836F-F04DF5BB91B3}"/>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4" name="Footer Placeholder 3">
            <a:extLst>
              <a:ext uri="{FF2B5EF4-FFF2-40B4-BE49-F238E27FC236}">
                <a16:creationId xmlns:a16="http://schemas.microsoft.com/office/drawing/2014/main" id="{96912C03-FCEF-4347-ED45-26834B8C29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58E40-905C-115A-4498-1BE513F3E632}"/>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102389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61496-184F-AD95-5E55-1CA0638488A5}"/>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3" name="Footer Placeholder 2">
            <a:extLst>
              <a:ext uri="{FF2B5EF4-FFF2-40B4-BE49-F238E27FC236}">
                <a16:creationId xmlns:a16="http://schemas.microsoft.com/office/drawing/2014/main" id="{8878C98D-EFEE-7B82-AAD8-6590447EF3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463CD0-6AF9-3A11-E64F-E2C9299A4297}"/>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51477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18EE-FCF0-C723-54A1-D004D3119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A3AD58-2850-7B26-6DD5-DF1304AE7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D93385-5132-29EF-E987-782019614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81DCF-D099-B9B4-8C76-5F55EDE723A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6" name="Footer Placeholder 5">
            <a:extLst>
              <a:ext uri="{FF2B5EF4-FFF2-40B4-BE49-F238E27FC236}">
                <a16:creationId xmlns:a16="http://schemas.microsoft.com/office/drawing/2014/main" id="{1E57EEC9-FC76-D91B-FF88-784DC0DEC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B7DBF-AE11-4271-1B78-A18A00DA635C}"/>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285827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40D09-88C7-CE59-DC5D-3BFAA98A4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DECC35-FAFB-9D6A-1315-A302195E1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76D113-0E0A-31B4-F98E-ABB1BFE76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45852-39A4-649B-75ED-3431E729416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6" name="Footer Placeholder 5">
            <a:extLst>
              <a:ext uri="{FF2B5EF4-FFF2-40B4-BE49-F238E27FC236}">
                <a16:creationId xmlns:a16="http://schemas.microsoft.com/office/drawing/2014/main" id="{412F2F92-5EB8-3436-5E68-0EC150D2E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D0135-FFEE-56DA-D0E0-A91C22A355D8}"/>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3684596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401FEE-3743-870F-B44F-25AE49B70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7A92E5-F8E4-3823-D4DD-B46EBC5B61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020DB-5FD8-7E23-1F63-4AAA785B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590C2FB9-EDBD-1757-ED08-D078107E8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9AC397-D255-43AD-9A2D-C34AC3B98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FCE85-6003-4C67-B104-343C86D9E680}" type="slidenum">
              <a:rPr lang="en-US" smtClean="0"/>
              <a:t>‹#›</a:t>
            </a:fld>
            <a:endParaRPr lang="en-US"/>
          </a:p>
        </p:txBody>
      </p:sp>
    </p:spTree>
    <p:extLst>
      <p:ext uri="{BB962C8B-B14F-4D97-AF65-F5344CB8AC3E}">
        <p14:creationId xmlns:p14="http://schemas.microsoft.com/office/powerpoint/2010/main" val="573975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C6317-C33A-5A41-B2A6-DC962C19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CCD63-6571-CE43-9175-C0AD23E98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0257D-228A-8E45-AF5B-82F87281B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DC1FC608-D8DA-A74B-87A1-5886243C4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76CB3-E4E3-ED4A-815C-094E3F418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9E68-16B0-594C-AAD3-0104028FD7DE}" type="slidenum">
              <a:rPr lang="en-US" smtClean="0"/>
              <a:t>‹#›</a:t>
            </a:fld>
            <a:endParaRPr lang="en-US"/>
          </a:p>
        </p:txBody>
      </p:sp>
    </p:spTree>
    <p:extLst>
      <p:ext uri="{BB962C8B-B14F-4D97-AF65-F5344CB8AC3E}">
        <p14:creationId xmlns:p14="http://schemas.microsoft.com/office/powerpoint/2010/main" val="3569176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B47A44A-132C-E44F-B175-57008694A4D1}"/>
              </a:ext>
            </a:extLst>
          </p:cNvPr>
          <p:cNvSpPr>
            <a:spLocks noGrp="1"/>
          </p:cNvSpPr>
          <p:nvPr>
            <p:ph type="ctrTitle"/>
          </p:nvPr>
        </p:nvSpPr>
        <p:spPr>
          <a:xfrm>
            <a:off x="634403" y="2873174"/>
            <a:ext cx="6905286" cy="1297115"/>
          </a:xfrm>
        </p:spPr>
        <p:txBody>
          <a:bodyPr anchor="t">
            <a:normAutofit fontScale="90000"/>
          </a:bodyPr>
          <a:lstStyle/>
          <a:p>
            <a:pPr algn="l"/>
            <a:r>
              <a:rPr lang="en-US" sz="4400" dirty="0">
                <a:solidFill>
                  <a:srgbClr val="000000"/>
                </a:solidFill>
              </a:rPr>
              <a:t>Closing Comments by the Applicant Group</a:t>
            </a:r>
          </a:p>
        </p:txBody>
      </p:sp>
      <p:sp>
        <p:nvSpPr>
          <p:cNvPr id="3" name="Subtitle 2">
            <a:extLst>
              <a:ext uri="{FF2B5EF4-FFF2-40B4-BE49-F238E27FC236}">
                <a16:creationId xmlns:a16="http://schemas.microsoft.com/office/drawing/2014/main" id="{A2E25244-68D7-B54C-BF31-ABDA6D258C26}"/>
              </a:ext>
            </a:extLst>
          </p:cNvPr>
          <p:cNvSpPr>
            <a:spLocks noGrp="1"/>
          </p:cNvSpPr>
          <p:nvPr>
            <p:ph type="subTitle" idx="1"/>
          </p:nvPr>
        </p:nvSpPr>
        <p:spPr>
          <a:xfrm>
            <a:off x="624118" y="4460869"/>
            <a:ext cx="4805691" cy="506494"/>
          </a:xfrm>
        </p:spPr>
        <p:txBody>
          <a:bodyPr anchor="b">
            <a:normAutofit/>
          </a:bodyPr>
          <a:lstStyle/>
          <a:p>
            <a:pPr algn="l"/>
            <a:r>
              <a:rPr lang="en-US" sz="2200" dirty="0">
                <a:solidFill>
                  <a:srgbClr val="000000"/>
                </a:solidFill>
              </a:rPr>
              <a:t>Robert Vandervort, OD, FAAO, Dipl. ABO</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AC6F161-5B29-3348-B1AE-3A17C5AD6A45}"/>
              </a:ext>
            </a:extLst>
          </p:cNvPr>
          <p:cNvPicPr>
            <a:picLocks noChangeAspect="1"/>
          </p:cNvPicPr>
          <p:nvPr/>
        </p:nvPicPr>
        <p:blipFill>
          <a:blip r:embed="rId4"/>
          <a:stretch>
            <a:fillRect/>
          </a:stretch>
        </p:blipFill>
        <p:spPr>
          <a:xfrm>
            <a:off x="7709770" y="3311530"/>
            <a:ext cx="4141760" cy="1149339"/>
          </a:xfrm>
          <a:prstGeom prst="rect">
            <a:avLst/>
          </a:prstGeom>
        </p:spPr>
      </p:pic>
    </p:spTree>
    <p:extLst>
      <p:ext uri="{BB962C8B-B14F-4D97-AF65-F5344CB8AC3E}">
        <p14:creationId xmlns:p14="http://schemas.microsoft.com/office/powerpoint/2010/main" val="86818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D2CB-CEAB-8521-7CA2-5BBC1E7BA6C0}"/>
              </a:ext>
            </a:extLst>
          </p:cNvPr>
          <p:cNvSpPr>
            <a:spLocks noGrp="1"/>
          </p:cNvSpPr>
          <p:nvPr>
            <p:ph type="title"/>
          </p:nvPr>
        </p:nvSpPr>
        <p:spPr/>
        <p:txBody>
          <a:bodyPr>
            <a:normAutofit/>
          </a:bodyPr>
          <a:lstStyle/>
          <a:p>
            <a:r>
              <a:rPr lang="en-US" sz="3200" b="0" dirty="0"/>
              <a:t>Criterion 2:  How does removing the scope restriction on SLT resolve the problems identified in Criterion 1?</a:t>
            </a:r>
          </a:p>
        </p:txBody>
      </p:sp>
      <p:sp>
        <p:nvSpPr>
          <p:cNvPr id="3" name="Content Placeholder 2">
            <a:extLst>
              <a:ext uri="{FF2B5EF4-FFF2-40B4-BE49-F238E27FC236}">
                <a16:creationId xmlns:a16="http://schemas.microsoft.com/office/drawing/2014/main" id="{A8F78B51-F305-6E1A-B6DA-F87D62234ECB}"/>
              </a:ext>
            </a:extLst>
          </p:cNvPr>
          <p:cNvSpPr>
            <a:spLocks noGrp="1"/>
          </p:cNvSpPr>
          <p:nvPr>
            <p:ph idx="1"/>
          </p:nvPr>
        </p:nvSpPr>
        <p:spPr>
          <a:xfrm>
            <a:off x="639417" y="1690688"/>
            <a:ext cx="10515600" cy="4351338"/>
          </a:xfrm>
        </p:spPr>
        <p:txBody>
          <a:bodyPr>
            <a:normAutofit/>
          </a:bodyPr>
          <a:lstStyle/>
          <a:p>
            <a:r>
              <a:rPr lang="en-US" dirty="0"/>
              <a:t>NOA membership survey indicates that at least 72 doctors of optometry across the state are likely or highly likely to provide SLT in their communities.</a:t>
            </a:r>
          </a:p>
          <a:p>
            <a:r>
              <a:rPr lang="en-US" dirty="0"/>
              <a:t>Level A evidence from the </a:t>
            </a:r>
            <a:r>
              <a:rPr lang="en-US" dirty="0" err="1"/>
              <a:t>LiGHT</a:t>
            </a:r>
            <a:r>
              <a:rPr lang="en-US" dirty="0"/>
              <a:t> study found that </a:t>
            </a:r>
            <a:r>
              <a:rPr lang="en-US" i="1" dirty="0"/>
              <a:t>“SLT seems to be the most cost-effective first-line treatment option for glaucoma and ocular hypertension, also providing better clinical outcomes.”</a:t>
            </a:r>
          </a:p>
          <a:p>
            <a:r>
              <a:rPr lang="en-US" dirty="0"/>
              <a:t>Our opponents cite an ARVO Paper claiming that access to SLT was not enhanced in KY, LA, and OK based on driving time.  However, based on number of communities actually added for SLT services significant gains were noted in all states.</a:t>
            </a:r>
          </a:p>
          <a:p>
            <a:endParaRPr lang="en-US" dirty="0"/>
          </a:p>
        </p:txBody>
      </p:sp>
    </p:spTree>
    <p:extLst>
      <p:ext uri="{BB962C8B-B14F-4D97-AF65-F5344CB8AC3E}">
        <p14:creationId xmlns:p14="http://schemas.microsoft.com/office/powerpoint/2010/main" val="1205065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CE7D-B2D3-E87A-AF37-C2A4276FA3BF}"/>
              </a:ext>
            </a:extLst>
          </p:cNvPr>
          <p:cNvSpPr>
            <a:spLocks noGrp="1"/>
          </p:cNvSpPr>
          <p:nvPr>
            <p:ph type="title"/>
          </p:nvPr>
        </p:nvSpPr>
        <p:spPr/>
        <p:txBody>
          <a:bodyPr>
            <a:noAutofit/>
          </a:bodyPr>
          <a:lstStyle/>
          <a:p>
            <a:r>
              <a:rPr lang="en-US" sz="3200" b="0" dirty="0">
                <a:effectLst/>
                <a:ea typeface="Calibri" panose="020F0502020204030204" pitchFamily="34" charset="0"/>
                <a:cs typeface="Times New Roman" panose="02020603050405020304" pitchFamily="18" charset="0"/>
              </a:rPr>
              <a:t>Criterion 3: The proposed change in scope of practice does not create a </a:t>
            </a:r>
            <a:r>
              <a:rPr lang="en-US" sz="3200" b="0" dirty="0">
                <a:effectLst/>
                <a:highlight>
                  <a:srgbClr val="FFFF00"/>
                </a:highlight>
                <a:ea typeface="Calibri" panose="020F0502020204030204" pitchFamily="34" charset="0"/>
                <a:cs typeface="Times New Roman" panose="02020603050405020304" pitchFamily="18" charset="0"/>
              </a:rPr>
              <a:t>significant</a:t>
            </a:r>
            <a:r>
              <a:rPr lang="en-US" sz="3200" b="0" dirty="0">
                <a:effectLst/>
                <a:ea typeface="Calibri" panose="020F0502020204030204" pitchFamily="34" charset="0"/>
                <a:cs typeface="Times New Roman" panose="02020603050405020304" pitchFamily="18" charset="0"/>
              </a:rPr>
              <a:t> new danger to the health, safety, or welfare of the public.</a:t>
            </a:r>
            <a:endParaRPr lang="en-US" sz="3200" b="0" dirty="0"/>
          </a:p>
        </p:txBody>
      </p:sp>
      <p:sp>
        <p:nvSpPr>
          <p:cNvPr id="3" name="Content Placeholder 2">
            <a:extLst>
              <a:ext uri="{FF2B5EF4-FFF2-40B4-BE49-F238E27FC236}">
                <a16:creationId xmlns:a16="http://schemas.microsoft.com/office/drawing/2014/main" id="{EFF63428-CAEF-DD7E-361C-A58848FACE8E}"/>
              </a:ext>
            </a:extLst>
          </p:cNvPr>
          <p:cNvSpPr>
            <a:spLocks noGrp="1"/>
          </p:cNvSpPr>
          <p:nvPr>
            <p:ph idx="1"/>
          </p:nvPr>
        </p:nvSpPr>
        <p:spPr/>
        <p:txBody>
          <a:bodyPr/>
          <a:lstStyle/>
          <a:p>
            <a:r>
              <a:rPr lang="en-US" dirty="0"/>
              <a:t>Sub-criteria a: </a:t>
            </a:r>
            <a:r>
              <a:rPr lang="en-US" i="1" dirty="0">
                <a:effectLst/>
                <a:latin typeface="Calibri" panose="020F0502020204030204" pitchFamily="34" charset="0"/>
                <a:ea typeface="Calibri" panose="020F0502020204030204" pitchFamily="34" charset="0"/>
                <a:cs typeface="Times New Roman" panose="02020603050405020304" pitchFamily="18" charset="0"/>
              </a:rPr>
              <a:t>Evaluation of physical, emotional, economic, or social danger to determine whether any </a:t>
            </a:r>
            <a:r>
              <a:rPr lang="en-US"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evident </a:t>
            </a:r>
            <a:r>
              <a:rPr lang="en-US" i="1" dirty="0">
                <a:effectLst/>
                <a:latin typeface="Calibri" panose="020F0502020204030204" pitchFamily="34" charset="0"/>
                <a:ea typeface="Calibri" panose="020F0502020204030204" pitchFamily="34" charset="0"/>
                <a:cs typeface="Times New Roman" panose="02020603050405020304" pitchFamily="18" charset="0"/>
              </a:rPr>
              <a:t>danger would be created by the proposed change in scope of practice and significant enough to outweigh the benefits of implementing the proposed change in scope of practice.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Sub-criteria b: </a:t>
            </a:r>
            <a:r>
              <a:rPr lang="en-US"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Evaluation of danger is based on the highest level of evidence available.</a:t>
            </a:r>
            <a:endParaRPr lang="en-U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09551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17D5-11EF-A867-64E5-F904F3C25144}"/>
              </a:ext>
            </a:extLst>
          </p:cNvPr>
          <p:cNvSpPr>
            <a:spLocks noGrp="1"/>
          </p:cNvSpPr>
          <p:nvPr>
            <p:ph type="title"/>
          </p:nvPr>
        </p:nvSpPr>
        <p:spPr/>
        <p:txBody>
          <a:bodyPr>
            <a:normAutofit/>
          </a:bodyPr>
          <a:lstStyle/>
          <a:p>
            <a:r>
              <a:rPr lang="en-US" sz="3600" b="0" dirty="0"/>
              <a:t>Evidence for safety of SLT being performed by doctors of optometry</a:t>
            </a:r>
          </a:p>
        </p:txBody>
      </p:sp>
      <p:sp>
        <p:nvSpPr>
          <p:cNvPr id="3" name="Content Placeholder 2">
            <a:extLst>
              <a:ext uri="{FF2B5EF4-FFF2-40B4-BE49-F238E27FC236}">
                <a16:creationId xmlns:a16="http://schemas.microsoft.com/office/drawing/2014/main" id="{1314A4A0-DB15-F60B-8E42-12DC3C237569}"/>
              </a:ext>
            </a:extLst>
          </p:cNvPr>
          <p:cNvSpPr>
            <a:spLocks noGrp="1"/>
          </p:cNvSpPr>
          <p:nvPr>
            <p:ph idx="1"/>
          </p:nvPr>
        </p:nvSpPr>
        <p:spPr/>
        <p:txBody>
          <a:bodyPr>
            <a:normAutofit/>
          </a:bodyPr>
          <a:lstStyle/>
          <a:p>
            <a:r>
              <a:rPr lang="en-US" dirty="0">
                <a:effectLst/>
                <a:latin typeface="Garamond" panose="02020404030301010803" pitchFamily="18" charset="0"/>
                <a:ea typeface="Calibri" panose="020F0502020204030204" pitchFamily="34" charset="0"/>
                <a:cs typeface="Times New Roman" panose="02020603050405020304" pitchFamily="18" charset="0"/>
              </a:rPr>
              <a:t>Level A evidence </a:t>
            </a:r>
            <a:r>
              <a:rPr lang="en-US" dirty="0">
                <a:latin typeface="Garamond" panose="02020404030301010803" pitchFamily="18" charset="0"/>
                <a:ea typeface="Calibri" panose="020F0502020204030204" pitchFamily="34" charset="0"/>
                <a:cs typeface="Times New Roman" panose="02020603050405020304" pitchFamily="18" charset="0"/>
              </a:rPr>
              <a:t>from</a:t>
            </a:r>
            <a:r>
              <a:rPr lang="en-US" dirty="0">
                <a:effectLst/>
                <a:latin typeface="Garamond" panose="02020404030301010803" pitchFamily="18" charset="0"/>
                <a:ea typeface="Calibri" panose="020F0502020204030204" pitchFamily="34" charset="0"/>
                <a:cs typeface="Times New Roman" panose="02020603050405020304" pitchFamily="18" charset="0"/>
              </a:rPr>
              <a:t> the </a:t>
            </a:r>
            <a:r>
              <a:rPr lang="en-US" dirty="0" err="1">
                <a:effectLst/>
                <a:latin typeface="Garamond" panose="02020404030301010803" pitchFamily="18" charset="0"/>
                <a:ea typeface="Calibri" panose="020F0502020204030204" pitchFamily="34" charset="0"/>
                <a:cs typeface="Times New Roman" panose="02020603050405020304" pitchFamily="18" charset="0"/>
              </a:rPr>
              <a:t>LiGHT</a:t>
            </a:r>
            <a:r>
              <a:rPr lang="en-US" dirty="0">
                <a:effectLst/>
                <a:latin typeface="Garamond" panose="02020404030301010803" pitchFamily="18" charset="0"/>
                <a:ea typeface="Calibri" panose="020F0502020204030204" pitchFamily="34" charset="0"/>
                <a:cs typeface="Times New Roman" panose="02020603050405020304" pitchFamily="18" charset="0"/>
              </a:rPr>
              <a:t> Study (and many other studies and papers) about the safety of the procedure itself</a:t>
            </a:r>
          </a:p>
          <a:p>
            <a:pPr marL="0" indent="0">
              <a:buNone/>
            </a:pPr>
            <a:endParaRPr lang="en-US" dirty="0">
              <a:effectLst/>
              <a:latin typeface="Garamond" panose="02020404030301010803" pitchFamily="18"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b="1" i="1" dirty="0">
                <a:effectLst/>
                <a:latin typeface="Garamond" panose="02020404030301010803" pitchFamily="18" charset="0"/>
                <a:ea typeface="Calibri" panose="020F0502020204030204" pitchFamily="34" charset="0"/>
                <a:cs typeface="Times New Roman" panose="02020603050405020304" pitchFamily="18" charset="0"/>
              </a:rPr>
              <a:t>“Selective laser trabeculoplasty reduces intraocular pressure by increasing aqueous outflow through the trabecular meshwork with a </a:t>
            </a:r>
            <a:r>
              <a:rPr lang="en-US" sz="2400" b="1" i="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rPr>
              <a:t>single, painless outpatient laser procedure, minimal recovery time, and good safety profile</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a:t>
            </a:r>
            <a:endParaRPr lang="en-US" sz="2400" i="1" dirty="0">
              <a:effectLst/>
              <a:latin typeface="Garamond" panose="02020404030301010803"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b="1" i="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rPr>
              <a:t>“We also demonstrate a greater safety of selective laser trabeculoplasty than previously reported, with low rates of selective laser trabeculoplasty-related adverse events.”</a:t>
            </a:r>
            <a:endParaRPr lang="en-US" sz="2400" i="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0649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85C8-3E4E-233B-0D04-4AE58FBDF0B0}"/>
              </a:ext>
            </a:extLst>
          </p:cNvPr>
          <p:cNvSpPr>
            <a:spLocks noGrp="1"/>
          </p:cNvSpPr>
          <p:nvPr>
            <p:ph type="title"/>
          </p:nvPr>
        </p:nvSpPr>
        <p:spPr/>
        <p:txBody>
          <a:bodyPr>
            <a:normAutofit/>
          </a:bodyPr>
          <a:lstStyle/>
          <a:p>
            <a:r>
              <a:rPr lang="en-US" sz="3600" b="0" dirty="0"/>
              <a:t>Level B Data comparing with other states demonstrates no issues of safety for optometrists performing SLT</a:t>
            </a:r>
          </a:p>
        </p:txBody>
      </p:sp>
      <p:sp>
        <p:nvSpPr>
          <p:cNvPr id="3" name="Content Placeholder 2">
            <a:extLst>
              <a:ext uri="{FF2B5EF4-FFF2-40B4-BE49-F238E27FC236}">
                <a16:creationId xmlns:a16="http://schemas.microsoft.com/office/drawing/2014/main" id="{DB149736-EA68-9599-5262-35C70583F208}"/>
              </a:ext>
            </a:extLst>
          </p:cNvPr>
          <p:cNvSpPr>
            <a:spLocks noGrp="1"/>
          </p:cNvSpPr>
          <p:nvPr>
            <p:ph idx="1"/>
          </p:nvPr>
        </p:nvSpPr>
        <p:spPr/>
        <p:txBody>
          <a:bodyPr>
            <a:normAutofit/>
          </a:bodyPr>
          <a:lstStyle/>
          <a:p>
            <a:r>
              <a:rPr lang="en-US" dirty="0">
                <a:effectLst/>
                <a:latin typeface="Calibri" panose="020F0502020204030204" pitchFamily="34" charset="0"/>
                <a:ea typeface="Calibri" panose="020F0502020204030204" pitchFamily="34" charset="0"/>
                <a:cs typeface="Calibri" panose="020F0502020204030204" pitchFamily="34" charset="0"/>
              </a:rPr>
              <a:t>Certified optometrists in Oklahoma, Kentucky, Louisiana, Arkansas, Indiana, Alaska, Wyoming, Colorado, and Virginia are authorized to perform SLT.</a:t>
            </a:r>
          </a:p>
          <a:p>
            <a:r>
              <a:rPr lang="en-US" dirty="0">
                <a:latin typeface="Calibri" panose="020F0502020204030204" pitchFamily="34" charset="0"/>
                <a:cs typeface="Calibri" panose="020F0502020204030204" pitchFamily="34" charset="0"/>
              </a:rPr>
              <a:t>There has been no data or evidence presented to this Committee indicating issues of safety in any of those states.</a:t>
            </a:r>
          </a:p>
          <a:p>
            <a:r>
              <a:rPr lang="en-US" dirty="0">
                <a:latin typeface="Calibri" panose="020F0502020204030204" pitchFamily="34" charset="0"/>
                <a:cs typeface="Calibri" panose="020F0502020204030204" pitchFamily="34" charset="0"/>
              </a:rPr>
              <a:t>Letters from the State Boards of Oklahoma, Kentucky, and Louisiana are attached to our Application attesting that there have been no disciplinary actions against optometrists regarding SLT.</a:t>
            </a:r>
          </a:p>
        </p:txBody>
      </p:sp>
    </p:spTree>
    <p:extLst>
      <p:ext uri="{BB962C8B-B14F-4D97-AF65-F5344CB8AC3E}">
        <p14:creationId xmlns:p14="http://schemas.microsoft.com/office/powerpoint/2010/main" val="417800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85C8-3E4E-233B-0D04-4AE58FBDF0B0}"/>
              </a:ext>
            </a:extLst>
          </p:cNvPr>
          <p:cNvSpPr>
            <a:spLocks noGrp="1"/>
          </p:cNvSpPr>
          <p:nvPr>
            <p:ph type="title"/>
          </p:nvPr>
        </p:nvSpPr>
        <p:spPr/>
        <p:txBody>
          <a:bodyPr>
            <a:normAutofit/>
          </a:bodyPr>
          <a:lstStyle/>
          <a:p>
            <a:r>
              <a:rPr lang="en-US" sz="3600" b="0" dirty="0"/>
              <a:t>Level B Data comparing with other states demonstrates no issues of safety for optometrists performing SLT</a:t>
            </a:r>
          </a:p>
        </p:txBody>
      </p:sp>
      <p:sp>
        <p:nvSpPr>
          <p:cNvPr id="3" name="Content Placeholder 2">
            <a:extLst>
              <a:ext uri="{FF2B5EF4-FFF2-40B4-BE49-F238E27FC236}">
                <a16:creationId xmlns:a16="http://schemas.microsoft.com/office/drawing/2014/main" id="{DB149736-EA68-9599-5262-35C70583F208}"/>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Independent reviews of national data by the Boards of Health from Washington State and Colorado revealed no issues of safety for optometrists performing SLT.</a:t>
            </a:r>
          </a:p>
          <a:p>
            <a:r>
              <a:rPr lang="en-US" dirty="0">
                <a:latin typeface="Calibri" panose="020F0502020204030204" pitchFamily="34" charset="0"/>
                <a:cs typeface="Calibri" panose="020F0502020204030204" pitchFamily="34" charset="0"/>
              </a:rPr>
              <a:t>No state has ever rescinded or scaled back an enhancement of the scope of practice for optometry.</a:t>
            </a:r>
          </a:p>
          <a:p>
            <a:r>
              <a:rPr lang="en-US" dirty="0">
                <a:latin typeface="Calibri" panose="020F0502020204030204" pitchFamily="34" charset="0"/>
                <a:cs typeface="Calibri" panose="020F0502020204030204" pitchFamily="34" charset="0"/>
              </a:rPr>
              <a:t>No disciplinary actions have ever been taken against a Nebraska optometrist for abusing or exceeding our scope of practice.</a:t>
            </a:r>
          </a:p>
        </p:txBody>
      </p:sp>
    </p:spTree>
    <p:extLst>
      <p:ext uri="{BB962C8B-B14F-4D97-AF65-F5344CB8AC3E}">
        <p14:creationId xmlns:p14="http://schemas.microsoft.com/office/powerpoint/2010/main" val="173684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BE5E-1848-7ABD-AE6C-3292433F7E7A}"/>
              </a:ext>
            </a:extLst>
          </p:cNvPr>
          <p:cNvSpPr>
            <a:spLocks noGrp="1"/>
          </p:cNvSpPr>
          <p:nvPr>
            <p:ph type="title"/>
          </p:nvPr>
        </p:nvSpPr>
        <p:spPr/>
        <p:txBody>
          <a:bodyPr>
            <a:normAutofit/>
          </a:bodyPr>
          <a:lstStyle/>
          <a:p>
            <a:r>
              <a:rPr lang="en-US" sz="3600" b="0" dirty="0"/>
              <a:t>Our opponents have </a:t>
            </a:r>
            <a:r>
              <a:rPr lang="en-US" sz="3600" b="0" dirty="0">
                <a:highlight>
                  <a:srgbClr val="FFFF00"/>
                </a:highlight>
              </a:rPr>
              <a:t>no evidence </a:t>
            </a:r>
            <a:r>
              <a:rPr lang="en-US" sz="3600" b="0" dirty="0"/>
              <a:t>of significant evident danger</a:t>
            </a:r>
          </a:p>
        </p:txBody>
      </p:sp>
      <p:sp>
        <p:nvSpPr>
          <p:cNvPr id="3" name="Content Placeholder 2">
            <a:extLst>
              <a:ext uri="{FF2B5EF4-FFF2-40B4-BE49-F238E27FC236}">
                <a16:creationId xmlns:a16="http://schemas.microsoft.com/office/drawing/2014/main" id="{C35DB893-2409-1FF4-4CEC-5AC72786BE22}"/>
              </a:ext>
            </a:extLst>
          </p:cNvPr>
          <p:cNvSpPr>
            <a:spLocks noGrp="1"/>
          </p:cNvSpPr>
          <p:nvPr>
            <p:ph idx="1"/>
          </p:nvPr>
        </p:nvSpPr>
        <p:spPr>
          <a:xfrm>
            <a:off x="838200" y="1571183"/>
            <a:ext cx="10515600" cy="4351338"/>
          </a:xfrm>
        </p:spPr>
        <p:txBody>
          <a:bodyPr>
            <a:normAutofit lnSpcReduction="10000"/>
          </a:bodyPr>
          <a:lstStyle/>
          <a:p>
            <a:r>
              <a:rPr lang="en-US" i="1" dirty="0">
                <a:effectLst/>
                <a:latin typeface="Calibri" panose="020F0502020204030204" pitchFamily="34" charset="0"/>
                <a:ea typeface="Calibri" panose="020F0502020204030204" pitchFamily="34" charset="0"/>
                <a:cs typeface="Times New Roman" panose="02020603050405020304" pitchFamily="18" charset="0"/>
              </a:rPr>
              <a:t>Sub-criteria (a) states that there must be </a:t>
            </a:r>
            <a:r>
              <a:rPr lang="en-US"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“evident danger” </a:t>
            </a:r>
            <a:r>
              <a:rPr lang="en-US" i="1" dirty="0">
                <a:effectLst/>
                <a:latin typeface="Calibri" panose="020F0502020204030204" pitchFamily="34" charset="0"/>
                <a:ea typeface="Calibri" panose="020F0502020204030204" pitchFamily="34" charset="0"/>
                <a:cs typeface="Times New Roman" panose="02020603050405020304" pitchFamily="18" charset="0"/>
              </a:rPr>
              <a:t>created by the proposed change in scope of practice.</a:t>
            </a:r>
          </a:p>
          <a:p>
            <a:r>
              <a:rPr lang="en-US" i="1" dirty="0">
                <a:latin typeface="Calibri" panose="020F0502020204030204" pitchFamily="34" charset="0"/>
                <a:ea typeface="Calibri" panose="020F0502020204030204" pitchFamily="34" charset="0"/>
                <a:cs typeface="Times New Roman" panose="02020603050405020304" pitchFamily="18" charset="0"/>
              </a:rPr>
              <a:t>Sub-criteria (b) states that the evidence of danger must be </a:t>
            </a:r>
            <a:r>
              <a:rPr lang="en-US"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“based on the highest level of evidence”.  </a:t>
            </a:r>
            <a:endParaRPr lang="en-US" dirty="0">
              <a:highlight>
                <a:srgbClr val="FFFF00"/>
              </a:highlight>
            </a:endParaRPr>
          </a:p>
          <a:p>
            <a:r>
              <a:rPr lang="en-US" dirty="0"/>
              <a:t>Our opponents claim there is danger without any supporting data from states that have authorized doctors of optometry to perform SLTs.</a:t>
            </a:r>
          </a:p>
          <a:p>
            <a:r>
              <a:rPr lang="en-US" dirty="0"/>
              <a:t>Our opponents have expressed “fears” that patients that need more advanced glaucoma surgery will be delayed yet there is no epidemiological evidence anywhere in the country that optometrists are delaying patients getting to surgery.  </a:t>
            </a:r>
          </a:p>
        </p:txBody>
      </p:sp>
    </p:spTree>
    <p:extLst>
      <p:ext uri="{BB962C8B-B14F-4D97-AF65-F5344CB8AC3E}">
        <p14:creationId xmlns:p14="http://schemas.microsoft.com/office/powerpoint/2010/main" val="800359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BE5E-1848-7ABD-AE6C-3292433F7E7A}"/>
              </a:ext>
            </a:extLst>
          </p:cNvPr>
          <p:cNvSpPr>
            <a:spLocks noGrp="1"/>
          </p:cNvSpPr>
          <p:nvPr>
            <p:ph type="title"/>
          </p:nvPr>
        </p:nvSpPr>
        <p:spPr>
          <a:xfrm>
            <a:off x="774589" y="245620"/>
            <a:ext cx="10515600" cy="1325563"/>
          </a:xfrm>
        </p:spPr>
        <p:txBody>
          <a:bodyPr>
            <a:normAutofit/>
          </a:bodyPr>
          <a:lstStyle/>
          <a:p>
            <a:r>
              <a:rPr lang="en-US" sz="3600" b="0" dirty="0"/>
              <a:t>Our opponents have </a:t>
            </a:r>
            <a:r>
              <a:rPr lang="en-US" sz="3600" b="0" dirty="0">
                <a:highlight>
                  <a:srgbClr val="FFFF00"/>
                </a:highlight>
              </a:rPr>
              <a:t>no evidence </a:t>
            </a:r>
            <a:r>
              <a:rPr lang="en-US" sz="3600" b="0" dirty="0"/>
              <a:t>of significant evident danger</a:t>
            </a:r>
          </a:p>
        </p:txBody>
      </p:sp>
      <p:sp>
        <p:nvSpPr>
          <p:cNvPr id="3" name="Content Placeholder 2">
            <a:extLst>
              <a:ext uri="{FF2B5EF4-FFF2-40B4-BE49-F238E27FC236}">
                <a16:creationId xmlns:a16="http://schemas.microsoft.com/office/drawing/2014/main" id="{C35DB893-2409-1FF4-4CEC-5AC72786BE22}"/>
              </a:ext>
            </a:extLst>
          </p:cNvPr>
          <p:cNvSpPr>
            <a:spLocks noGrp="1"/>
          </p:cNvSpPr>
          <p:nvPr>
            <p:ph idx="1"/>
          </p:nvPr>
        </p:nvSpPr>
        <p:spPr>
          <a:xfrm>
            <a:off x="838200" y="1571183"/>
            <a:ext cx="10515600" cy="4351338"/>
          </a:xfrm>
        </p:spPr>
        <p:txBody>
          <a:bodyPr>
            <a:normAutofit/>
          </a:bodyPr>
          <a:lstStyle/>
          <a:p>
            <a:r>
              <a:rPr lang="en-US" dirty="0"/>
              <a:t>Our opponents have a 45-year history in Nebraska of predicting harm and even death to patients with each and every enhancement in our scope of practice.  These scare tactics have never come true in Nebraska or anywhere in the country.  </a:t>
            </a:r>
          </a:p>
          <a:p>
            <a:r>
              <a:rPr lang="en-US" dirty="0"/>
              <a:t>This Credentialing Review Process was established by the Legislature to make recommendations based on evidence.</a:t>
            </a:r>
          </a:p>
        </p:txBody>
      </p:sp>
    </p:spTree>
    <p:extLst>
      <p:ext uri="{BB962C8B-B14F-4D97-AF65-F5344CB8AC3E}">
        <p14:creationId xmlns:p14="http://schemas.microsoft.com/office/powerpoint/2010/main" val="656735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F8F6-19E5-F1EE-93FA-2EB7CF5A3425}"/>
              </a:ext>
            </a:extLst>
          </p:cNvPr>
          <p:cNvSpPr>
            <a:spLocks noGrp="1"/>
          </p:cNvSpPr>
          <p:nvPr>
            <p:ph type="title"/>
          </p:nvPr>
        </p:nvSpPr>
        <p:spPr/>
        <p:txBody>
          <a:bodyPr>
            <a:noAutofit/>
          </a:bodyPr>
          <a:lstStyle/>
          <a:p>
            <a:r>
              <a:rPr lang="en-US" sz="3200" b="0" dirty="0"/>
              <a:t>Criterion 4: The current education and training for the health profession adequately prepares practitioners to perform the new skill or service.</a:t>
            </a:r>
          </a:p>
        </p:txBody>
      </p:sp>
      <p:sp>
        <p:nvSpPr>
          <p:cNvPr id="3" name="Content Placeholder 2">
            <a:extLst>
              <a:ext uri="{FF2B5EF4-FFF2-40B4-BE49-F238E27FC236}">
                <a16:creationId xmlns:a16="http://schemas.microsoft.com/office/drawing/2014/main" id="{18C5A3D2-41EF-189B-06A6-34DDB3024471}"/>
              </a:ext>
            </a:extLst>
          </p:cNvPr>
          <p:cNvSpPr>
            <a:spLocks noGrp="1"/>
          </p:cNvSpPr>
          <p:nvPr>
            <p:ph idx="1"/>
          </p:nvPr>
        </p:nvSpPr>
        <p:spPr/>
        <p:txBody>
          <a:bodyPr/>
          <a:lstStyle/>
          <a:p>
            <a:r>
              <a:rPr lang="en-US" dirty="0"/>
              <a:t>Sub-criteria (a):  </a:t>
            </a:r>
            <a:r>
              <a:rPr lang="en-US" i="1" dirty="0"/>
              <a:t>Analysis of the current education and training must show that it adequately prepares the practitioners in question to perform the new skill or service being proposed in a safe and effective manner.</a:t>
            </a:r>
          </a:p>
          <a:p>
            <a:r>
              <a:rPr lang="en-US" dirty="0"/>
              <a:t>Sub-criteria (b): </a:t>
            </a:r>
            <a:r>
              <a:rPr lang="en-US" i="1" dirty="0">
                <a:effectLst/>
                <a:latin typeface="Calibri" panose="020F0502020204030204" pitchFamily="34" charset="0"/>
                <a:ea typeface="Calibri" panose="020F0502020204030204" pitchFamily="34" charset="0"/>
                <a:cs typeface="Times New Roman" panose="02020603050405020304" pitchFamily="18" charset="0"/>
              </a:rPr>
              <a:t>Evidence must be presented to demonstrate that the current education and training is adequately and appropriately accredited.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43200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1D2A-7735-13F5-6C8C-E6FA1BC9B8D7}"/>
              </a:ext>
            </a:extLst>
          </p:cNvPr>
          <p:cNvSpPr>
            <a:spLocks noGrp="1"/>
          </p:cNvSpPr>
          <p:nvPr>
            <p:ph type="title"/>
          </p:nvPr>
        </p:nvSpPr>
        <p:spPr/>
        <p:txBody>
          <a:bodyPr>
            <a:normAutofit/>
          </a:bodyPr>
          <a:lstStyle/>
          <a:p>
            <a:r>
              <a:rPr lang="en-US" sz="3600" b="0" dirty="0">
                <a:cs typeface="Calibri" panose="020F0502020204030204" pitchFamily="34" charset="0"/>
              </a:rPr>
              <a:t>Evidence that our Application Meets Criterion 4 and its associated sub-criteria</a:t>
            </a:r>
          </a:p>
        </p:txBody>
      </p:sp>
      <p:sp>
        <p:nvSpPr>
          <p:cNvPr id="3" name="Content Placeholder 2">
            <a:extLst>
              <a:ext uri="{FF2B5EF4-FFF2-40B4-BE49-F238E27FC236}">
                <a16:creationId xmlns:a16="http://schemas.microsoft.com/office/drawing/2014/main" id="{C7DFB474-2FEE-FB50-8848-A70684A13178}"/>
              </a:ext>
            </a:extLst>
          </p:cNvPr>
          <p:cNvSpPr>
            <a:spLocks noGrp="1"/>
          </p:cNvSpPr>
          <p:nvPr>
            <p:ph idx="1"/>
          </p:nvPr>
        </p:nvSpPr>
        <p:spPr/>
        <p:txBody>
          <a:bodyPr>
            <a:normAutofit/>
          </a:bodyPr>
          <a:lstStyle/>
          <a:p>
            <a:r>
              <a:rPr lang="en-US" sz="2600" dirty="0"/>
              <a:t>Statute fulfills Sub-criteria (b) by requiring that all education for licensure be provided by an accredited School or College of Optometry approved by the Board of Optometry.</a:t>
            </a:r>
          </a:p>
          <a:p>
            <a:r>
              <a:rPr lang="en-US" sz="2600" dirty="0"/>
              <a:t>Any optometrist seeking certification to perform SLT must meet all requirements outlined in our Application from an accredited institution.</a:t>
            </a:r>
          </a:p>
          <a:p>
            <a:r>
              <a:rPr lang="en-US" sz="2600" dirty="0"/>
              <a:t>Level B Data demonstrates that the certification requirements meet or exceed those in other states that authorize optometrists to perform SLTs with no reports of any competency or safety issues.</a:t>
            </a:r>
          </a:p>
          <a:p>
            <a:r>
              <a:rPr lang="en-US" sz="2600" dirty="0"/>
              <a:t>Our application requires proctoring in addition to what other states require for an added element of education, training, and safety.</a:t>
            </a:r>
          </a:p>
        </p:txBody>
      </p:sp>
    </p:spTree>
    <p:extLst>
      <p:ext uri="{BB962C8B-B14F-4D97-AF65-F5344CB8AC3E}">
        <p14:creationId xmlns:p14="http://schemas.microsoft.com/office/powerpoint/2010/main" val="2183448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0" dirty="0">
                <a:effectLst/>
                <a:ea typeface="Calibri" panose="020F0502020204030204" pitchFamily="34" charset="0"/>
                <a:cs typeface="Times New Roman" panose="02020603050405020304" pitchFamily="18" charset="0"/>
              </a:rPr>
              <a:t>Our opponents believe that determining whether our education is adequate involves a comparison to the education and training received by an ophthalmologist.</a:t>
            </a:r>
            <a:r>
              <a:rPr lang="en-US" sz="3200" b="0" dirty="0"/>
              <a:t> However:</a:t>
            </a:r>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But that’s the wrong comparison.  The Criterion does not ask how the education of one profession compares with another.</a:t>
            </a:r>
          </a:p>
          <a:p>
            <a:r>
              <a:rPr lang="en-US" dirty="0">
                <a:effectLst/>
                <a:latin typeface="Calibri" panose="020F0502020204030204" pitchFamily="34" charset="0"/>
                <a:ea typeface="Calibri" panose="020F0502020204030204" pitchFamily="34" charset="0"/>
                <a:cs typeface="Calibri" panose="020F0502020204030204" pitchFamily="34" charset="0"/>
              </a:rPr>
              <a:t>Optometric education is not identical to medical school education or an ophthalmology residency.  But it doesn’t need to be.</a:t>
            </a:r>
          </a:p>
          <a:p>
            <a:r>
              <a:rPr lang="en-US" dirty="0">
                <a:latin typeface="Calibri" panose="020F0502020204030204" pitchFamily="34" charset="0"/>
                <a:cs typeface="Calibri" panose="020F0502020204030204" pitchFamily="34" charset="0"/>
              </a:rPr>
              <a:t>The Criterion asks if the proposed education and training is adequate for </a:t>
            </a:r>
            <a:r>
              <a:rPr lang="en-US" u="sng" dirty="0">
                <a:latin typeface="Calibri" panose="020F0502020204030204" pitchFamily="34" charset="0"/>
                <a:cs typeface="Calibri" panose="020F0502020204030204" pitchFamily="34" charset="0"/>
              </a:rPr>
              <a:t>this profession </a:t>
            </a:r>
            <a:r>
              <a:rPr lang="en-US" dirty="0">
                <a:latin typeface="Calibri" panose="020F0502020204030204" pitchFamily="34" charset="0"/>
                <a:cs typeface="Calibri" panose="020F0502020204030204" pitchFamily="34" charset="0"/>
              </a:rPr>
              <a:t>to perform </a:t>
            </a:r>
            <a:r>
              <a:rPr lang="en-US" u="sng" dirty="0">
                <a:latin typeface="Calibri" panose="020F0502020204030204" pitchFamily="34" charset="0"/>
                <a:cs typeface="Calibri" panose="020F0502020204030204" pitchFamily="34" charset="0"/>
              </a:rPr>
              <a:t>this new skill</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Level B comparison data with other states clearly indicates that the training adequately prepares practitioners to perform SLT.</a:t>
            </a:r>
          </a:p>
        </p:txBody>
      </p:sp>
    </p:spTree>
    <p:extLst>
      <p:ext uri="{BB962C8B-B14F-4D97-AF65-F5344CB8AC3E}">
        <p14:creationId xmlns:p14="http://schemas.microsoft.com/office/powerpoint/2010/main" val="978297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2AB69-7D56-B849-B33F-21A8A43F583E}"/>
              </a:ext>
            </a:extLst>
          </p:cNvPr>
          <p:cNvSpPr>
            <a:spLocks noGrp="1"/>
          </p:cNvSpPr>
          <p:nvPr>
            <p:ph type="title"/>
          </p:nvPr>
        </p:nvSpPr>
        <p:spPr/>
        <p:txBody>
          <a:bodyPr/>
          <a:lstStyle/>
          <a:p>
            <a:pPr marL="0" marR="0">
              <a:lnSpc>
                <a:spcPct val="107000"/>
              </a:lnSpc>
              <a:spcBef>
                <a:spcPts val="0"/>
              </a:spcBef>
              <a:spcAft>
                <a:spcPts val="800"/>
              </a:spcAft>
            </a:pPr>
            <a:r>
              <a:rPr lang="en-US" sz="4400" b="0" dirty="0">
                <a:effectLst/>
                <a:latin typeface="Calibri" panose="020F0502020204030204" pitchFamily="34" charset="0"/>
                <a:ea typeface="Calibri" panose="020F0502020204030204" pitchFamily="34" charset="0"/>
                <a:cs typeface="Times New Roman" panose="02020603050405020304" pitchFamily="18" charset="0"/>
              </a:rPr>
              <a:t>Objectives of this presentation</a:t>
            </a:r>
          </a:p>
        </p:txBody>
      </p:sp>
      <p:sp>
        <p:nvSpPr>
          <p:cNvPr id="5" name="Content Placeholder 4">
            <a:extLst>
              <a:ext uri="{FF2B5EF4-FFF2-40B4-BE49-F238E27FC236}">
                <a16:creationId xmlns:a16="http://schemas.microsoft.com/office/drawing/2014/main" id="{F8B59E94-6F9E-BB4C-8098-F309645F2557}"/>
              </a:ext>
            </a:extLst>
          </p:cNvPr>
          <p:cNvSpPr>
            <a:spLocks noGrp="1"/>
          </p:cNvSpPr>
          <p:nvPr>
            <p:ph idx="1"/>
          </p:nvPr>
        </p:nvSpPr>
        <p:spPr>
          <a:xfrm>
            <a:off x="1517468" y="1816917"/>
            <a:ext cx="8079377" cy="4351338"/>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How we satisfy each Criterion</a:t>
            </a: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Evidence to support our proposal</a:t>
            </a:r>
          </a:p>
          <a:p>
            <a:pPr marL="342900" marR="0" lvl="0" indent="-342900">
              <a:lnSpc>
                <a:spcPct val="107000"/>
              </a:lnSpc>
              <a:spcBef>
                <a:spcPts val="0"/>
              </a:spcBef>
              <a:spcAft>
                <a:spcPts val="80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Address opposition arguments</a:t>
            </a:r>
          </a:p>
        </p:txBody>
      </p:sp>
    </p:spTree>
    <p:extLst>
      <p:ext uri="{BB962C8B-B14F-4D97-AF65-F5344CB8AC3E}">
        <p14:creationId xmlns:p14="http://schemas.microsoft.com/office/powerpoint/2010/main" val="2961349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4472C4"/>
                </a:solidFill>
                <a:effectLst/>
                <a:uLnTx/>
                <a:uFillTx/>
                <a:latin typeface="Calibri Light" panose="020F0302020204030204"/>
                <a:ea typeface="Calibri" panose="020F0502020204030204" pitchFamily="34" charset="0"/>
                <a:cs typeface="Times New Roman" panose="02020603050405020304" pitchFamily="18" charset="0"/>
              </a:rPr>
              <a:t>Optometry in Nebraska will be held to the same standard of care as an ophthalmologist in the performance of SLT.  This will be true:</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t>Statutorily</a:t>
            </a:r>
          </a:p>
          <a:p>
            <a:r>
              <a:rPr lang="en-US" dirty="0"/>
              <a:t>In malpractice cases</a:t>
            </a:r>
          </a:p>
          <a:p>
            <a:r>
              <a:rPr lang="en-US" dirty="0"/>
              <a:t>In disciplinary actions by DHHS and the Board of Optometry</a:t>
            </a:r>
          </a:p>
        </p:txBody>
      </p:sp>
    </p:spTree>
    <p:extLst>
      <p:ext uri="{BB962C8B-B14F-4D97-AF65-F5344CB8AC3E}">
        <p14:creationId xmlns:p14="http://schemas.microsoft.com/office/powerpoint/2010/main" val="179140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1" dirty="0">
                <a:solidFill>
                  <a:srgbClr val="4472C4"/>
                </a:solidFill>
                <a:latin typeface="Calibri Light" panose="020F0302020204030204"/>
                <a:cs typeface="Times New Roman" panose="02020603050405020304" pitchFamily="18" charset="0"/>
              </a:rPr>
              <a:t>Criterion 5 that asks the same question as Criterion 4 but as it relates to post-professional programs to train doctors who are already in practice.  There are three sub-criteria.</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t>Sub-criteria (a):  </a:t>
            </a:r>
            <a:r>
              <a:rPr lang="en-US" sz="2400" i="1" dirty="0">
                <a:effectLst/>
                <a:ea typeface="Calibri" panose="020F0502020204030204" pitchFamily="34" charset="0"/>
                <a:cs typeface="Times New Roman" panose="02020603050405020304" pitchFamily="18" charset="0"/>
              </a:rPr>
              <a:t>There are programs in place and the programs show that they are adequate to ensure that the practitioners are able to perform the new skill or service being proposed in a safe and effective manner.</a:t>
            </a:r>
          </a:p>
          <a:p>
            <a:pPr lvl="1"/>
            <a:r>
              <a:rPr lang="en-US" sz="2000" dirty="0">
                <a:effectLst/>
                <a:ea typeface="Calibri" panose="020F0502020204030204" pitchFamily="34" charset="0"/>
                <a:cs typeface="Times New Roman" panose="02020603050405020304" pitchFamily="18" charset="0"/>
              </a:rPr>
              <a:t>A certification program is available through an accredited College of Optometry that has been certifying optometrists to perform SLT for 20 years.</a:t>
            </a:r>
          </a:p>
          <a:p>
            <a:pPr lvl="1"/>
            <a:r>
              <a:rPr lang="en-US" sz="2000" dirty="0">
                <a:cs typeface="Times New Roman" panose="02020603050405020304" pitchFamily="18" charset="0"/>
              </a:rPr>
              <a:t>This accredited program has been used to certify Doctors of Optometry to perform SLT in Oklahoma, Kentucky, Louisiana, Alaska, Wyoming, Colorado, and Virginia.</a:t>
            </a:r>
          </a:p>
          <a:p>
            <a:pPr lvl="1"/>
            <a:r>
              <a:rPr lang="en-US" sz="2000" dirty="0">
                <a:ea typeface="Calibri" panose="020F0502020204030204" pitchFamily="34" charset="0"/>
                <a:cs typeface="Times New Roman" panose="02020603050405020304" pitchFamily="18" charset="0"/>
              </a:rPr>
              <a:t>Level B evidence from those states show no issues of competency or safety in implementing SLT with this accredited program.</a:t>
            </a:r>
          </a:p>
          <a:p>
            <a:pPr lvl="1"/>
            <a:r>
              <a:rPr lang="en-US" sz="2000" dirty="0">
                <a:cs typeface="Times New Roman" panose="02020603050405020304" pitchFamily="18" charset="0"/>
              </a:rPr>
              <a:t>Our proposal goes beyond these other states in requiring one-on-one proctoring of at least three patients prior to certification.  Note:  Wyoming also has a proctoring requirement.</a:t>
            </a:r>
          </a:p>
          <a:p>
            <a:pPr lvl="1"/>
            <a:r>
              <a:rPr lang="en-US" sz="2000" dirty="0">
                <a:cs typeface="Times New Roman" panose="02020603050405020304" pitchFamily="18" charset="0"/>
              </a:rPr>
              <a:t>The post-professional requirements are outlined in our Application in more detail</a:t>
            </a:r>
          </a:p>
        </p:txBody>
      </p:sp>
    </p:spTree>
    <p:extLst>
      <p:ext uri="{BB962C8B-B14F-4D97-AF65-F5344CB8AC3E}">
        <p14:creationId xmlns:p14="http://schemas.microsoft.com/office/powerpoint/2010/main" val="129192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1" dirty="0">
                <a:solidFill>
                  <a:srgbClr val="4472C4"/>
                </a:solidFill>
                <a:latin typeface="Calibri Light" panose="020F0302020204030204"/>
                <a:cs typeface="Times New Roman" panose="02020603050405020304" pitchFamily="18" charset="0"/>
              </a:rPr>
              <a:t>Criterion 5 that asks the same question as Criterion 4 but as it relates to post-professional programs to train doctors who are already in practice.  There are three sub-criteria.</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sz="2400" dirty="0"/>
              <a:t>Sub-criteria (b):  </a:t>
            </a:r>
            <a:r>
              <a:rPr lang="en-US" sz="2400" i="1" dirty="0">
                <a:effectLst/>
                <a:ea typeface="Calibri" panose="020F0502020204030204" pitchFamily="34" charset="0"/>
              </a:rPr>
              <a:t>Evidence that demonstrates programs comply with acceptable standards</a:t>
            </a:r>
            <a:endParaRPr lang="en-US" sz="2400" i="1" dirty="0">
              <a:effectLst/>
              <a:ea typeface="Calibri" panose="020F0502020204030204" pitchFamily="34" charset="0"/>
              <a:cs typeface="Times New Roman" panose="02020603050405020304" pitchFamily="18" charset="0"/>
            </a:endParaRPr>
          </a:p>
          <a:p>
            <a:pPr lvl="1"/>
            <a:r>
              <a:rPr lang="en-US" sz="2000" dirty="0">
                <a:effectLst/>
                <a:ea typeface="Calibri" panose="020F0502020204030204" pitchFamily="34" charset="0"/>
                <a:cs typeface="Times New Roman" panose="02020603050405020304" pitchFamily="18" charset="0"/>
              </a:rPr>
              <a:t>The previously described program in Sub-criteria (a) is administered by an accredited College of Optometry </a:t>
            </a:r>
          </a:p>
          <a:p>
            <a:pPr lvl="1"/>
            <a:r>
              <a:rPr lang="en-US" sz="2000" dirty="0">
                <a:cs typeface="Times New Roman" panose="02020603050405020304" pitchFamily="18" charset="0"/>
              </a:rPr>
              <a:t>Level B evidence from the Departments of Health and Boards of Optometry in Oklahoma, Kentucky, Louisiana, Alaska, Wyoming, Colorado, and Virginia all recognize this post-professional program as an acceptable standard.</a:t>
            </a:r>
          </a:p>
          <a:p>
            <a:pPr lvl="1"/>
            <a:r>
              <a:rPr lang="en-US" sz="2000" dirty="0">
                <a:ea typeface="Calibri" panose="020F0502020204030204" pitchFamily="34" charset="0"/>
                <a:cs typeface="Times New Roman" panose="02020603050405020304" pitchFamily="18" charset="0"/>
              </a:rPr>
              <a:t>Nebraska DHHS and the Board of Optometry will have the certifying authority to make sure any educational process complies with all acceptable standards.</a:t>
            </a:r>
          </a:p>
          <a:p>
            <a:r>
              <a:rPr lang="en-US" sz="2400" dirty="0">
                <a:effectLst/>
                <a:ea typeface="Calibri" panose="020F0502020204030204" pitchFamily="34" charset="0"/>
                <a:cs typeface="Times New Roman" panose="02020603050405020304" pitchFamily="18" charset="0"/>
              </a:rPr>
              <a:t>Sub-criteria</a:t>
            </a:r>
            <a:r>
              <a:rPr lang="en-US" sz="2400" dirty="0">
                <a:ea typeface="Calibri" panose="020F0502020204030204" pitchFamily="34" charset="0"/>
                <a:cs typeface="Times New Roman" panose="02020603050405020304" pitchFamily="18" charset="0"/>
              </a:rPr>
              <a:t> (c): </a:t>
            </a:r>
            <a:r>
              <a:rPr lang="en-US" sz="2400" i="1" dirty="0">
                <a:effectLst/>
                <a:ea typeface="Calibri" panose="020F0502020204030204" pitchFamily="34" charset="0"/>
                <a:cs typeface="Times New Roman" panose="02020603050405020304" pitchFamily="18" charset="0"/>
              </a:rPr>
              <a:t>Evidence presented that demonstrates programs are available and at a cost that is not prohibitive.</a:t>
            </a:r>
          </a:p>
          <a:p>
            <a:pPr lvl="1"/>
            <a:r>
              <a:rPr lang="en-US" sz="2000" dirty="0">
                <a:effectLst/>
                <a:ea typeface="Calibri" panose="020F0502020204030204" pitchFamily="34" charset="0"/>
                <a:cs typeface="Times New Roman" panose="02020603050405020304" pitchFamily="18" charset="0"/>
              </a:rPr>
              <a:t>The cost of these programs is in line with other commonly available CME programs to certify optometrists to provide additional procedures.</a:t>
            </a:r>
          </a:p>
          <a:p>
            <a:pPr lvl="1"/>
            <a:endParaRPr lang="en-US" dirty="0">
              <a:cs typeface="Times New Roman" panose="02020603050405020304" pitchFamily="18" charset="0"/>
            </a:endParaRPr>
          </a:p>
        </p:txBody>
      </p:sp>
    </p:spTree>
    <p:extLst>
      <p:ext uri="{BB962C8B-B14F-4D97-AF65-F5344CB8AC3E}">
        <p14:creationId xmlns:p14="http://schemas.microsoft.com/office/powerpoint/2010/main" val="309191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0" dirty="0">
                <a:solidFill>
                  <a:srgbClr val="4472C4"/>
                </a:solidFill>
                <a:latin typeface="Calibri Light" panose="020F0302020204030204"/>
                <a:cs typeface="Times New Roman" panose="02020603050405020304" pitchFamily="18" charset="0"/>
              </a:rPr>
              <a:t>Our opponents offer an </a:t>
            </a:r>
            <a:r>
              <a:rPr lang="en-US" sz="3200" b="0" dirty="0">
                <a:solidFill>
                  <a:srgbClr val="4472C4"/>
                </a:solidFill>
                <a:highlight>
                  <a:srgbClr val="FFFF00"/>
                </a:highlight>
                <a:latin typeface="Calibri Light" panose="020F0302020204030204"/>
                <a:cs typeface="Times New Roman" panose="02020603050405020304" pitchFamily="18" charset="0"/>
              </a:rPr>
              <a:t>opinion</a:t>
            </a:r>
            <a:r>
              <a:rPr lang="en-US" sz="3200" b="0" dirty="0">
                <a:solidFill>
                  <a:srgbClr val="4472C4"/>
                </a:solidFill>
                <a:latin typeface="Calibri Light" panose="020F0302020204030204"/>
                <a:cs typeface="Times New Roman" panose="02020603050405020304" pitchFamily="18" charset="0"/>
              </a:rPr>
              <a:t> that optometric post-professional training is insufficient because it isn’t identical to ophthalmologists.</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Again, that’s the wrong comparison.  The Criterion does not ask how the education of one profession compares with another.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Criterion asks if the proposed education and training is adequate for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profession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perform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new skill</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Level B comparison data with other states clearly indicates that the post-professional training adequately prepares practitioners to perform SLT.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Level B comparison data shows that other states licensing bodies recognize the proposed post-professional training as being adequate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20 year track record of success in training optometrists to perform SLT is available for public scrutin</a:t>
            </a:r>
            <a:r>
              <a:rPr lang="en-US" dirty="0">
                <a:solidFill>
                  <a:prstClr val="black"/>
                </a:solidFill>
                <a:latin typeface="Calibri" panose="020F0502020204030204" pitchFamily="34" charset="0"/>
                <a:cs typeface="Calibri" panose="020F0502020204030204" pitchFamily="34" charset="0"/>
              </a:rPr>
              <a:t>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33034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4472C4"/>
                </a:solidFill>
                <a:effectLst/>
                <a:uLnTx/>
                <a:uFillTx/>
                <a:latin typeface="Calibri Light" panose="020F0302020204030204"/>
                <a:ea typeface="Calibri" panose="020F0502020204030204" pitchFamily="34" charset="0"/>
                <a:cs typeface="Times New Roman" panose="02020603050405020304" pitchFamily="18" charset="0"/>
              </a:rPr>
              <a:t>Optometry in Nebraska will be held to the same standard of care as an ophthalmologist in the performance of SLT.  This will be true:</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t>Statutorily</a:t>
            </a:r>
          </a:p>
          <a:p>
            <a:r>
              <a:rPr lang="en-US" dirty="0"/>
              <a:t>In malpractice cases</a:t>
            </a:r>
          </a:p>
          <a:p>
            <a:r>
              <a:rPr lang="en-US" dirty="0"/>
              <a:t>In disciplinary actions by DHHS and the Board of Optometry</a:t>
            </a:r>
          </a:p>
        </p:txBody>
      </p:sp>
    </p:spTree>
    <p:extLst>
      <p:ext uri="{BB962C8B-B14F-4D97-AF65-F5344CB8AC3E}">
        <p14:creationId xmlns:p14="http://schemas.microsoft.com/office/powerpoint/2010/main" val="2634872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0" dirty="0">
                <a:solidFill>
                  <a:srgbClr val="4472C4"/>
                </a:solidFill>
                <a:latin typeface="Calibri Light" panose="020F0302020204030204"/>
                <a:cs typeface="Times New Roman" panose="02020603050405020304" pitchFamily="18" charset="0"/>
              </a:rPr>
              <a:t>Criterion 6 asks whether there are measures to assess competency and mechanisms in place to take appropriate action against a practitioner who is not performing the procedure competently. </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sz="2600" dirty="0"/>
              <a:t>Sub-criteria (a):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Practitioners of the proposed new scope of practice must be subject to the complaint, investigation, and discipline provisions of the Uniform Credentialing Act. </a:t>
            </a:r>
          </a:p>
          <a:p>
            <a:pPr lvl="1"/>
            <a:r>
              <a:rPr lang="en-US" dirty="0">
                <a:effectLst/>
                <a:latin typeface="Times New Roman" panose="02020603050405020304" pitchFamily="18" charset="0"/>
                <a:ea typeface="Calibri" panose="020F0502020204030204" pitchFamily="34" charset="0"/>
                <a:cs typeface="Times New Roman" panose="02020603050405020304" pitchFamily="18" charset="0"/>
              </a:rPr>
              <a:t>This su</a:t>
            </a:r>
            <a:r>
              <a:rPr lang="en-US" dirty="0">
                <a:latin typeface="Times New Roman" panose="02020603050405020304" pitchFamily="18" charset="0"/>
                <a:ea typeface="Calibri" panose="020F0502020204030204" pitchFamily="34" charset="0"/>
                <a:cs typeface="Times New Roman" panose="02020603050405020304" pitchFamily="18" charset="0"/>
              </a:rPr>
              <a:t>b-criteria is automatically met since any legislation enacted will go through DHHS Rules and Regs process to ensure compliance with the UCA.</a:t>
            </a:r>
          </a:p>
          <a:p>
            <a:r>
              <a:rPr lang="en-US" sz="2600" dirty="0">
                <a:effectLst/>
                <a:latin typeface="Times New Roman" panose="02020603050405020304" pitchFamily="18" charset="0"/>
                <a:ea typeface="Calibri" panose="020F0502020204030204" pitchFamily="34" charset="0"/>
                <a:cs typeface="Times New Roman" panose="02020603050405020304" pitchFamily="18" charset="0"/>
              </a:rPr>
              <a:t>Sub-criteria (b): </a:t>
            </a:r>
            <a:r>
              <a:rPr lang="en-US" sz="2600" i="1" dirty="0">
                <a:effectLst/>
                <a:latin typeface="Times New Roman" panose="02020603050405020304" pitchFamily="18" charset="0"/>
                <a:ea typeface="Calibri" panose="020F0502020204030204" pitchFamily="34" charset="0"/>
              </a:rPr>
              <a:t>If the proposed new scope of practice will be implemented through the issuance of a new credential, and appropriate continuing competency requirements are established for the credential</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A separate certification will be issued by the Department for SLT</a:t>
            </a:r>
          </a:p>
          <a:p>
            <a:pPr lvl="1"/>
            <a:r>
              <a:rPr lang="en-US" dirty="0">
                <a:latin typeface="Calibri" panose="020F0502020204030204" pitchFamily="34" charset="0"/>
                <a:ea typeface="Calibri" panose="020F0502020204030204" pitchFamily="34" charset="0"/>
                <a:cs typeface="Times New Roman" panose="02020603050405020304" pitchFamily="18" charset="0"/>
              </a:rPr>
              <a:t>Optometrists are required to complete a minimum of 44 hours of continuing education every biennium</a:t>
            </a:r>
          </a:p>
        </p:txBody>
      </p:sp>
    </p:spTree>
    <p:extLst>
      <p:ext uri="{BB962C8B-B14F-4D97-AF65-F5344CB8AC3E}">
        <p14:creationId xmlns:p14="http://schemas.microsoft.com/office/powerpoint/2010/main" val="704625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a:xfrm>
            <a:off x="838200" y="1871708"/>
            <a:ext cx="10515600" cy="1325563"/>
          </a:xfrm>
        </p:spPr>
        <p:txBody>
          <a:bodyPr>
            <a:normAutofit/>
          </a:bodyPr>
          <a:lstStyle/>
          <a:p>
            <a:pPr algn="ctr"/>
            <a:r>
              <a:rPr lang="en-US" dirty="0">
                <a:solidFill>
                  <a:srgbClr val="4472C4"/>
                </a:solidFill>
                <a:latin typeface="Calibri Light" panose="020F0302020204030204"/>
                <a:cs typeface="Times New Roman" panose="02020603050405020304" pitchFamily="18" charset="0"/>
              </a:rPr>
              <a:t>Thank you!</a:t>
            </a:r>
            <a:endParaRPr lang="en-US" dirty="0"/>
          </a:p>
        </p:txBody>
      </p:sp>
    </p:spTree>
    <p:extLst>
      <p:ext uri="{BB962C8B-B14F-4D97-AF65-F5344CB8AC3E}">
        <p14:creationId xmlns:p14="http://schemas.microsoft.com/office/powerpoint/2010/main" val="331327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EA4C-EE26-8C8E-D0D8-6930917EEB9A}"/>
              </a:ext>
            </a:extLst>
          </p:cNvPr>
          <p:cNvSpPr>
            <a:spLocks noGrp="1"/>
          </p:cNvSpPr>
          <p:nvPr>
            <p:ph type="title"/>
          </p:nvPr>
        </p:nvSpPr>
        <p:spPr/>
        <p:txBody>
          <a:bodyPr>
            <a:normAutofit/>
          </a:bodyPr>
          <a:lstStyle/>
          <a:p>
            <a:r>
              <a:rPr lang="en-US" sz="4000" b="0" dirty="0"/>
              <a:t>Levels of Evidence as defined in Section 002.02</a:t>
            </a:r>
          </a:p>
        </p:txBody>
      </p:sp>
      <p:sp>
        <p:nvSpPr>
          <p:cNvPr id="3" name="Content Placeholder 2">
            <a:extLst>
              <a:ext uri="{FF2B5EF4-FFF2-40B4-BE49-F238E27FC236}">
                <a16:creationId xmlns:a16="http://schemas.microsoft.com/office/drawing/2014/main" id="{6522B04E-2908-5656-1F85-B7448D3428CB}"/>
              </a:ext>
            </a:extLst>
          </p:cNvPr>
          <p:cNvSpPr>
            <a:spLocks noGrp="1"/>
          </p:cNvSpPr>
          <p:nvPr>
            <p:ph idx="1"/>
          </p:nvPr>
        </p:nvSpPr>
        <p:spPr/>
        <p:txBody>
          <a:bodyPr/>
          <a:lstStyle/>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(A) Randomized trials;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(B) Comparison groups;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(C) Pre- vs. post-comparison;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(D) Correlation study;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(E) Case study;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(F) Anecdotal; and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(G) Other evidence as appropriate.</a:t>
            </a:r>
          </a:p>
          <a:p>
            <a:endParaRPr lang="en-US" dirty="0"/>
          </a:p>
        </p:txBody>
      </p:sp>
    </p:spTree>
    <p:extLst>
      <p:ext uri="{BB962C8B-B14F-4D97-AF65-F5344CB8AC3E}">
        <p14:creationId xmlns:p14="http://schemas.microsoft.com/office/powerpoint/2010/main" val="629035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5A09-1CBB-1E4A-1A16-FA9183AFB903}"/>
              </a:ext>
            </a:extLst>
          </p:cNvPr>
          <p:cNvSpPr>
            <a:spLocks noGrp="1"/>
          </p:cNvSpPr>
          <p:nvPr>
            <p:ph type="title"/>
          </p:nvPr>
        </p:nvSpPr>
        <p:spPr/>
        <p:txBody>
          <a:bodyPr>
            <a:normAutofit/>
          </a:bodyPr>
          <a:lstStyle/>
          <a:p>
            <a:r>
              <a:rPr lang="en-US" sz="4000" b="0" dirty="0"/>
              <a:t>Criterion 1  and 2 go hand-in-hand</a:t>
            </a:r>
          </a:p>
        </p:txBody>
      </p:sp>
      <p:sp>
        <p:nvSpPr>
          <p:cNvPr id="3" name="Content Placeholder 2">
            <a:extLst>
              <a:ext uri="{FF2B5EF4-FFF2-40B4-BE49-F238E27FC236}">
                <a16:creationId xmlns:a16="http://schemas.microsoft.com/office/drawing/2014/main" id="{1157447A-E072-C639-FE82-B6A76C1F18DA}"/>
              </a:ext>
            </a:extLst>
          </p:cNvPr>
          <p:cNvSpPr>
            <a:spLocks noGrp="1"/>
          </p:cNvSpPr>
          <p:nvPr>
            <p:ph idx="1"/>
          </p:nvPr>
        </p:nvSpPr>
        <p:spPr/>
        <p:txBody>
          <a:bodyPr>
            <a:normAutofit/>
          </a:bodyPr>
          <a:lstStyle/>
          <a:p>
            <a:pPr marL="0" marR="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Criterion 1.</a:t>
            </a:r>
            <a:r>
              <a:rPr lang="en-US" dirty="0">
                <a:effectLst/>
                <a:latin typeface="Calibri" panose="020F0502020204030204" pitchFamily="34" charset="0"/>
                <a:ea typeface="Calibri" panose="020F0502020204030204" pitchFamily="34" charset="0"/>
                <a:cs typeface="Times New Roman" panose="02020603050405020304" pitchFamily="18" charset="0"/>
              </a:rPr>
              <a:t>  The health, safety and welfare of the public </a:t>
            </a:r>
            <a:r>
              <a:rPr lang="en-U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are inadequately addressed by the present scope of practice </a:t>
            </a:r>
            <a:r>
              <a:rPr lang="en-US" dirty="0">
                <a:effectLst/>
                <a:latin typeface="Calibri" panose="020F0502020204030204" pitchFamily="34" charset="0"/>
                <a:ea typeface="Calibri" panose="020F0502020204030204" pitchFamily="34" charset="0"/>
                <a:cs typeface="Times New Roman" panose="02020603050405020304" pitchFamily="18" charset="0"/>
              </a:rPr>
              <a:t>or limitations on the scope of practice.</a:t>
            </a:r>
          </a:p>
          <a:p>
            <a:r>
              <a:rPr lang="en-US" b="1" dirty="0">
                <a:effectLst/>
                <a:latin typeface="Calibri" panose="020F0502020204030204" pitchFamily="34" charset="0"/>
                <a:ea typeface="Calibri" panose="020F0502020204030204" pitchFamily="34" charset="0"/>
                <a:cs typeface="Times New Roman" panose="02020603050405020304" pitchFamily="18" charset="0"/>
              </a:rPr>
              <a:t>Criterion 2</a:t>
            </a:r>
            <a:r>
              <a:rPr lang="en-US" dirty="0">
                <a:effectLst/>
                <a:latin typeface="Calibri" panose="020F0502020204030204" pitchFamily="34" charset="0"/>
                <a:ea typeface="Calibri" panose="020F0502020204030204" pitchFamily="34" charset="0"/>
                <a:cs typeface="Times New Roman" panose="02020603050405020304" pitchFamily="18" charset="0"/>
              </a:rPr>
              <a:t>.  Enactment of </a:t>
            </a:r>
            <a:r>
              <a:rPr lang="en-U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proposed change in scope of practice would benefit the health, safety, or welfare of the public</a:t>
            </a:r>
            <a:endParaRPr lang="en-US" dirty="0">
              <a:highlight>
                <a:srgbClr val="FFFF00"/>
              </a:highlight>
            </a:endParaRPr>
          </a:p>
        </p:txBody>
      </p:sp>
    </p:spTree>
    <p:extLst>
      <p:ext uri="{BB962C8B-B14F-4D97-AF65-F5344CB8AC3E}">
        <p14:creationId xmlns:p14="http://schemas.microsoft.com/office/powerpoint/2010/main" val="302049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1D57-F30A-E502-08DC-F6DC17B86E70}"/>
              </a:ext>
            </a:extLst>
          </p:cNvPr>
          <p:cNvSpPr>
            <a:spLocks noGrp="1"/>
          </p:cNvSpPr>
          <p:nvPr>
            <p:ph type="title"/>
          </p:nvPr>
        </p:nvSpPr>
        <p:spPr/>
        <p:txBody>
          <a:bodyPr>
            <a:normAutofit/>
          </a:bodyPr>
          <a:lstStyle/>
          <a:p>
            <a:r>
              <a:rPr lang="en-US" sz="3200" b="0" dirty="0"/>
              <a:t>Criterion 1: How does the scope restriction on SLT negatively impact the health, safety, or welfare of the public?</a:t>
            </a:r>
          </a:p>
        </p:txBody>
      </p:sp>
      <p:sp>
        <p:nvSpPr>
          <p:cNvPr id="3" name="Content Placeholder 2">
            <a:extLst>
              <a:ext uri="{FF2B5EF4-FFF2-40B4-BE49-F238E27FC236}">
                <a16:creationId xmlns:a16="http://schemas.microsoft.com/office/drawing/2014/main" id="{CED8F758-81F7-46D6-C49F-DBE916B1DF50}"/>
              </a:ext>
            </a:extLst>
          </p:cNvPr>
          <p:cNvSpPr>
            <a:spLocks noGrp="1"/>
          </p:cNvSpPr>
          <p:nvPr>
            <p:ph idx="1"/>
          </p:nvPr>
        </p:nvSpPr>
        <p:spPr/>
        <p:txBody>
          <a:bodyPr/>
          <a:lstStyle/>
          <a:p>
            <a:r>
              <a:rPr lang="en-US" dirty="0"/>
              <a:t>Level A evidence = </a:t>
            </a:r>
            <a:r>
              <a:rPr lang="en-US" dirty="0">
                <a:effectLst/>
                <a:latin typeface="Calibri" panose="020F0502020204030204" pitchFamily="34" charset="0"/>
                <a:ea typeface="Calibri" panose="020F0502020204030204" pitchFamily="34" charset="0"/>
                <a:cs typeface="Calibri" panose="020F0502020204030204" pitchFamily="34" charset="0"/>
              </a:rPr>
              <a:t>Laser in Glaucoma and Ocular Hypertension Trial (The </a:t>
            </a:r>
            <a:r>
              <a:rPr lang="en-US" dirty="0" err="1">
                <a:effectLst/>
                <a:latin typeface="Calibri" panose="020F0502020204030204" pitchFamily="34" charset="0"/>
                <a:ea typeface="Calibri" panose="020F0502020204030204" pitchFamily="34" charset="0"/>
                <a:cs typeface="Calibri" panose="020F0502020204030204" pitchFamily="34" charset="0"/>
              </a:rPr>
              <a:t>LiGHT</a:t>
            </a:r>
            <a:r>
              <a:rPr lang="en-US" dirty="0">
                <a:effectLst/>
                <a:latin typeface="Calibri" panose="020F0502020204030204" pitchFamily="34" charset="0"/>
                <a:ea typeface="Calibri" panose="020F0502020204030204" pitchFamily="34" charset="0"/>
                <a:cs typeface="Calibri" panose="020F0502020204030204" pitchFamily="34" charset="0"/>
              </a:rPr>
              <a:t> Study)</a:t>
            </a:r>
          </a:p>
          <a:p>
            <a:pPr lvl="1"/>
            <a:r>
              <a:rPr lang="en-US" dirty="0">
                <a:latin typeface="Calibri" panose="020F0502020204030204" pitchFamily="34" charset="0"/>
                <a:cs typeface="Calibri" panose="020F0502020204030204" pitchFamily="34" charset="0"/>
              </a:rPr>
              <a:t>This study determined that SLT is as effective as topical eye drops in lowering the intraocular pressure (IOP)and SHOULD be considered as first line therapy for glaucoma patients and certainly considered as second line therapy prior to adding a second or third eyedrop.  </a:t>
            </a:r>
          </a:p>
          <a:p>
            <a:pPr lvl="1"/>
            <a:r>
              <a:rPr lang="en-US" dirty="0">
                <a:latin typeface="Calibri" panose="020F0502020204030204" pitchFamily="34" charset="0"/>
                <a:cs typeface="Calibri" panose="020F0502020204030204" pitchFamily="34" charset="0"/>
              </a:rPr>
              <a:t>Therefore, in order for glaucoma patients to obtain the current, standard of care in the treatment of their glaucoma, they SHOULD have access to SLT as first or second option as opposed to eye drops</a:t>
            </a:r>
            <a:r>
              <a:rPr lang="en-US" sz="1800" dirty="0">
                <a:effectLst/>
                <a:latin typeface="Garamond" panose="02020404030301010803" pitchFamily="18" charset="0"/>
                <a:ea typeface="Calibri" panose="020F0502020204030204" pitchFamily="34" charset="0"/>
                <a:cs typeface="Times New Roman" panose="02020603050405020304" pitchFamily="18" charset="0"/>
              </a:rPr>
              <a:t>.</a:t>
            </a:r>
          </a:p>
          <a:p>
            <a:pPr lvl="1"/>
            <a:r>
              <a:rPr lang="en-US" dirty="0">
                <a:latin typeface="Calibri" panose="020F0502020204030204" pitchFamily="34" charset="0"/>
                <a:cs typeface="Calibri" panose="020F0502020204030204" pitchFamily="34" charset="0"/>
              </a:rPr>
              <a:t>The first negative impact of the restricted scope is that Nebraska patients have very limited access to SLT.  See undisputed map of SLT locations.</a:t>
            </a: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070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3AEB-6A48-4002-A7C6-5EB162B72E40}"/>
              </a:ext>
            </a:extLst>
          </p:cNvPr>
          <p:cNvSpPr>
            <a:spLocks noGrp="1"/>
          </p:cNvSpPr>
          <p:nvPr>
            <p:ph type="title" idx="4294967295"/>
          </p:nvPr>
        </p:nvSpPr>
        <p:spPr>
          <a:xfrm>
            <a:off x="123825" y="105716"/>
            <a:ext cx="10515600" cy="1325563"/>
          </a:xfrm>
        </p:spPr>
        <p:txBody>
          <a:bodyPr/>
          <a:lstStyle/>
          <a:p>
            <a:r>
              <a:rPr lang="en-US" dirty="0"/>
              <a:t>Current locations of SLT Lasers in Nebraska</a:t>
            </a:r>
          </a:p>
        </p:txBody>
      </p:sp>
      <p:pic>
        <p:nvPicPr>
          <p:cNvPr id="5" name="Picture 4" descr="Map&#10;&#10;Description automatically generated">
            <a:extLst>
              <a:ext uri="{FF2B5EF4-FFF2-40B4-BE49-F238E27FC236}">
                <a16:creationId xmlns:a16="http://schemas.microsoft.com/office/drawing/2014/main" id="{64B907A1-470A-4A52-BF4E-F91EF65C171F}"/>
              </a:ext>
            </a:extLst>
          </p:cNvPr>
          <p:cNvPicPr>
            <a:picLocks noChangeAspect="1"/>
          </p:cNvPicPr>
          <p:nvPr/>
        </p:nvPicPr>
        <p:blipFill rotWithShape="1">
          <a:blip r:embed="rId2"/>
          <a:srcRect l="3946" t="10098" r="18094" b="24627"/>
          <a:stretch/>
        </p:blipFill>
        <p:spPr>
          <a:xfrm>
            <a:off x="1552575" y="1129061"/>
            <a:ext cx="8594339" cy="4021301"/>
          </a:xfrm>
          <a:prstGeom prst="rect">
            <a:avLst/>
          </a:prstGeom>
          <a:ln w="38100">
            <a:solidFill>
              <a:schemeClr val="tx1"/>
            </a:solidFill>
          </a:ln>
        </p:spPr>
      </p:pic>
      <p:sp>
        <p:nvSpPr>
          <p:cNvPr id="6" name="Oval 5">
            <a:extLst>
              <a:ext uri="{FF2B5EF4-FFF2-40B4-BE49-F238E27FC236}">
                <a16:creationId xmlns:a16="http://schemas.microsoft.com/office/drawing/2014/main" id="{C2271756-67B9-4580-BC4F-DD52CAD9BDAD}"/>
              </a:ext>
            </a:extLst>
          </p:cNvPr>
          <p:cNvSpPr/>
          <p:nvPr/>
        </p:nvSpPr>
        <p:spPr>
          <a:xfrm>
            <a:off x="1994112" y="2454624"/>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F88C15B-883E-4F22-9814-F987349AFD96}"/>
              </a:ext>
            </a:extLst>
          </p:cNvPr>
          <p:cNvSpPr/>
          <p:nvPr/>
        </p:nvSpPr>
        <p:spPr>
          <a:xfrm>
            <a:off x="4736870" y="3506125"/>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8BF9255-C504-485E-A584-7F4A395FA8E0}"/>
              </a:ext>
            </a:extLst>
          </p:cNvPr>
          <p:cNvSpPr/>
          <p:nvPr/>
        </p:nvSpPr>
        <p:spPr>
          <a:xfrm>
            <a:off x="6238623" y="4035647"/>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2198FDC-99F6-4D94-A301-8EB49413C98F}"/>
              </a:ext>
            </a:extLst>
          </p:cNvPr>
          <p:cNvSpPr/>
          <p:nvPr/>
        </p:nvSpPr>
        <p:spPr>
          <a:xfrm>
            <a:off x="8632131" y="380851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1878ABE-0E30-422D-9611-BFC18CBBEED6}"/>
              </a:ext>
            </a:extLst>
          </p:cNvPr>
          <p:cNvSpPr/>
          <p:nvPr/>
        </p:nvSpPr>
        <p:spPr>
          <a:xfrm>
            <a:off x="9365316" y="3392560"/>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B53C8CF-47E0-448A-BAC7-2642F261BD92}"/>
              </a:ext>
            </a:extLst>
          </p:cNvPr>
          <p:cNvSpPr/>
          <p:nvPr/>
        </p:nvSpPr>
        <p:spPr>
          <a:xfrm>
            <a:off x="7990279" y="3063689"/>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13F6926-FCFD-4027-8C07-FF8F3B0820EC}"/>
              </a:ext>
            </a:extLst>
          </p:cNvPr>
          <p:cNvSpPr/>
          <p:nvPr/>
        </p:nvSpPr>
        <p:spPr>
          <a:xfrm>
            <a:off x="7874041" y="2274928"/>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C33C0D2-8260-465F-B978-FA128231ABAB}"/>
              </a:ext>
            </a:extLst>
          </p:cNvPr>
          <p:cNvSpPr/>
          <p:nvPr/>
        </p:nvSpPr>
        <p:spPr>
          <a:xfrm>
            <a:off x="8836121" y="3026145"/>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A17FFED-D68E-4883-853D-8D252D17F83A}"/>
              </a:ext>
            </a:extLst>
          </p:cNvPr>
          <p:cNvSpPr/>
          <p:nvPr/>
        </p:nvSpPr>
        <p:spPr>
          <a:xfrm>
            <a:off x="7042544" y="3744777"/>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D2D9C3D-2B82-40B1-B889-4139ADF69CB0}"/>
              </a:ext>
            </a:extLst>
          </p:cNvPr>
          <p:cNvSpPr/>
          <p:nvPr/>
        </p:nvSpPr>
        <p:spPr>
          <a:xfrm>
            <a:off x="9208997" y="3177254"/>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5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1D57-F30A-E502-08DC-F6DC17B86E70}"/>
              </a:ext>
            </a:extLst>
          </p:cNvPr>
          <p:cNvSpPr>
            <a:spLocks noGrp="1"/>
          </p:cNvSpPr>
          <p:nvPr>
            <p:ph type="title"/>
          </p:nvPr>
        </p:nvSpPr>
        <p:spPr/>
        <p:txBody>
          <a:bodyPr>
            <a:noAutofit/>
          </a:bodyPr>
          <a:lstStyle/>
          <a:p>
            <a:r>
              <a:rPr lang="en-US" sz="3600" b="0" dirty="0"/>
              <a:t>The second issue negatively impacting the health and welfare of glaucoma patients in Nebraska</a:t>
            </a:r>
          </a:p>
        </p:txBody>
      </p:sp>
      <p:sp>
        <p:nvSpPr>
          <p:cNvPr id="3" name="Content Placeholder 2">
            <a:extLst>
              <a:ext uri="{FF2B5EF4-FFF2-40B4-BE49-F238E27FC236}">
                <a16:creationId xmlns:a16="http://schemas.microsoft.com/office/drawing/2014/main" id="{CED8F758-81F7-46D6-C49F-DBE916B1DF50}"/>
              </a:ext>
            </a:extLst>
          </p:cNvPr>
          <p:cNvSpPr>
            <a:spLocks noGrp="1"/>
          </p:cNvSpPr>
          <p:nvPr>
            <p:ph idx="1"/>
          </p:nvPr>
        </p:nvSpPr>
        <p:spPr/>
        <p:txBody>
          <a:bodyPr>
            <a:normAutofit fontScale="92500" lnSpcReduction="20000"/>
          </a:bodyPr>
          <a:lstStyle/>
          <a:p>
            <a:pPr marL="228600" lvl="1">
              <a:spcBef>
                <a:spcPts val="1000"/>
              </a:spcBef>
            </a:pPr>
            <a:r>
              <a:rPr lang="en-US" sz="2800" dirty="0"/>
              <a:t>The </a:t>
            </a:r>
            <a:r>
              <a:rPr lang="en-US" sz="2800" dirty="0">
                <a:highlight>
                  <a:srgbClr val="FFFF00"/>
                </a:highlight>
              </a:rPr>
              <a:t>unnecessary</a:t>
            </a:r>
            <a:r>
              <a:rPr lang="en-US" sz="2800" dirty="0"/>
              <a:t> travel costs, duplication of care, loss of work, and stress on patients and families having to travel first to be evaluated and then return for their SLT</a:t>
            </a:r>
          </a:p>
          <a:p>
            <a:pPr marL="228600" lvl="1">
              <a:spcBef>
                <a:spcPts val="1000"/>
              </a:spcBef>
            </a:pPr>
            <a:r>
              <a:rPr lang="en-US" sz="2800" dirty="0"/>
              <a:t>In this process the ophthalmologist repeats most, if not all, of the same testing and examination already performed by the referring doctor of optometry.</a:t>
            </a:r>
          </a:p>
          <a:p>
            <a:pPr marL="228600" lvl="1">
              <a:spcBef>
                <a:spcPts val="1000"/>
              </a:spcBef>
            </a:pPr>
            <a:r>
              <a:rPr lang="en-US" sz="2800" dirty="0"/>
              <a:t>Because ophthalmologists typically block their laser schedules to certain days in their ASCs (so that a facility fee can be billed along with their professional fee)patients usually have to be scheduled back for their SLT.  </a:t>
            </a:r>
          </a:p>
          <a:p>
            <a:pPr marL="228600" lvl="1">
              <a:spcBef>
                <a:spcPts val="1000"/>
              </a:spcBef>
            </a:pPr>
            <a:r>
              <a:rPr lang="en-US" sz="2800" dirty="0"/>
              <a:t>This duplication of care and its associated costs are just as true for patients in Omaha or Lincoln as it is for greater Nebraska communities.</a:t>
            </a:r>
          </a:p>
          <a:p>
            <a:pPr marL="228600" lvl="1">
              <a:spcBef>
                <a:spcPts val="1000"/>
              </a:spcBef>
            </a:pPr>
            <a:r>
              <a:rPr lang="en-US" sz="2800" dirty="0"/>
              <a:t>See Exhibit 9 and Pages 11&amp;12 of the Proposal for more details</a:t>
            </a:r>
          </a:p>
        </p:txBody>
      </p:sp>
    </p:spTree>
    <p:extLst>
      <p:ext uri="{BB962C8B-B14F-4D97-AF65-F5344CB8AC3E}">
        <p14:creationId xmlns:p14="http://schemas.microsoft.com/office/powerpoint/2010/main" val="3861399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D2CB-CEAB-8521-7CA2-5BBC1E7BA6C0}"/>
              </a:ext>
            </a:extLst>
          </p:cNvPr>
          <p:cNvSpPr>
            <a:spLocks noGrp="1"/>
          </p:cNvSpPr>
          <p:nvPr>
            <p:ph type="title"/>
          </p:nvPr>
        </p:nvSpPr>
        <p:spPr/>
        <p:txBody>
          <a:bodyPr>
            <a:normAutofit/>
          </a:bodyPr>
          <a:lstStyle/>
          <a:p>
            <a:r>
              <a:rPr lang="en-US" sz="3200" b="0" dirty="0"/>
              <a:t>Criterion 2:  How does removing the scope restriction on SLT resolve the problems identified in Criterion 1?</a:t>
            </a:r>
          </a:p>
        </p:txBody>
      </p:sp>
      <p:sp>
        <p:nvSpPr>
          <p:cNvPr id="3" name="Content Placeholder 2">
            <a:extLst>
              <a:ext uri="{FF2B5EF4-FFF2-40B4-BE49-F238E27FC236}">
                <a16:creationId xmlns:a16="http://schemas.microsoft.com/office/drawing/2014/main" id="{A8F78B51-F305-6E1A-B6DA-F87D62234ECB}"/>
              </a:ext>
            </a:extLst>
          </p:cNvPr>
          <p:cNvSpPr>
            <a:spLocks noGrp="1"/>
          </p:cNvSpPr>
          <p:nvPr>
            <p:ph idx="1"/>
          </p:nvPr>
        </p:nvSpPr>
        <p:spPr>
          <a:xfrm>
            <a:off x="639417" y="1690688"/>
            <a:ext cx="10515600" cy="4351338"/>
          </a:xfrm>
        </p:spPr>
        <p:txBody>
          <a:bodyPr>
            <a:normAutofit/>
          </a:bodyPr>
          <a:lstStyle/>
          <a:p>
            <a:r>
              <a:rPr lang="en-US" dirty="0"/>
              <a:t>NOA membership survey indicates that at least 72 doctors of optometry across the state are likely or highly likely to provide SLT in their communities.</a:t>
            </a:r>
          </a:p>
          <a:p>
            <a:r>
              <a:rPr lang="en-US" dirty="0"/>
              <a:t>Level A evidence from the </a:t>
            </a:r>
            <a:r>
              <a:rPr lang="en-US" dirty="0" err="1"/>
              <a:t>LiGHT</a:t>
            </a:r>
            <a:r>
              <a:rPr lang="en-US" dirty="0"/>
              <a:t> study found that </a:t>
            </a:r>
            <a:r>
              <a:rPr lang="en-US" i="1" dirty="0"/>
              <a:t>“SLT seems to be the most cost-effective first-line treatment option for glaucoma and ocular hypertension, also providing better clinical outcomes.”</a:t>
            </a:r>
          </a:p>
          <a:p>
            <a:r>
              <a:rPr lang="en-US" dirty="0"/>
              <a:t>Our opponents cite an ARVO Paper claiming that access to SLT was not enhanced in KY, LA, and OK based on driving time.  However, based on number of communities actually added for SLT services significant gains were noted in all states.</a:t>
            </a:r>
          </a:p>
          <a:p>
            <a:endParaRPr lang="en-US" dirty="0"/>
          </a:p>
        </p:txBody>
      </p:sp>
    </p:spTree>
    <p:extLst>
      <p:ext uri="{BB962C8B-B14F-4D97-AF65-F5344CB8AC3E}">
        <p14:creationId xmlns:p14="http://schemas.microsoft.com/office/powerpoint/2010/main" val="388389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2AB69-7D56-B849-B33F-21A8A43F583E}"/>
              </a:ext>
            </a:extLst>
          </p:cNvPr>
          <p:cNvSpPr>
            <a:spLocks noGrp="1"/>
          </p:cNvSpPr>
          <p:nvPr>
            <p:ph type="title" idx="4294967295"/>
          </p:nvPr>
        </p:nvSpPr>
        <p:spPr>
          <a:xfrm>
            <a:off x="1010652" y="152753"/>
            <a:ext cx="6005384" cy="724329"/>
          </a:xfrm>
        </p:spPr>
        <p:txBody>
          <a:bodyPr>
            <a:normAutofit/>
          </a:bodyPr>
          <a:lstStyle/>
          <a:p>
            <a:r>
              <a:rPr lang="en-US" sz="3200" dirty="0">
                <a:solidFill>
                  <a:schemeClr val="accent1"/>
                </a:solidFill>
              </a:rPr>
              <a:t>What does this translate to?</a:t>
            </a:r>
          </a:p>
        </p:txBody>
      </p:sp>
      <p:pic>
        <p:nvPicPr>
          <p:cNvPr id="10" name="Picture 9" descr="Graphical user interface, application&#10;&#10;Description automatically generated">
            <a:extLst>
              <a:ext uri="{FF2B5EF4-FFF2-40B4-BE49-F238E27FC236}">
                <a16:creationId xmlns:a16="http://schemas.microsoft.com/office/drawing/2014/main" id="{6F3F8E19-273F-114A-9F22-F24B6E46DA51}"/>
              </a:ext>
            </a:extLst>
          </p:cNvPr>
          <p:cNvPicPr>
            <a:picLocks noChangeAspect="1"/>
          </p:cNvPicPr>
          <p:nvPr/>
        </p:nvPicPr>
        <p:blipFill rotWithShape="1">
          <a:blip r:embed="rId3"/>
          <a:srcRect/>
          <a:stretch/>
        </p:blipFill>
        <p:spPr>
          <a:xfrm>
            <a:off x="715730" y="794411"/>
            <a:ext cx="10511713" cy="4969938"/>
          </a:xfrm>
          <a:prstGeom prst="rect">
            <a:avLst/>
          </a:prstGeom>
        </p:spPr>
      </p:pic>
      <p:sp>
        <p:nvSpPr>
          <p:cNvPr id="15" name="Title 3">
            <a:extLst>
              <a:ext uri="{FF2B5EF4-FFF2-40B4-BE49-F238E27FC236}">
                <a16:creationId xmlns:a16="http://schemas.microsoft.com/office/drawing/2014/main" id="{05B454FB-7704-E44A-9B15-4DB21A6D285C}"/>
              </a:ext>
            </a:extLst>
          </p:cNvPr>
          <p:cNvSpPr txBox="1">
            <a:spLocks/>
          </p:cNvSpPr>
          <p:nvPr/>
        </p:nvSpPr>
        <p:spPr>
          <a:xfrm>
            <a:off x="861646" y="6355252"/>
            <a:ext cx="2021305" cy="3288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j-ea"/>
                <a:cs typeface="+mj-cs"/>
              </a:rPr>
              <a:t>Criterion 1 and 4</a:t>
            </a:r>
          </a:p>
        </p:txBody>
      </p:sp>
      <p:sp>
        <p:nvSpPr>
          <p:cNvPr id="6" name="Title 3">
            <a:extLst>
              <a:ext uri="{FF2B5EF4-FFF2-40B4-BE49-F238E27FC236}">
                <a16:creationId xmlns:a16="http://schemas.microsoft.com/office/drawing/2014/main" id="{C0AEBBEE-34F9-46A5-AD45-008AB0EBB7E0}"/>
              </a:ext>
            </a:extLst>
          </p:cNvPr>
          <p:cNvSpPr txBox="1">
            <a:spLocks/>
          </p:cNvSpPr>
          <p:nvPr/>
        </p:nvSpPr>
        <p:spPr>
          <a:xfrm>
            <a:off x="5971586" y="152753"/>
            <a:ext cx="6005384" cy="72432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solidFill>
                <a:effectLst/>
                <a:uLnTx/>
                <a:uFillTx/>
                <a:latin typeface="Calibri Light" panose="020F0302020204030204"/>
                <a:ea typeface="+mj-ea"/>
                <a:cs typeface="+mj-cs"/>
              </a:rPr>
              <a:t>72 potential additional access points</a:t>
            </a:r>
          </a:p>
        </p:txBody>
      </p:sp>
    </p:spTree>
    <p:extLst>
      <p:ext uri="{BB962C8B-B14F-4D97-AF65-F5344CB8AC3E}">
        <p14:creationId xmlns:p14="http://schemas.microsoft.com/office/powerpoint/2010/main" val="3948838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Credentialing Review</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Core Metadata" ma:contentTypeID="0x010100BAD75EA75CD83B45A34259F0B184D02700682CF3533A867C42BB9B5E82E8CD94D0" ma:contentTypeVersion="5" ma:contentTypeDescription="" ma:contentTypeScope="" ma:versionID="d7fd1f42ef89328aadfd5bb2bc28c554">
  <xsd:schema xmlns:xsd="http://www.w3.org/2001/XMLSchema" xmlns:xs="http://www.w3.org/2001/XMLSchema" xmlns:p="http://schemas.microsoft.com/office/2006/metadata/properties" xmlns:ns2="32249c65-da49-47e9-984a-f0159a6f027c" targetNamespace="http://schemas.microsoft.com/office/2006/metadata/properties" ma:root="true" ma:fieldsID="b0e4bedb3ee01d4f6f7b1c97fb4e73ef"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enumeration value="89"/>
                    <xsd:enumeration value="90"/>
                    <xsd:enumeration value="91"/>
                  </xsd:restriction>
                </xsd:simpleType>
              </xsd:element>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8A63B-1F2A-4072-B9E6-04B5E9EBCA18}"/>
</file>

<file path=customXml/itemProps2.xml><?xml version="1.0" encoding="utf-8"?>
<ds:datastoreItem xmlns:ds="http://schemas.openxmlformats.org/officeDocument/2006/customXml" ds:itemID="{9D0CD6D7-B76E-4A9D-9E8F-701229E6C0F6}"/>
</file>

<file path=customXml/itemProps3.xml><?xml version="1.0" encoding="utf-8"?>
<ds:datastoreItem xmlns:ds="http://schemas.openxmlformats.org/officeDocument/2006/customXml" ds:itemID="{79679206-B823-4672-821E-6DD1AD55A7B3}"/>
</file>

<file path=docProps/app.xml><?xml version="1.0" encoding="utf-8"?>
<Properties xmlns="http://schemas.openxmlformats.org/officeDocument/2006/extended-properties" xmlns:vt="http://schemas.openxmlformats.org/officeDocument/2006/docPropsVTypes">
  <TotalTime>2451</TotalTime>
  <Words>2245</Words>
  <Application>Microsoft Office PowerPoint</Application>
  <PresentationFormat>Widescreen</PresentationFormat>
  <Paragraphs>116</Paragraphs>
  <Slides>26</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Calibri Light</vt:lpstr>
      <vt:lpstr>Garamond</vt:lpstr>
      <vt:lpstr>Symbol</vt:lpstr>
      <vt:lpstr>Times New Roman</vt:lpstr>
      <vt:lpstr>Office Theme</vt:lpstr>
      <vt:lpstr>1_Office Theme</vt:lpstr>
      <vt:lpstr>Closing Comments by the Applicant Group</vt:lpstr>
      <vt:lpstr>Objectives of this presentation</vt:lpstr>
      <vt:lpstr>Levels of Evidence as defined in Section 002.02</vt:lpstr>
      <vt:lpstr>Criterion 1  and 2 go hand-in-hand</vt:lpstr>
      <vt:lpstr>Criterion 1: How does the scope restriction on SLT negatively impact the health, safety, or welfare of the public?</vt:lpstr>
      <vt:lpstr>Current locations of SLT Lasers in Nebraska</vt:lpstr>
      <vt:lpstr>The second issue negatively impacting the health and welfare of glaucoma patients in Nebraska</vt:lpstr>
      <vt:lpstr>Criterion 2:  How does removing the scope restriction on SLT resolve the problems identified in Criterion 1?</vt:lpstr>
      <vt:lpstr>What does this translate to?</vt:lpstr>
      <vt:lpstr>Criterion 2:  How does removing the scope restriction on SLT resolve the problems identified in Criterion 1?</vt:lpstr>
      <vt:lpstr>Criterion 3: The proposed change in scope of practice does not create a significant new danger to the health, safety, or welfare of the public.</vt:lpstr>
      <vt:lpstr>Evidence for safety of SLT being performed by doctors of optometry</vt:lpstr>
      <vt:lpstr>Level B Data comparing with other states demonstrates no issues of safety for optometrists performing SLT</vt:lpstr>
      <vt:lpstr>Level B Data comparing with other states demonstrates no issues of safety for optometrists performing SLT</vt:lpstr>
      <vt:lpstr>Our opponents have no evidence of significant evident danger</vt:lpstr>
      <vt:lpstr>Our opponents have no evidence of significant evident danger</vt:lpstr>
      <vt:lpstr>Criterion 4: The current education and training for the health profession adequately prepares practitioners to perform the new skill or service.</vt:lpstr>
      <vt:lpstr>Evidence that our Application Meets Criterion 4 and its associated sub-criteria</vt:lpstr>
      <vt:lpstr>Our opponents believe that determining whether our education is adequate involves a comparison to the education and training received by an ophthalmologist. However:</vt:lpstr>
      <vt:lpstr>Optometry in Nebraska will be held to the same standard of care as an ophthalmologist in the performance of SLT.  This will be true:</vt:lpstr>
      <vt:lpstr>Criterion 5 that asks the same question as Criterion 4 but as it relates to post-professional programs to train doctors who are already in practice.  There are three sub-criteria.</vt:lpstr>
      <vt:lpstr>Criterion 5 that asks the same question as Criterion 4 but as it relates to post-professional programs to train doctors who are already in practice.  There are three sub-criteria.</vt:lpstr>
      <vt:lpstr>Our opponents offer an opinion that optometric post-professional training is insufficient because it isn’t identical to ophthalmologists.</vt:lpstr>
      <vt:lpstr>Optometry in Nebraska will be held to the same standard of care as an ophthalmologist in the performance of SLT.  This will be true:</vt:lpstr>
      <vt:lpstr>Criterion 6 asks whether there are measures to assess competency and mechanisms in place to take appropriate action against a practitioner who is not performing the procedure competently.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Comments by the Applicant Group</dc:title>
  <dc:creator>Bob</dc:creator>
  <cp:lastModifiedBy>Sorensen, Beth</cp:lastModifiedBy>
  <cp:revision>15</cp:revision>
  <dcterms:created xsi:type="dcterms:W3CDTF">2022-09-06T02:47:20Z</dcterms:created>
  <dcterms:modified xsi:type="dcterms:W3CDTF">2022-09-12T17:59:44Z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0x010100BAD75EA75CD83B45A34259F0B184D02700682CF3533A867C42BB9B5E82E8CD94D0</vt:lpwstr>
  </property>
  <property fmtid="{D5CDD505-2E9C-101B-9397-08002B2CF9AE}" pid="3" name="Order">
    <vt:r8>62500</vt:r8>
  </property>
  <property fmtid="{D5CDD505-2E9C-101B-9397-08002B2CF9AE}" pid="4" name="Topic">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y fmtid="{D5CDD505-2E9C-101B-9397-08002B2CF9AE}" pid="10" name="ComplianceAssetId">
    <vt:lpwstr/>
  </property>
</Properties>
</file>