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Gisha" panose="020B0502040204020203" pitchFamily="34" charset="-79"/>
      <p:regular r:id="rId25"/>
      <p:bold r:id="rId26"/>
    </p:embeddedFont>
    <p:embeddedFont>
      <p:font typeface="Montserrat" panose="00000500000000000000" pitchFamily="50" charset="0"/>
      <p:regular r:id="rId27"/>
      <p:bold r:id="rId28"/>
      <p:italic r:id="rId29"/>
      <p:boldItalic r:id="rId30"/>
    </p:embeddedFont>
    <p:embeddedFont>
      <p:font typeface="Montserrat Black" panose="00000A00000000000000" pitchFamily="50" charset="0"/>
      <p:bold r:id="rId31"/>
      <p:boldItalic r:id="rId32"/>
    </p:embeddedFont>
    <p:embeddedFont>
      <p:font typeface="Montserrat SemiBold" panose="00000700000000000000" pitchFamily="2"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Roboto Black" panose="02000000000000000000" pitchFamily="2" charset="0"/>
      <p:bold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Cu8ZO+CbH3bTe9J1poFQS4bOm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dhhs.ne.gov" TargetMode="External"/><Relationship Id="rId4"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dhhs.ne.gov" TargetMode="External"/><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15" name="Google Shape;15;p2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6" name="Google Shape;1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rand DHHS Photo Layout">
  <p:cSld name="Brand DHHS Photo Layout">
    <p:spTree>
      <p:nvGrpSpPr>
        <p:cNvPr id="1" name="Shape 51"/>
        <p:cNvGrpSpPr/>
        <p:nvPr/>
      </p:nvGrpSpPr>
      <p:grpSpPr>
        <a:xfrm>
          <a:off x="0" y="0"/>
          <a:ext cx="0" cy="0"/>
          <a:chOff x="0" y="0"/>
          <a:chExt cx="0" cy="0"/>
        </a:xfrm>
      </p:grpSpPr>
      <p:sp>
        <p:nvSpPr>
          <p:cNvPr id="52" name="Google Shape;52;p33"/>
          <p:cNvSpPr txBox="1">
            <a:spLocks noGrp="1"/>
          </p:cNvSpPr>
          <p:nvPr>
            <p:ph type="body" idx="1"/>
          </p:nvPr>
        </p:nvSpPr>
        <p:spPr>
          <a:xfrm>
            <a:off x="280116" y="928599"/>
            <a:ext cx="3133500" cy="3681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3" name="Google Shape;53;p33"/>
          <p:cNvSpPr>
            <a:spLocks noGrp="1"/>
          </p:cNvSpPr>
          <p:nvPr>
            <p:ph type="pic" idx="2"/>
          </p:nvPr>
        </p:nvSpPr>
        <p:spPr>
          <a:xfrm>
            <a:off x="5282921" y="928599"/>
            <a:ext cx="3606300" cy="2991300"/>
          </a:xfrm>
          <a:prstGeom prst="rect">
            <a:avLst/>
          </a:prstGeom>
          <a:noFill/>
          <a:ln>
            <a:noFill/>
          </a:ln>
        </p:spPr>
      </p:sp>
      <p:sp>
        <p:nvSpPr>
          <p:cNvPr id="54" name="Google Shape;54;p33"/>
          <p:cNvSpPr>
            <a:spLocks noGrp="1"/>
          </p:cNvSpPr>
          <p:nvPr>
            <p:ph type="pic" idx="3"/>
          </p:nvPr>
        </p:nvSpPr>
        <p:spPr>
          <a:xfrm>
            <a:off x="3549254" y="928599"/>
            <a:ext cx="1598100" cy="1474800"/>
          </a:xfrm>
          <a:prstGeom prst="rect">
            <a:avLst/>
          </a:prstGeom>
          <a:noFill/>
          <a:ln>
            <a:noFill/>
          </a:ln>
        </p:spPr>
      </p:sp>
      <p:sp>
        <p:nvSpPr>
          <p:cNvPr id="55" name="Google Shape;55;p33"/>
          <p:cNvSpPr>
            <a:spLocks noGrp="1"/>
          </p:cNvSpPr>
          <p:nvPr>
            <p:ph type="pic" idx="4"/>
          </p:nvPr>
        </p:nvSpPr>
        <p:spPr>
          <a:xfrm>
            <a:off x="3549254" y="2531180"/>
            <a:ext cx="1620300" cy="1388700"/>
          </a:xfrm>
          <a:prstGeom prst="rect">
            <a:avLst/>
          </a:prstGeom>
          <a:noFill/>
          <a:ln>
            <a:noFill/>
          </a:ln>
        </p:spPr>
      </p:sp>
      <p:sp>
        <p:nvSpPr>
          <p:cNvPr id="56" name="Google Shape;56;p33"/>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57" name="Google Shape;57;p33"/>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rand DHHS End Slide Layout">
  <p:cSld name="Brand DHHS End Slide Layout">
    <p:spTree>
      <p:nvGrpSpPr>
        <p:cNvPr id="1" name="Shape 58"/>
        <p:cNvGrpSpPr/>
        <p:nvPr/>
      </p:nvGrpSpPr>
      <p:grpSpPr>
        <a:xfrm>
          <a:off x="0" y="0"/>
          <a:ext cx="0" cy="0"/>
          <a:chOff x="0" y="0"/>
          <a:chExt cx="0" cy="0"/>
        </a:xfrm>
      </p:grpSpPr>
      <p:sp>
        <p:nvSpPr>
          <p:cNvPr id="59" name="Google Shape;59;p34"/>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5690E2"/>
              </a:buClr>
              <a:buSzPts val="1800"/>
              <a:buFont typeface="Arial"/>
              <a:buNone/>
              <a:defRPr sz="1800" b="0" i="0" u="none" strike="noStrike" cap="none">
                <a:solidFill>
                  <a:srgbClr val="5690E2"/>
                </a:solidFill>
                <a:latin typeface="Roboto"/>
                <a:ea typeface="Roboto"/>
                <a:cs typeface="Roboto"/>
                <a:sym typeface="Roboto"/>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grpSp>
        <p:nvGrpSpPr>
          <p:cNvPr id="60" name="Google Shape;60;p34"/>
          <p:cNvGrpSpPr/>
          <p:nvPr/>
        </p:nvGrpSpPr>
        <p:grpSpPr>
          <a:xfrm>
            <a:off x="381217" y="4549386"/>
            <a:ext cx="1256937" cy="329168"/>
            <a:chOff x="4913982" y="5342258"/>
            <a:chExt cx="1675916" cy="463617"/>
          </a:xfrm>
        </p:grpSpPr>
        <p:pic>
          <p:nvPicPr>
            <p:cNvPr id="61" name="Google Shape;61;p34"/>
            <p:cNvPicPr preferRelativeResize="0"/>
            <p:nvPr/>
          </p:nvPicPr>
          <p:blipFill rotWithShape="1">
            <a:blip r:embed="rId2">
              <a:alphaModFix/>
            </a:blip>
            <a:srcRect/>
            <a:stretch/>
          </p:blipFill>
          <p:spPr>
            <a:xfrm>
              <a:off x="4913982" y="5342258"/>
              <a:ext cx="467498" cy="457200"/>
            </a:xfrm>
            <a:prstGeom prst="rect">
              <a:avLst/>
            </a:prstGeom>
            <a:noFill/>
            <a:ln>
              <a:noFill/>
            </a:ln>
          </p:spPr>
        </p:pic>
        <p:pic>
          <p:nvPicPr>
            <p:cNvPr id="62" name="Google Shape;62;p34"/>
            <p:cNvPicPr preferRelativeResize="0"/>
            <p:nvPr/>
          </p:nvPicPr>
          <p:blipFill rotWithShape="1">
            <a:blip r:embed="rId3">
              <a:alphaModFix/>
            </a:blip>
            <a:srcRect/>
            <a:stretch/>
          </p:blipFill>
          <p:spPr>
            <a:xfrm>
              <a:off x="5527001" y="5348675"/>
              <a:ext cx="457200" cy="457200"/>
            </a:xfrm>
            <a:prstGeom prst="rect">
              <a:avLst/>
            </a:prstGeom>
            <a:noFill/>
            <a:ln>
              <a:noFill/>
            </a:ln>
          </p:spPr>
        </p:pic>
        <p:pic>
          <p:nvPicPr>
            <p:cNvPr id="63" name="Google Shape;63;p34"/>
            <p:cNvPicPr preferRelativeResize="0"/>
            <p:nvPr/>
          </p:nvPicPr>
          <p:blipFill rotWithShape="1">
            <a:blip r:embed="rId4">
              <a:alphaModFix/>
            </a:blip>
            <a:srcRect/>
            <a:stretch/>
          </p:blipFill>
          <p:spPr>
            <a:xfrm>
              <a:off x="6132698" y="5342258"/>
              <a:ext cx="457200" cy="457200"/>
            </a:xfrm>
            <a:prstGeom prst="rect">
              <a:avLst/>
            </a:prstGeom>
            <a:noFill/>
            <a:ln>
              <a:noFill/>
            </a:ln>
          </p:spPr>
        </p:pic>
      </p:grpSp>
      <p:sp>
        <p:nvSpPr>
          <p:cNvPr id="64" name="Google Shape;64;p34"/>
          <p:cNvSpPr txBox="1">
            <a:spLocks noGrp="1"/>
          </p:cNvSpPr>
          <p:nvPr>
            <p:ph type="body" idx="2"/>
          </p:nvPr>
        </p:nvSpPr>
        <p:spPr>
          <a:xfrm>
            <a:off x="628650" y="1680500"/>
            <a:ext cx="7859100" cy="352200"/>
          </a:xfrm>
          <a:prstGeom prst="rect">
            <a:avLst/>
          </a:prstGeom>
          <a:solidFill>
            <a:srgbClr val="BABF33"/>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5" name="Google Shape;65;p34"/>
          <p:cNvSpPr txBox="1">
            <a:spLocks noGrp="1"/>
          </p:cNvSpPr>
          <p:nvPr>
            <p:ph type="body" idx="3"/>
          </p:nvPr>
        </p:nvSpPr>
        <p:spPr>
          <a:xfrm>
            <a:off x="630064" y="3471121"/>
            <a:ext cx="7859100" cy="493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6" name="Google Shape;66;p34"/>
          <p:cNvSpPr txBox="1">
            <a:spLocks noGrp="1"/>
          </p:cNvSpPr>
          <p:nvPr>
            <p:ph type="body" idx="4"/>
          </p:nvPr>
        </p:nvSpPr>
        <p:spPr>
          <a:xfrm>
            <a:off x="635073" y="2733108"/>
            <a:ext cx="7859100" cy="3039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7" name="Google Shape;67;p34"/>
          <p:cNvSpPr txBox="1"/>
          <p:nvPr/>
        </p:nvSpPr>
        <p:spPr>
          <a:xfrm>
            <a:off x="1738613" y="4592531"/>
            <a:ext cx="1611300" cy="320400"/>
          </a:xfrm>
          <a:prstGeom prst="rect">
            <a:avLst/>
          </a:prstGeom>
          <a:noFill/>
          <a:ln w="9525" cap="flat" cmpd="sng">
            <a:solidFill>
              <a:srgbClr val="5690E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sng" strike="noStrike" cap="none">
                <a:solidFill>
                  <a:schemeClr val="hlink"/>
                </a:solidFill>
                <a:latin typeface="Gisha"/>
                <a:ea typeface="Gisha"/>
                <a:cs typeface="Gisha"/>
                <a:sym typeface="Gisha"/>
                <a:hlinkClick r:id="rId5"/>
              </a:rPr>
              <a:t>dhhs.ne.gov</a:t>
            </a:r>
            <a:endParaRPr sz="1800" b="1" i="0" u="none" strike="noStrike" cap="none">
              <a:solidFill>
                <a:srgbClr val="036080"/>
              </a:solidFill>
              <a:latin typeface="Gisha"/>
              <a:ea typeface="Gisha"/>
              <a:cs typeface="Gisha"/>
              <a:sym typeface="Gisha"/>
            </a:endParaRPr>
          </a:p>
        </p:txBody>
      </p:sp>
      <p:sp>
        <p:nvSpPr>
          <p:cNvPr id="68" name="Google Shape;68;p34"/>
          <p:cNvSpPr txBox="1"/>
          <p:nvPr/>
        </p:nvSpPr>
        <p:spPr>
          <a:xfrm>
            <a:off x="3759413" y="4051840"/>
            <a:ext cx="1611300" cy="329100"/>
          </a:xfrm>
          <a:prstGeom prst="rect">
            <a:avLst/>
          </a:prstGeom>
          <a:noFill/>
          <a:ln>
            <a:noFill/>
          </a:ln>
        </p:spPr>
        <p:txBody>
          <a:bodyPr spcFirstLastPara="1" wrap="square" lIns="68575" tIns="34275" rIns="68575" bIns="34275" anchor="ctr" anchorCtr="0">
            <a:noAutofit/>
          </a:bodyPr>
          <a:lstStyle/>
          <a:p>
            <a:pPr marL="0" marR="0" lvl="0" indent="0" algn="ctr" rtl="0">
              <a:lnSpc>
                <a:spcPct val="85714"/>
              </a:lnSpc>
              <a:spcBef>
                <a:spcPts val="0"/>
              </a:spcBef>
              <a:spcAft>
                <a:spcPts val="0"/>
              </a:spcAft>
              <a:buClr>
                <a:srgbClr val="000000"/>
              </a:buClr>
              <a:buSzPts val="1100"/>
              <a:buFont typeface="Arial"/>
              <a:buNone/>
            </a:pPr>
            <a:r>
              <a:rPr lang="en" sz="1100" b="1" i="0" u="none" strike="noStrike" cap="none">
                <a:solidFill>
                  <a:schemeClr val="dk2"/>
                </a:solidFill>
                <a:latin typeface="Gisha"/>
                <a:ea typeface="Gisha"/>
                <a:cs typeface="Gisha"/>
                <a:sym typeface="Gisha"/>
              </a:rPr>
              <a:t>DHHS Helpline:</a:t>
            </a:r>
            <a:endParaRPr sz="1100" b="0" i="0" u="none" strike="noStrike" cap="none">
              <a:solidFill>
                <a:srgbClr val="000000"/>
              </a:solidFill>
              <a:latin typeface="Arial"/>
              <a:ea typeface="Arial"/>
              <a:cs typeface="Arial"/>
              <a:sym typeface="Arial"/>
            </a:endParaRPr>
          </a:p>
          <a:p>
            <a:pPr marL="0" marR="0" lvl="0" indent="0" algn="ctr" rtl="0">
              <a:lnSpc>
                <a:spcPct val="114285"/>
              </a:lnSpc>
              <a:spcBef>
                <a:spcPts val="0"/>
              </a:spcBef>
              <a:spcAft>
                <a:spcPts val="0"/>
              </a:spcAft>
              <a:buClr>
                <a:srgbClr val="000000"/>
              </a:buClr>
              <a:buSzPts val="800"/>
              <a:buFont typeface="Arial"/>
              <a:buNone/>
            </a:pPr>
            <a:r>
              <a:rPr lang="en" sz="800" b="0" i="0" u="none" strike="noStrike" cap="none">
                <a:solidFill>
                  <a:schemeClr val="dk2"/>
                </a:solidFill>
                <a:latin typeface="Gisha"/>
                <a:ea typeface="Gisha"/>
                <a:cs typeface="Gisha"/>
                <a:sym typeface="Gisha"/>
              </a:rPr>
              <a:t>800-254-4202</a:t>
            </a:r>
            <a:endParaRPr sz="1100" b="0" i="0" u="none" strike="noStrike" cap="none">
              <a:solidFill>
                <a:srgbClr val="000000"/>
              </a:solidFill>
              <a:latin typeface="Arial"/>
              <a:ea typeface="Arial"/>
              <a:cs typeface="Arial"/>
              <a:sym typeface="Arial"/>
            </a:endParaRPr>
          </a:p>
          <a:p>
            <a:pPr marL="0" marR="0" lvl="0" indent="0" algn="ctr" rtl="0">
              <a:lnSpc>
                <a:spcPct val="114285"/>
              </a:lnSpc>
              <a:spcBef>
                <a:spcPts val="0"/>
              </a:spcBef>
              <a:spcAft>
                <a:spcPts val="0"/>
              </a:spcAft>
              <a:buClr>
                <a:srgbClr val="000000"/>
              </a:buClr>
              <a:buSzPts val="800"/>
              <a:buFont typeface="Arial"/>
              <a:buNone/>
            </a:pPr>
            <a:r>
              <a:rPr lang="en" sz="800" b="0" i="0" u="none" strike="noStrike" cap="none">
                <a:solidFill>
                  <a:schemeClr val="dk2"/>
                </a:solidFill>
                <a:latin typeface="Gisha"/>
                <a:ea typeface="Gisha"/>
                <a:cs typeface="Gisha"/>
                <a:sym typeface="Gisha"/>
              </a:rPr>
              <a:t>DHHS.helpline@Nebraska.gov</a:t>
            </a:r>
            <a:endParaRPr sz="1100" b="0" i="0" u="none" strike="noStrike" cap="none">
              <a:solidFill>
                <a:srgbClr val="000000"/>
              </a:solidFill>
              <a:latin typeface="Arial"/>
              <a:ea typeface="Arial"/>
              <a:cs typeface="Arial"/>
              <a:sym typeface="Arial"/>
            </a:endParaRPr>
          </a:p>
        </p:txBody>
      </p:sp>
      <p:sp>
        <p:nvSpPr>
          <p:cNvPr id="69" name="Google Shape;69;p34"/>
          <p:cNvSpPr txBox="1"/>
          <p:nvPr/>
        </p:nvSpPr>
        <p:spPr>
          <a:xfrm>
            <a:off x="635072" y="3081755"/>
            <a:ext cx="7859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Montserrat Black"/>
                <a:ea typeface="Montserrat Black"/>
                <a:cs typeface="Montserrat Black"/>
                <a:sym typeface="Montserrat Black"/>
              </a:rPr>
              <a:t>000-000-0000</a:t>
            </a:r>
            <a:endParaRPr sz="1800" b="0" i="0" u="none" strike="noStrike" cap="none">
              <a:solidFill>
                <a:schemeClr val="dk2"/>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 Subhead / 3-column / bulleted">
  <p:cSld name="Headline / Subhead / 3-column / bulleted">
    <p:spTree>
      <p:nvGrpSpPr>
        <p:cNvPr id="1" name="Shape 70"/>
        <p:cNvGrpSpPr/>
        <p:nvPr/>
      </p:nvGrpSpPr>
      <p:grpSpPr>
        <a:xfrm>
          <a:off x="0" y="0"/>
          <a:ext cx="0" cy="0"/>
          <a:chOff x="0" y="0"/>
          <a:chExt cx="0" cy="0"/>
        </a:xfrm>
      </p:grpSpPr>
      <p:sp>
        <p:nvSpPr>
          <p:cNvPr id="71" name="Google Shape;71;p35"/>
          <p:cNvSpPr txBox="1">
            <a:spLocks noGrp="1"/>
          </p:cNvSpPr>
          <p:nvPr>
            <p:ph type="body" idx="1"/>
          </p:nvPr>
        </p:nvSpPr>
        <p:spPr>
          <a:xfrm>
            <a:off x="273823" y="810908"/>
            <a:ext cx="8664300" cy="422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2" name="Google Shape;72;p35"/>
          <p:cNvSpPr txBox="1">
            <a:spLocks noGrp="1"/>
          </p:cNvSpPr>
          <p:nvPr>
            <p:ph type="body" idx="2"/>
          </p:nvPr>
        </p:nvSpPr>
        <p:spPr>
          <a:xfrm>
            <a:off x="273823" y="1243427"/>
            <a:ext cx="8670600" cy="3247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23850" algn="l" rtl="0">
              <a:lnSpc>
                <a:spcPct val="90000"/>
              </a:lnSpc>
              <a:spcBef>
                <a:spcPts val="400"/>
              </a:spcBef>
              <a:spcAft>
                <a:spcPts val="0"/>
              </a:spcAft>
              <a:buClr>
                <a:srgbClr val="B9C8D3"/>
              </a:buClr>
              <a:buSzPts val="1500"/>
              <a:buFont typeface="Arial"/>
              <a:buChar char="•"/>
              <a:defRPr sz="15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3" name="Google Shape;73;p3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74" name="Google Shape;74;p35"/>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line / 2-column bulleted text">
  <p:cSld name="Headline / 2-column bulleted text">
    <p:spTree>
      <p:nvGrpSpPr>
        <p:cNvPr id="1" name="Shape 75"/>
        <p:cNvGrpSpPr/>
        <p:nvPr/>
      </p:nvGrpSpPr>
      <p:grpSpPr>
        <a:xfrm>
          <a:off x="0" y="0"/>
          <a:ext cx="0" cy="0"/>
          <a:chOff x="0" y="0"/>
          <a:chExt cx="0" cy="0"/>
        </a:xfrm>
      </p:grpSpPr>
      <p:sp>
        <p:nvSpPr>
          <p:cNvPr id="76" name="Google Shape;76;p3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36"/>
          <p:cNvSpPr txBox="1">
            <a:spLocks noGrp="1"/>
          </p:cNvSpPr>
          <p:nvPr>
            <p:ph type="body" idx="1"/>
          </p:nvPr>
        </p:nvSpPr>
        <p:spPr>
          <a:xfrm>
            <a:off x="280115" y="805176"/>
            <a:ext cx="8664300" cy="3795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00000"/>
              </a:lnSpc>
              <a:spcBef>
                <a:spcPts val="800"/>
              </a:spcBef>
              <a:spcAft>
                <a:spcPts val="0"/>
              </a:spcAft>
              <a:buClr>
                <a:srgbClr val="7E99A9"/>
              </a:buClr>
              <a:buSzPts val="900"/>
              <a:buFont typeface="Noto Sans Symbols"/>
              <a:buChar char="🢖"/>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78" name="Google Shape;78;p36"/>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9"/>
        <p:cNvGrpSpPr/>
        <p:nvPr/>
      </p:nvGrpSpPr>
      <p:grpSpPr>
        <a:xfrm>
          <a:off x="0" y="0"/>
          <a:ext cx="0" cy="0"/>
          <a:chOff x="0" y="0"/>
          <a:chExt cx="0" cy="0"/>
        </a:xfrm>
      </p:grpSpPr>
      <p:sp>
        <p:nvSpPr>
          <p:cNvPr id="80" name="Google Shape;80;p37"/>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036080"/>
              </a:buClr>
              <a:buSzPts val="1800"/>
              <a:buFont typeface="Arial"/>
              <a:buNone/>
              <a:defRPr sz="18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1" name="Google Shape;81;p37"/>
          <p:cNvSpPr txBox="1">
            <a:spLocks noGrp="1"/>
          </p:cNvSpPr>
          <p:nvPr>
            <p:ph type="body" idx="2"/>
          </p:nvPr>
        </p:nvSpPr>
        <p:spPr>
          <a:xfrm>
            <a:off x="628650" y="1680500"/>
            <a:ext cx="7859100" cy="352200"/>
          </a:xfrm>
          <a:prstGeom prst="rect">
            <a:avLst/>
          </a:prstGeom>
          <a:solidFill>
            <a:srgbClr val="036080"/>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Black"/>
                <a:ea typeface="Roboto Black"/>
                <a:cs typeface="Roboto Black"/>
                <a:sym typeface="Roboto Black"/>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2" name="Google Shape;82;p37"/>
          <p:cNvSpPr txBox="1">
            <a:spLocks noGrp="1"/>
          </p:cNvSpPr>
          <p:nvPr>
            <p:ph type="body" idx="3"/>
          </p:nvPr>
        </p:nvSpPr>
        <p:spPr>
          <a:xfrm>
            <a:off x="630064" y="3457751"/>
            <a:ext cx="7859100" cy="5745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3" name="Google Shape;83;p37"/>
          <p:cNvSpPr txBox="1">
            <a:spLocks noGrp="1"/>
          </p:cNvSpPr>
          <p:nvPr>
            <p:ph type="body" idx="4"/>
          </p:nvPr>
        </p:nvSpPr>
        <p:spPr>
          <a:xfrm>
            <a:off x="635073" y="2689218"/>
            <a:ext cx="7859100" cy="3477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4" name="Google Shape;84;p37"/>
          <p:cNvSpPr txBox="1"/>
          <p:nvPr/>
        </p:nvSpPr>
        <p:spPr>
          <a:xfrm>
            <a:off x="3896249" y="4073492"/>
            <a:ext cx="1341600" cy="271200"/>
          </a:xfrm>
          <a:prstGeom prst="rect">
            <a:avLst/>
          </a:prstGeom>
          <a:noFill/>
          <a:ln w="9525" cap="flat" cmpd="sng">
            <a:solidFill>
              <a:srgbClr val="FFC8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sng" strike="noStrike" cap="none">
                <a:solidFill>
                  <a:schemeClr val="hlink"/>
                </a:solidFill>
                <a:latin typeface="Roboto Black"/>
                <a:ea typeface="Roboto Black"/>
                <a:cs typeface="Roboto Black"/>
                <a:sym typeface="Roboto Black"/>
                <a:hlinkClick r:id="rId2"/>
              </a:rPr>
              <a:t>dhhs.ne.gov</a:t>
            </a:r>
            <a:endParaRPr sz="1200" b="1" i="0" u="none" strike="noStrike" cap="none">
              <a:solidFill>
                <a:srgbClr val="036080"/>
              </a:solidFill>
              <a:latin typeface="Roboto Black"/>
              <a:ea typeface="Roboto Black"/>
              <a:cs typeface="Roboto Black"/>
              <a:sym typeface="Roboto Black"/>
            </a:endParaRPr>
          </a:p>
        </p:txBody>
      </p:sp>
      <p:pic>
        <p:nvPicPr>
          <p:cNvPr id="85" name="Google Shape;85;p37"/>
          <p:cNvPicPr preferRelativeResize="0"/>
          <p:nvPr/>
        </p:nvPicPr>
        <p:blipFill rotWithShape="1">
          <a:blip r:embed="rId3">
            <a:alphaModFix/>
          </a:blip>
          <a:srcRect/>
          <a:stretch/>
        </p:blipFill>
        <p:spPr>
          <a:xfrm>
            <a:off x="1652242" y="4020064"/>
            <a:ext cx="342900" cy="324582"/>
          </a:xfrm>
          <a:prstGeom prst="rect">
            <a:avLst/>
          </a:prstGeom>
          <a:noFill/>
          <a:ln>
            <a:noFill/>
          </a:ln>
        </p:spPr>
      </p:pic>
      <p:sp>
        <p:nvSpPr>
          <p:cNvPr id="86" name="Google Shape;86;p37"/>
          <p:cNvSpPr txBox="1"/>
          <p:nvPr/>
        </p:nvSpPr>
        <p:spPr>
          <a:xfrm>
            <a:off x="1548319"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@NEDHHS</a:t>
            </a:r>
            <a:endParaRPr sz="600" b="0" i="0" u="none" strike="noStrike" cap="none">
              <a:solidFill>
                <a:schemeClr val="dk1"/>
              </a:solidFill>
              <a:latin typeface="Montserrat"/>
              <a:ea typeface="Montserrat"/>
              <a:cs typeface="Montserrat"/>
              <a:sym typeface="Montserrat"/>
            </a:endParaRPr>
          </a:p>
        </p:txBody>
      </p:sp>
      <p:pic>
        <p:nvPicPr>
          <p:cNvPr id="87" name="Google Shape;87;p37"/>
          <p:cNvPicPr preferRelativeResize="0"/>
          <p:nvPr/>
        </p:nvPicPr>
        <p:blipFill rotWithShape="1">
          <a:blip r:embed="rId4">
            <a:alphaModFix/>
          </a:blip>
          <a:srcRect/>
          <a:stretch/>
        </p:blipFill>
        <p:spPr>
          <a:xfrm>
            <a:off x="344232" y="4020064"/>
            <a:ext cx="350624" cy="324582"/>
          </a:xfrm>
          <a:prstGeom prst="rect">
            <a:avLst/>
          </a:prstGeom>
          <a:noFill/>
          <a:ln>
            <a:noFill/>
          </a:ln>
        </p:spPr>
      </p:pic>
      <p:sp>
        <p:nvSpPr>
          <p:cNvPr id="88" name="Google Shape;88;p37"/>
          <p:cNvSpPr txBox="1"/>
          <p:nvPr/>
        </p:nvSpPr>
        <p:spPr>
          <a:xfrm>
            <a:off x="223430"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@NEDHHS</a:t>
            </a:r>
            <a:endParaRPr sz="600" b="0" i="0" u="none" strike="noStrike" cap="none">
              <a:solidFill>
                <a:schemeClr val="dk1"/>
              </a:solidFill>
              <a:latin typeface="Montserrat"/>
              <a:ea typeface="Montserrat"/>
              <a:cs typeface="Montserrat"/>
              <a:sym typeface="Montserrat"/>
            </a:endParaRPr>
          </a:p>
        </p:txBody>
      </p:sp>
      <p:pic>
        <p:nvPicPr>
          <p:cNvPr id="89" name="Google Shape;89;p37"/>
          <p:cNvPicPr preferRelativeResize="0"/>
          <p:nvPr/>
        </p:nvPicPr>
        <p:blipFill rotWithShape="1">
          <a:blip r:embed="rId5">
            <a:alphaModFix/>
          </a:blip>
          <a:srcRect/>
          <a:stretch/>
        </p:blipFill>
        <p:spPr>
          <a:xfrm>
            <a:off x="1012144" y="4024619"/>
            <a:ext cx="342900" cy="324582"/>
          </a:xfrm>
          <a:prstGeom prst="rect">
            <a:avLst/>
          </a:prstGeom>
          <a:noFill/>
          <a:ln>
            <a:noFill/>
          </a:ln>
        </p:spPr>
      </p:pic>
      <p:sp>
        <p:nvSpPr>
          <p:cNvPr id="90" name="Google Shape;90;p37"/>
          <p:cNvSpPr txBox="1"/>
          <p:nvPr/>
        </p:nvSpPr>
        <p:spPr>
          <a:xfrm>
            <a:off x="717464" y="4375566"/>
            <a:ext cx="910500" cy="161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NebraskaDHHS</a:t>
            </a:r>
            <a:endParaRPr sz="600" b="0" i="0" u="none" strike="noStrike" cap="none">
              <a:solidFill>
                <a:schemeClr val="dk1"/>
              </a:solidFill>
              <a:latin typeface="Montserrat"/>
              <a:ea typeface="Montserrat"/>
              <a:cs typeface="Montserrat"/>
              <a:sym typeface="Montserrat"/>
            </a:endParaRPr>
          </a:p>
        </p:txBody>
      </p:sp>
      <p:sp>
        <p:nvSpPr>
          <p:cNvPr id="91" name="Google Shape;91;p37"/>
          <p:cNvSpPr txBox="1">
            <a:spLocks noGrp="1"/>
          </p:cNvSpPr>
          <p:nvPr>
            <p:ph type="body" idx="5"/>
          </p:nvPr>
        </p:nvSpPr>
        <p:spPr>
          <a:xfrm>
            <a:off x="635073" y="3036900"/>
            <a:ext cx="7859100" cy="39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800"/>
              <a:buFont typeface="Arial"/>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 DHHS 2-Col Title and Content">
  <p:cSld name="Brand DHHS 2-Col Title and Content">
    <p:spTree>
      <p:nvGrpSpPr>
        <p:cNvPr id="1" name="Shape 17"/>
        <p:cNvGrpSpPr/>
        <p:nvPr/>
      </p:nvGrpSpPr>
      <p:grpSpPr>
        <a:xfrm>
          <a:off x="0" y="0"/>
          <a:ext cx="0" cy="0"/>
          <a:chOff x="0" y="0"/>
          <a:chExt cx="0" cy="0"/>
        </a:xfrm>
      </p:grpSpPr>
      <p:sp>
        <p:nvSpPr>
          <p:cNvPr id="18" name="Google Shape;18;p25"/>
          <p:cNvSpPr txBox="1">
            <a:spLocks noGrp="1"/>
          </p:cNvSpPr>
          <p:nvPr>
            <p:ph type="body" idx="1"/>
          </p:nvPr>
        </p:nvSpPr>
        <p:spPr>
          <a:xfrm>
            <a:off x="280115" y="900065"/>
            <a:ext cx="8664300" cy="33186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19" name="Google Shape;19;p2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20" name="Google Shape;20;p25"/>
          <p:cNvCxnSpPr/>
          <p:nvPr/>
        </p:nvCxnSpPr>
        <p:spPr>
          <a:xfrm>
            <a:off x="280115" y="79616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logo">
  <p:cSld name="Large logo">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rgbClr val="036080"/>
              </a:buClr>
              <a:buSzPts val="3300"/>
              <a:buFont typeface="Roboto Black"/>
              <a:buNone/>
              <a:defRPr sz="33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23"/>
        <p:cNvGrpSpPr/>
        <p:nvPr/>
      </p:nvGrpSpPr>
      <p:grpSpPr>
        <a:xfrm>
          <a:off x="0" y="0"/>
          <a:ext cx="0" cy="0"/>
          <a:chOff x="0" y="0"/>
          <a:chExt cx="0" cy="0"/>
        </a:xfrm>
      </p:grpSpPr>
      <p:sp>
        <p:nvSpPr>
          <p:cNvPr id="24" name="Google Shape;24;p27"/>
          <p:cNvSpPr txBox="1">
            <a:spLocks noGrp="1"/>
          </p:cNvSpPr>
          <p:nvPr>
            <p:ph type="body" idx="1"/>
          </p:nvPr>
        </p:nvSpPr>
        <p:spPr>
          <a:xfrm>
            <a:off x="280115" y="898045"/>
            <a:ext cx="8664300" cy="3293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5" name="Google Shape;25;p2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26" name="Google Shape;26;p27"/>
          <p:cNvCxnSpPr/>
          <p:nvPr/>
        </p:nvCxnSpPr>
        <p:spPr>
          <a:xfrm>
            <a:off x="280115" y="798613"/>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and DHHS Bullet Text Layout">
  <p:cSld name="Brand DHHS Bullet Text Layout">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28"/>
          <p:cNvSpPr txBox="1">
            <a:spLocks noGrp="1"/>
          </p:cNvSpPr>
          <p:nvPr>
            <p:ph type="body" idx="1"/>
          </p:nvPr>
        </p:nvSpPr>
        <p:spPr>
          <a:xfrm>
            <a:off x="273824" y="904970"/>
            <a:ext cx="8664300" cy="3272100"/>
          </a:xfrm>
          <a:prstGeom prst="rect">
            <a:avLst/>
          </a:prstGeom>
          <a:noFill/>
          <a:ln>
            <a:noFill/>
          </a:ln>
        </p:spPr>
        <p:txBody>
          <a:bodyPr spcFirstLastPara="1" wrap="square" lIns="0" tIns="34275" rIns="68575" bIns="34275" anchor="t" anchorCtr="0">
            <a:noAutofit/>
          </a:bodyPr>
          <a:lstStyle>
            <a:lvl1pPr marL="457200" marR="0" lvl="0" indent="-323850" algn="l" rtl="0">
              <a:lnSpc>
                <a:spcPct val="150000"/>
              </a:lnSpc>
              <a:spcBef>
                <a:spcPts val="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0" name="Google Shape;30;p28"/>
          <p:cNvCxnSpPr/>
          <p:nvPr/>
        </p:nvCxnSpPr>
        <p:spPr>
          <a:xfrm>
            <a:off x="280115" y="798612"/>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nd Title Page">
  <p:cSld name="Brand Title Page">
    <p:spTree>
      <p:nvGrpSpPr>
        <p:cNvPr id="1" name="Shape 31"/>
        <p:cNvGrpSpPr/>
        <p:nvPr/>
      </p:nvGrpSpPr>
      <p:grpSpPr>
        <a:xfrm>
          <a:off x="0" y="0"/>
          <a:ext cx="0" cy="0"/>
          <a:chOff x="0" y="0"/>
          <a:chExt cx="0" cy="0"/>
        </a:xfrm>
      </p:grpSpPr>
      <p:cxnSp>
        <p:nvCxnSpPr>
          <p:cNvPr id="32" name="Google Shape;32;p29"/>
          <p:cNvCxnSpPr/>
          <p:nvPr/>
        </p:nvCxnSpPr>
        <p:spPr>
          <a:xfrm>
            <a:off x="628650" y="2669088"/>
            <a:ext cx="7886700" cy="0"/>
          </a:xfrm>
          <a:prstGeom prst="straightConnector1">
            <a:avLst/>
          </a:prstGeom>
          <a:noFill/>
          <a:ln w="15875" cap="flat" cmpd="sng">
            <a:solidFill>
              <a:srgbClr val="FFC843"/>
            </a:solidFill>
            <a:prstDash val="solid"/>
            <a:miter lim="800000"/>
            <a:headEnd type="none" w="sm" len="sm"/>
            <a:tailEnd type="none" w="sm" len="sm"/>
          </a:ln>
        </p:spPr>
      </p:cxnSp>
      <p:sp>
        <p:nvSpPr>
          <p:cNvPr id="33" name="Google Shape;33;p29"/>
          <p:cNvSpPr txBox="1">
            <a:spLocks noGrp="1"/>
          </p:cNvSpPr>
          <p:nvPr>
            <p:ph type="title"/>
          </p:nvPr>
        </p:nvSpPr>
        <p:spPr>
          <a:xfrm>
            <a:off x="628650" y="841772"/>
            <a:ext cx="7886700" cy="18135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036080"/>
              </a:buClr>
              <a:buSzPts val="3300"/>
              <a:buFont typeface="Montserrat SemiBold"/>
              <a:buNone/>
              <a:defRPr sz="33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29"/>
          <p:cNvSpPr txBox="1">
            <a:spLocks noGrp="1"/>
          </p:cNvSpPr>
          <p:nvPr>
            <p:ph type="body" idx="1"/>
          </p:nvPr>
        </p:nvSpPr>
        <p:spPr>
          <a:xfrm>
            <a:off x="628650" y="2777340"/>
            <a:ext cx="7886700" cy="144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BABF33"/>
              </a:buClr>
              <a:buSzPts val="2400"/>
              <a:buFont typeface="Arial"/>
              <a:buNone/>
              <a:defRPr sz="24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nd DHHS Subhead Layout w Bullets">
  <p:cSld name="Brand DHHS Subhead Layout w Bullets">
    <p:spTree>
      <p:nvGrpSpPr>
        <p:cNvPr id="1" name="Shape 35"/>
        <p:cNvGrpSpPr/>
        <p:nvPr/>
      </p:nvGrpSpPr>
      <p:grpSpPr>
        <a:xfrm>
          <a:off x="0" y="0"/>
          <a:ext cx="0" cy="0"/>
          <a:chOff x="0" y="0"/>
          <a:chExt cx="0" cy="0"/>
        </a:xfrm>
      </p:grpSpPr>
      <p:sp>
        <p:nvSpPr>
          <p:cNvPr id="36" name="Google Shape;36;p30"/>
          <p:cNvSpPr txBox="1">
            <a:spLocks noGrp="1"/>
          </p:cNvSpPr>
          <p:nvPr>
            <p:ph type="body" idx="1"/>
          </p:nvPr>
        </p:nvSpPr>
        <p:spPr>
          <a:xfrm>
            <a:off x="273824" y="1340384"/>
            <a:ext cx="8664300" cy="28644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rgbClr val="0036C9"/>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3pPr>
            <a:lvl4pPr marL="1828800" marR="0" lvl="3" indent="-304800" algn="l" rtl="0">
              <a:lnSpc>
                <a:spcPct val="90000"/>
              </a:lnSpc>
              <a:spcBef>
                <a:spcPts val="400"/>
              </a:spcBef>
              <a:spcAft>
                <a:spcPts val="0"/>
              </a:spcAft>
              <a:buClr>
                <a:srgbClr val="B9C8D3"/>
              </a:buClr>
              <a:buSzPts val="1200"/>
              <a:buFont typeface="Noto Sans Symbols"/>
              <a:buChar char="🢖"/>
              <a:defRPr sz="1200" b="0" i="0" u="none" strike="noStrike" cap="none">
                <a:solidFill>
                  <a:schemeClr val="dk1"/>
                </a:solidFill>
                <a:latin typeface="Roboto"/>
                <a:ea typeface="Roboto"/>
                <a:cs typeface="Roboto"/>
                <a:sym typeface="Roboto"/>
              </a:defRPr>
            </a:lvl4pPr>
            <a:lvl5pPr marL="2286000" marR="0" lvl="4" indent="-298450" algn="l" rtl="0">
              <a:lnSpc>
                <a:spcPct val="90000"/>
              </a:lnSpc>
              <a:spcBef>
                <a:spcPts val="400"/>
              </a:spcBef>
              <a:spcAft>
                <a:spcPts val="0"/>
              </a:spcAft>
              <a:buClr>
                <a:srgbClr val="B9C8D3"/>
              </a:buClr>
              <a:buSzPts val="1100"/>
              <a:buFont typeface="Noto Sans Symbols"/>
              <a:buChar char="🢖"/>
              <a:defRPr sz="11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30"/>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30"/>
          <p:cNvSpPr txBox="1">
            <a:spLocks noGrp="1"/>
          </p:cNvSpPr>
          <p:nvPr>
            <p:ph type="body" idx="2"/>
          </p:nvPr>
        </p:nvSpPr>
        <p:spPr>
          <a:xfrm>
            <a:off x="273823" y="910416"/>
            <a:ext cx="8664300" cy="419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9" name="Google Shape;39;p30"/>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and DHHS Indent Bullets">
  <p:cSld name="Brand DHHS Indent Bullets">
    <p:spTree>
      <p:nvGrpSpPr>
        <p:cNvPr id="1" name="Shape 40"/>
        <p:cNvGrpSpPr/>
        <p:nvPr/>
      </p:nvGrpSpPr>
      <p:grpSpPr>
        <a:xfrm>
          <a:off x="0" y="0"/>
          <a:ext cx="0" cy="0"/>
          <a:chOff x="0" y="0"/>
          <a:chExt cx="0" cy="0"/>
        </a:xfrm>
      </p:grpSpPr>
      <p:sp>
        <p:nvSpPr>
          <p:cNvPr id="41" name="Google Shape;41;p31"/>
          <p:cNvSpPr txBox="1">
            <a:spLocks noGrp="1"/>
          </p:cNvSpPr>
          <p:nvPr>
            <p:ph type="body" idx="1"/>
          </p:nvPr>
        </p:nvSpPr>
        <p:spPr>
          <a:xfrm>
            <a:off x="273823" y="900065"/>
            <a:ext cx="8664300" cy="42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2" name="Google Shape;42;p31"/>
          <p:cNvSpPr txBox="1">
            <a:spLocks noGrp="1"/>
          </p:cNvSpPr>
          <p:nvPr>
            <p:ph type="body" idx="2"/>
          </p:nvPr>
        </p:nvSpPr>
        <p:spPr>
          <a:xfrm>
            <a:off x="273824" y="1773377"/>
            <a:ext cx="8664300" cy="2423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BABF33"/>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3" name="Google Shape;43;p31"/>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44" name="Google Shape;44;p31"/>
          <p:cNvCxnSpPr/>
          <p:nvPr/>
        </p:nvCxnSpPr>
        <p:spPr>
          <a:xfrm>
            <a:off x="273823" y="796160"/>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45" name="Google Shape;45;p31"/>
          <p:cNvSpPr txBox="1">
            <a:spLocks noGrp="1"/>
          </p:cNvSpPr>
          <p:nvPr>
            <p:ph type="body" idx="3"/>
          </p:nvPr>
        </p:nvSpPr>
        <p:spPr>
          <a:xfrm>
            <a:off x="273823" y="1350814"/>
            <a:ext cx="8670600" cy="415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and DHHS Indent Bullets alt">
  <p:cSld name="Brand DHHS Indent Bullets alt">
    <p:spTree>
      <p:nvGrpSpPr>
        <p:cNvPr id="1" name="Shape 46"/>
        <p:cNvGrpSpPr/>
        <p:nvPr/>
      </p:nvGrpSpPr>
      <p:grpSpPr>
        <a:xfrm>
          <a:off x="0" y="0"/>
          <a:ext cx="0" cy="0"/>
          <a:chOff x="0" y="0"/>
          <a:chExt cx="0" cy="0"/>
        </a:xfrm>
      </p:grpSpPr>
      <p:sp>
        <p:nvSpPr>
          <p:cNvPr id="47" name="Google Shape;47;p32"/>
          <p:cNvSpPr txBox="1">
            <a:spLocks noGrp="1"/>
          </p:cNvSpPr>
          <p:nvPr>
            <p:ph type="body" idx="1"/>
          </p:nvPr>
        </p:nvSpPr>
        <p:spPr>
          <a:xfrm>
            <a:off x="273824" y="1305694"/>
            <a:ext cx="8664300" cy="2858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rgbClr val="BABF33"/>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800"/>
              </a:spcBef>
              <a:spcAft>
                <a:spcPts val="0"/>
              </a:spcAft>
              <a:buClr>
                <a:srgbClr val="BABF3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8" name="Google Shape;48;p32"/>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49" name="Google Shape;49;p32"/>
          <p:cNvCxnSpPr/>
          <p:nvPr/>
        </p:nvCxnSpPr>
        <p:spPr>
          <a:xfrm>
            <a:off x="280115" y="869333"/>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50" name="Google Shape;50;p32"/>
          <p:cNvSpPr txBox="1">
            <a:spLocks noGrp="1"/>
          </p:cNvSpPr>
          <p:nvPr>
            <p:ph type="body" idx="2"/>
          </p:nvPr>
        </p:nvSpPr>
        <p:spPr>
          <a:xfrm>
            <a:off x="273823" y="925838"/>
            <a:ext cx="8670600" cy="364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23"/>
          <p:cNvPicPr preferRelativeResize="0"/>
          <p:nvPr/>
        </p:nvPicPr>
        <p:blipFill rotWithShape="1">
          <a:blip r:embed="rId16">
            <a:alphaModFix/>
          </a:blip>
          <a:srcRect/>
          <a:stretch/>
        </p:blipFill>
        <p:spPr>
          <a:xfrm>
            <a:off x="6725873" y="4244910"/>
            <a:ext cx="2326433" cy="616160"/>
          </a:xfrm>
          <a:prstGeom prst="rect">
            <a:avLst/>
          </a:prstGeom>
          <a:noFill/>
          <a:ln>
            <a:noFill/>
          </a:ln>
        </p:spPr>
      </p:pic>
      <p:sp>
        <p:nvSpPr>
          <p:cNvPr id="7" name="Google Shape;7;p23"/>
          <p:cNvSpPr/>
          <p:nvPr/>
        </p:nvSpPr>
        <p:spPr>
          <a:xfrm>
            <a:off x="3583127" y="4709211"/>
            <a:ext cx="1983600" cy="208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1" u="none" strike="noStrike" cap="none">
                <a:solidFill>
                  <a:srgbClr val="036080"/>
                </a:solidFill>
                <a:latin typeface="Montserrat"/>
                <a:ea typeface="Montserrat"/>
                <a:cs typeface="Montserrat"/>
                <a:sym typeface="Montserrat"/>
              </a:rPr>
              <a:t>Helping People Live better Lives.</a:t>
            </a:r>
            <a:endParaRPr sz="900" b="0" i="1" u="none" strike="noStrike" cap="none">
              <a:solidFill>
                <a:srgbClr val="036080"/>
              </a:solidFill>
              <a:latin typeface="Montserrat"/>
              <a:ea typeface="Montserrat"/>
              <a:cs typeface="Montserrat"/>
              <a:sym typeface="Montserrat"/>
            </a:endParaRPr>
          </a:p>
        </p:txBody>
      </p:sp>
      <p:pic>
        <p:nvPicPr>
          <p:cNvPr id="8" name="Google Shape;8;p23"/>
          <p:cNvPicPr preferRelativeResize="0"/>
          <p:nvPr/>
        </p:nvPicPr>
        <p:blipFill rotWithShape="1">
          <a:blip r:embed="rId16">
            <a:alphaModFix/>
          </a:blip>
          <a:srcRect/>
          <a:stretch/>
        </p:blipFill>
        <p:spPr>
          <a:xfrm>
            <a:off x="6725873" y="4244910"/>
            <a:ext cx="2326433" cy="616160"/>
          </a:xfrm>
          <a:prstGeom prst="rect">
            <a:avLst/>
          </a:prstGeom>
          <a:noFill/>
          <a:ln>
            <a:noFill/>
          </a:ln>
        </p:spPr>
      </p:pic>
      <p:pic>
        <p:nvPicPr>
          <p:cNvPr id="9" name="Google Shape;9;p23"/>
          <p:cNvPicPr preferRelativeResize="0"/>
          <p:nvPr/>
        </p:nvPicPr>
        <p:blipFill rotWithShape="1">
          <a:blip r:embed="rId17">
            <a:alphaModFix/>
          </a:blip>
          <a:srcRect/>
          <a:stretch/>
        </p:blipFill>
        <p:spPr>
          <a:xfrm>
            <a:off x="3781" y="7537"/>
            <a:ext cx="9127996" cy="5129945"/>
          </a:xfrm>
          <a:prstGeom prst="rect">
            <a:avLst/>
          </a:prstGeom>
          <a:noFill/>
          <a:ln w="9525" cap="flat" cmpd="sng">
            <a:solidFill>
              <a:schemeClr val="dk1"/>
            </a:solidFill>
            <a:prstDash val="solid"/>
            <a:round/>
            <a:headEnd type="none" w="sm" len="sm"/>
            <a:tailEnd type="none" w="sm" len="sm"/>
          </a:ln>
        </p:spPr>
      </p:pic>
      <p:pic>
        <p:nvPicPr>
          <p:cNvPr id="10" name="Google Shape;10;p23"/>
          <p:cNvPicPr preferRelativeResize="0"/>
          <p:nvPr/>
        </p:nvPicPr>
        <p:blipFill rotWithShape="1">
          <a:blip r:embed="rId18">
            <a:alphaModFix/>
          </a:blip>
          <a:srcRect/>
          <a:stretch/>
        </p:blipFill>
        <p:spPr>
          <a:xfrm>
            <a:off x="7106317" y="3634071"/>
            <a:ext cx="1770236" cy="728590"/>
          </a:xfrm>
          <a:prstGeom prst="rect">
            <a:avLst/>
          </a:prstGeom>
          <a:noFill/>
          <a:ln>
            <a:noFill/>
          </a:ln>
        </p:spPr>
      </p:pic>
      <p:sp>
        <p:nvSpPr>
          <p:cNvPr id="11" name="Google Shape;11;p23"/>
          <p:cNvSpPr/>
          <p:nvPr/>
        </p:nvSpPr>
        <p:spPr>
          <a:xfrm>
            <a:off x="2139173" y="4541700"/>
            <a:ext cx="2163900" cy="207600"/>
          </a:xfrm>
          <a:prstGeom prst="rect">
            <a:avLst/>
          </a:prstGeom>
          <a:noFill/>
          <a:ln>
            <a:noFill/>
          </a:ln>
          <a:effectLst>
            <a:outerShdw blurRad="50800" dist="38100" dir="2700000" algn="tl" rotWithShape="0">
              <a:srgbClr val="FFFFFF"/>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6080"/>
              </a:buClr>
              <a:buSzPts val="900"/>
              <a:buFont typeface="Montserrat"/>
              <a:buNone/>
            </a:pPr>
            <a:r>
              <a:rPr lang="en" sz="900" b="0" i="1" u="none" strike="noStrike" cap="none">
                <a:solidFill>
                  <a:srgbClr val="036080"/>
                </a:solidFill>
                <a:latin typeface="Montserrat"/>
                <a:ea typeface="Montserrat"/>
                <a:cs typeface="Montserrat"/>
                <a:sym typeface="Montserrat"/>
              </a:rPr>
              <a:t>Helping People Live Better Lives.</a:t>
            </a:r>
            <a:endParaRPr sz="1100" b="0" i="0" u="none" strike="noStrike" cap="none">
              <a:solidFill>
                <a:srgbClr val="000000"/>
              </a:solidFill>
              <a:latin typeface="Arial"/>
              <a:ea typeface="Arial"/>
              <a:cs typeface="Arial"/>
              <a:sym typeface="Arial"/>
            </a:endParaRPr>
          </a:p>
        </p:txBody>
      </p:sp>
      <p:sp>
        <p:nvSpPr>
          <p:cNvPr id="12" name="Google Shape;12;p23"/>
          <p:cNvSpPr txBox="1"/>
          <p:nvPr/>
        </p:nvSpPr>
        <p:spPr>
          <a:xfrm>
            <a:off x="7092130" y="4767263"/>
            <a:ext cx="17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lt1"/>
                </a:solidFill>
                <a:latin typeface="Montserrat"/>
                <a:ea typeface="Montserrat"/>
                <a:cs typeface="Montserrat"/>
                <a:sym typeface="Montserrat"/>
              </a:rPr>
              <a:t>‹#›</a:t>
            </a:fld>
            <a:endParaRPr sz="800" b="1" i="0" u="none" strike="noStrike" cap="none">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mlZm_b8eih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KmXspNmW6e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https://espanol.cdc.gov/coronavirus/2019-ncov/vaccines/fact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c7DXSX40GaU452wk-RwVit9P6BIkEGNsJ4zkXSjjW3Q/edi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espanol.cdc.gov/coronavirus/2019-ncov/index.html" TargetMode="External"/><Relationship Id="rId7" Type="http://schemas.openxmlformats.org/officeDocument/2006/relationships/hyperlink" Target="https://www.fema.gov/es/disaster/coronaviru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fda.gov/about-fda/fda-en-espanol/enfermedad-del-coronavirus-covid-19" TargetMode="External"/><Relationship Id="rId5" Type="http://schemas.openxmlformats.org/officeDocument/2006/relationships/hyperlink" Target="https://www.minorityhealth.hhs.gov/espanol/" TargetMode="External"/><Relationship Id="rId4" Type="http://schemas.openxmlformats.org/officeDocument/2006/relationships/hyperlink" Target="https://juntossipodemos.hhs.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hhs.ne.gov/Pages/Coronavirus.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hihealth.com/en/patients-visitors/coronavirus-covid-19.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hhs.ne.gov/CHPM%20Maps/NE_Health_Dept_Map_Dec_2016.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atinoac.nebraska.gov/health.htm" TargetMode="External"/><Relationship Id="rId7" Type="http://schemas.openxmlformats.org/officeDocument/2006/relationships/hyperlink" Target="https://www.centrohispanos.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elcentrone.org/commercial" TargetMode="External"/><Relationship Id="rId5" Type="http://schemas.openxmlformats.org/officeDocument/2006/relationships/hyperlink" Target="https://www.latinocenter.org/es/pagina-principal/" TargetMode="External"/><Relationship Id="rId4" Type="http://schemas.openxmlformats.org/officeDocument/2006/relationships/hyperlink" Target="https://midtownhealthne.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who.int/es/emergencies/diseases/novel-coronavirus-2019" TargetMode="External"/><Relationship Id="rId7" Type="http://schemas.openxmlformats.org/officeDocument/2006/relationships/hyperlink" Target="https://www.nhmamd.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nuestrasalud.org/resourcescovid-19" TargetMode="External"/><Relationship Id="rId5" Type="http://schemas.openxmlformats.org/officeDocument/2006/relationships/hyperlink" Target="https://www.healthaction.org/resources" TargetMode="External"/><Relationship Id="rId4" Type="http://schemas.openxmlformats.org/officeDocument/2006/relationships/hyperlink" Target="https://spanish.getvaccineanswers.org/?utm_source=detidepende.org&amp;utm_medium=redirect&amp;utm_campaign=AC_VCIN&amp;utm_content=BRND_HSPC__SP_VanityUR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findahealthcenter.hrsa.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cip-dhhs.ne.gov/redcap/surveys/?s=CAHR9W3TFDW87TL7"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espanol.cdc.gov/coronavirus/2019-ncov/vaccines/recommendations/pregnancy.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spanol.cdc.gov/coronavirus/2019-ncov/vaccines/planning-for-pregnancy.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91O_IgSJWBo"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ho9Bj0jk_I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p6SmdIBO2Q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cOqfuj28p_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cc6kBqV4Mp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311708" y="10987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rgbClr val="036080"/>
                </a:solidFill>
              </a:rPr>
              <a:t>Sección 3: </a:t>
            </a:r>
            <a:endParaRPr>
              <a:solidFill>
                <a:srgbClr val="036080"/>
              </a:solidFill>
            </a:endParaRPr>
          </a:p>
          <a:p>
            <a:pPr marL="0" lvl="0" indent="0" algn="ctr" rtl="0">
              <a:lnSpc>
                <a:spcPct val="100000"/>
              </a:lnSpc>
              <a:spcBef>
                <a:spcPts val="0"/>
              </a:spcBef>
              <a:spcAft>
                <a:spcPts val="0"/>
              </a:spcAft>
              <a:buSzPts val="1100"/>
              <a:buNone/>
            </a:pPr>
            <a:r>
              <a:rPr lang="en">
                <a:solidFill>
                  <a:srgbClr val="036080"/>
                </a:solidFill>
              </a:rPr>
              <a:t>Mitos y Desinformación</a:t>
            </a:r>
            <a:endParaRPr>
              <a:solidFill>
                <a:srgbClr val="036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La Verdad: Se trata de su Salud</a:t>
            </a:r>
            <a:endParaRPr>
              <a:latin typeface="Arial"/>
              <a:ea typeface="Arial"/>
              <a:cs typeface="Arial"/>
              <a:sym typeface="Arial"/>
            </a:endParaRPr>
          </a:p>
        </p:txBody>
      </p:sp>
      <p:sp>
        <p:nvSpPr>
          <p:cNvPr id="149" name="Google Shape;149;p10"/>
          <p:cNvSpPr txBox="1">
            <a:spLocks noGrp="1"/>
          </p:cNvSpPr>
          <p:nvPr>
            <p:ph type="body" idx="1"/>
          </p:nvPr>
        </p:nvSpPr>
        <p:spPr>
          <a:xfrm>
            <a:off x="908000" y="898050"/>
            <a:ext cx="7325100" cy="3307800"/>
          </a:xfrm>
          <a:prstGeom prst="rect">
            <a:avLst/>
          </a:prstGeom>
          <a:noFill/>
          <a:ln>
            <a:noFill/>
          </a:ln>
        </p:spPr>
        <p:txBody>
          <a:bodyPr spcFirstLastPara="1" wrap="square" lIns="68575" tIns="34275" rIns="68575" bIns="34275" anchor="t" anchorCtr="0">
            <a:noAutofit/>
          </a:bodyPr>
          <a:lstStyle/>
          <a:p>
            <a:pPr marL="457200" lvl="0" indent="-323850" algn="l" rtl="0">
              <a:lnSpc>
                <a:spcPct val="100000"/>
              </a:lnSpc>
              <a:spcBef>
                <a:spcPts val="800"/>
              </a:spcBef>
              <a:spcAft>
                <a:spcPts val="0"/>
              </a:spcAft>
              <a:buSzPts val="1500"/>
              <a:buChar char="●"/>
            </a:pPr>
            <a:r>
              <a:rPr lang="en">
                <a:latin typeface="Arial"/>
                <a:ea typeface="Arial"/>
                <a:cs typeface="Arial"/>
                <a:sym typeface="Arial"/>
              </a:rPr>
              <a:t>Sí, las empresas farmacéuticas son negocios que quieren ganar dinero.</a:t>
            </a:r>
            <a:endParaRPr>
              <a:latin typeface="Arial"/>
              <a:ea typeface="Arial"/>
              <a:cs typeface="Arial"/>
              <a:sym typeface="Arial"/>
            </a:endParaRPr>
          </a:p>
          <a:p>
            <a:pPr marL="457200" lvl="0" indent="-323850" algn="l" rtl="0">
              <a:lnSpc>
                <a:spcPct val="100000"/>
              </a:lnSpc>
              <a:spcBef>
                <a:spcPts val="1000"/>
              </a:spcBef>
              <a:spcAft>
                <a:spcPts val="0"/>
              </a:spcAft>
              <a:buSzPts val="1500"/>
              <a:buChar char="●"/>
            </a:pPr>
            <a:r>
              <a:rPr lang="en">
                <a:latin typeface="Arial"/>
                <a:ea typeface="Arial"/>
                <a:cs typeface="Arial"/>
                <a:sym typeface="Arial"/>
              </a:rPr>
              <a:t>Las empresas farmacéuticas también tienen la obligación ética de garantizar que las personas prosperen.</a:t>
            </a:r>
            <a:endParaRPr>
              <a:latin typeface="Arial"/>
              <a:ea typeface="Arial"/>
              <a:cs typeface="Arial"/>
              <a:sym typeface="Arial"/>
            </a:endParaRPr>
          </a:p>
          <a:p>
            <a:pPr marL="457200" lvl="0" indent="-323850" algn="l" rtl="0">
              <a:lnSpc>
                <a:spcPct val="100000"/>
              </a:lnSpc>
              <a:spcBef>
                <a:spcPts val="1000"/>
              </a:spcBef>
              <a:spcAft>
                <a:spcPts val="0"/>
              </a:spcAft>
              <a:buSzPts val="1500"/>
              <a:buChar char="●"/>
            </a:pPr>
            <a:r>
              <a:rPr lang="en">
                <a:latin typeface="Arial"/>
                <a:ea typeface="Arial"/>
                <a:cs typeface="Arial"/>
                <a:sym typeface="Arial"/>
              </a:rPr>
              <a:t>Estas empresas quieren estar aquí mucho tiempo y no quieren quebrar por sacar un medicamento o una vacuna que no funciona. </a:t>
            </a:r>
            <a:endParaRPr>
              <a:latin typeface="Arial"/>
              <a:ea typeface="Arial"/>
              <a:cs typeface="Arial"/>
              <a:sym typeface="Arial"/>
            </a:endParaRPr>
          </a:p>
          <a:p>
            <a:pPr marL="457200" lvl="0" indent="-323850" algn="l" rtl="0">
              <a:lnSpc>
                <a:spcPct val="100000"/>
              </a:lnSpc>
              <a:spcBef>
                <a:spcPts val="1000"/>
              </a:spcBef>
              <a:spcAft>
                <a:spcPts val="0"/>
              </a:spcAft>
              <a:buSzPts val="1500"/>
              <a:buChar char="●"/>
            </a:pPr>
            <a:r>
              <a:rPr lang="en">
                <a:latin typeface="Arial"/>
                <a:ea typeface="Arial"/>
                <a:cs typeface="Arial"/>
                <a:sym typeface="Arial"/>
              </a:rPr>
              <a:t>Estas empresas tienen una reputación, y la gente invierte en ellas para asegurarse de que tenemos los medicamentos que necesitamos.</a:t>
            </a:r>
            <a:endParaRPr>
              <a:latin typeface="Arial"/>
              <a:ea typeface="Arial"/>
              <a:cs typeface="Arial"/>
              <a:sym typeface="Arial"/>
            </a:endParaRPr>
          </a:p>
          <a:p>
            <a:pPr marL="457200" lvl="0" indent="-323850" algn="l" rtl="0">
              <a:lnSpc>
                <a:spcPct val="100000"/>
              </a:lnSpc>
              <a:spcBef>
                <a:spcPts val="1000"/>
              </a:spcBef>
              <a:spcAft>
                <a:spcPts val="0"/>
              </a:spcAft>
              <a:buSzPts val="1500"/>
              <a:buChar char="●"/>
            </a:pPr>
            <a:r>
              <a:rPr lang="en">
                <a:latin typeface="Arial"/>
                <a:ea typeface="Arial"/>
                <a:cs typeface="Arial"/>
                <a:sym typeface="Arial"/>
              </a:rPr>
              <a:t>No van a sacar un medicamento o una vacuna que arruine su empresa, sólo para hacerse ricos.</a:t>
            </a:r>
            <a:endParaRPr>
              <a:latin typeface="Arial"/>
              <a:ea typeface="Arial"/>
              <a:cs typeface="Arial"/>
              <a:sym typeface="Arial"/>
            </a:endParaRPr>
          </a:p>
          <a:p>
            <a:pPr marL="457200" lvl="0" indent="-323850" algn="l" rtl="0">
              <a:lnSpc>
                <a:spcPct val="100000"/>
              </a:lnSpc>
              <a:spcBef>
                <a:spcPts val="1000"/>
              </a:spcBef>
              <a:spcAft>
                <a:spcPts val="0"/>
              </a:spcAft>
              <a:buSzPts val="1500"/>
              <a:buChar char="●"/>
            </a:pPr>
            <a:r>
              <a:rPr lang="en">
                <a:latin typeface="Arial"/>
                <a:ea typeface="Arial"/>
                <a:cs typeface="Arial"/>
                <a:sym typeface="Arial"/>
              </a:rPr>
              <a:t>Si sacaran algo que fuera dañino o mortal ahora mismo,                         arruinaría su empresa.</a:t>
            </a:r>
            <a:endParaRPr>
              <a:latin typeface="Arial"/>
              <a:ea typeface="Arial"/>
              <a:cs typeface="Arial"/>
              <a:sym typeface="Arial"/>
            </a:endParaRPr>
          </a:p>
        </p:txBody>
      </p:sp>
      <p:sp>
        <p:nvSpPr>
          <p:cNvPr id="150" name="Google Shape;150;p10"/>
          <p:cNvSpPr txBox="1"/>
          <p:nvPr/>
        </p:nvSpPr>
        <p:spPr>
          <a:xfrm>
            <a:off x="527625" y="4126550"/>
            <a:ext cx="6465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a:t>Fuente</a:t>
            </a:r>
            <a:r>
              <a:rPr lang="en" sz="1000" b="0" i="0" u="none" strike="noStrike" cap="none">
                <a:solidFill>
                  <a:srgbClr val="000000"/>
                </a:solidFill>
                <a:latin typeface="Arial"/>
                <a:ea typeface="Arial"/>
                <a:cs typeface="Arial"/>
                <a:sym typeface="Arial"/>
              </a:rPr>
              <a:t>: </a:t>
            </a:r>
            <a:r>
              <a:rPr lang="en" sz="1000" b="0" i="0" u="sng" strike="noStrike" cap="none">
                <a:solidFill>
                  <a:schemeClr val="hlink"/>
                </a:solidFill>
                <a:latin typeface="Arial"/>
                <a:ea typeface="Arial"/>
                <a:cs typeface="Arial"/>
                <a:sym typeface="Arial"/>
                <a:hlinkClick r:id="rId3"/>
              </a:rPr>
              <a:t>Are the drug companies just trying to get rich? Joia Crear-Perry, MD</a:t>
            </a:r>
            <a:r>
              <a:rPr lang="en" sz="1000" b="0" i="0" u="none" strike="noStrike" cap="none">
                <a:solidFill>
                  <a:srgbClr val="000000"/>
                </a:solidFill>
                <a:latin typeface="Arial"/>
                <a:ea typeface="Arial"/>
                <a:cs typeface="Arial"/>
                <a:sym typeface="Arial"/>
              </a:rPr>
              <a:t> </a:t>
            </a:r>
            <a:r>
              <a:rPr lang="en" sz="1000"/>
              <a:t>(no disponible en Español)</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1"/>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Los Principales Mitos Desmentidos</a:t>
            </a:r>
            <a:endParaRPr>
              <a:latin typeface="Arial"/>
              <a:ea typeface="Arial"/>
              <a:cs typeface="Arial"/>
              <a:sym typeface="Arial"/>
            </a:endParaRPr>
          </a:p>
        </p:txBody>
      </p:sp>
      <p:pic>
        <p:nvPicPr>
          <p:cNvPr id="156" name="Google Shape;156;p11" descr="Trabajadores de salud latinxs destierran mitos sobre las vacunas contra COVID.&#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No, no, no, no, no, esta vacuna no contiene un virus vivo de coronavirus. No.&#10;&#10;Si te pones la vacuna, no te va a cambiar tu ADN.&#10;&#10;Tampoco te van a ingresar un microchip en tu cuerpo.&#10;&#10;Pida información porque es major quitarse las dudas a tener el temor." title="Desacreditando Los Mitos De La Vacuna Contra El COVID-19">
            <a:hlinkClick r:id="rId3"/>
          </p:cNvPr>
          <p:cNvPicPr preferRelativeResize="0"/>
          <p:nvPr/>
        </p:nvPicPr>
        <p:blipFill rotWithShape="1">
          <a:blip r:embed="rId4">
            <a:alphaModFix/>
          </a:blip>
          <a:srcRect/>
          <a:stretch/>
        </p:blipFill>
        <p:spPr>
          <a:xfrm>
            <a:off x="2286000" y="911445"/>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body" idx="1"/>
          </p:nvPr>
        </p:nvSpPr>
        <p:spPr>
          <a:xfrm>
            <a:off x="813950" y="1065075"/>
            <a:ext cx="7446900" cy="3153600"/>
          </a:xfrm>
          <a:prstGeom prst="rect">
            <a:avLst/>
          </a:prstGeom>
          <a:noFill/>
          <a:ln>
            <a:noFill/>
          </a:ln>
        </p:spPr>
        <p:txBody>
          <a:bodyPr spcFirstLastPara="1" wrap="square" lIns="68575" tIns="34275" rIns="68575" bIns="34275" anchor="t" anchorCtr="0">
            <a:normAutofit/>
          </a:bodyPr>
          <a:lstStyle/>
          <a:p>
            <a:pPr marL="457200" lvl="0" indent="-342900" algn="l" rtl="0">
              <a:lnSpc>
                <a:spcPct val="100000"/>
              </a:lnSpc>
              <a:spcBef>
                <a:spcPts val="800"/>
              </a:spcBef>
              <a:spcAft>
                <a:spcPts val="0"/>
              </a:spcAft>
              <a:buSzPts val="1800"/>
              <a:buChar char="●"/>
            </a:pPr>
            <a:r>
              <a:rPr lang="en" sz="1800">
                <a:latin typeface="Arial"/>
                <a:ea typeface="Arial"/>
                <a:cs typeface="Arial"/>
                <a:sym typeface="Arial"/>
              </a:rPr>
              <a:t>Para conocer más mitos y realidades sobre las vacunas COVID-19 visite: </a:t>
            </a:r>
            <a:endParaRPr sz="1800">
              <a:latin typeface="Arial"/>
              <a:ea typeface="Arial"/>
              <a:cs typeface="Arial"/>
              <a:sym typeface="Arial"/>
            </a:endParaRPr>
          </a:p>
          <a:p>
            <a:pPr marL="0" lvl="0" indent="457200" algn="l" rtl="0">
              <a:lnSpc>
                <a:spcPct val="100000"/>
              </a:lnSpc>
              <a:spcBef>
                <a:spcPts val="800"/>
              </a:spcBef>
              <a:spcAft>
                <a:spcPts val="0"/>
              </a:spcAft>
              <a:buSzPts val="1500"/>
              <a:buNone/>
            </a:pPr>
            <a:r>
              <a:rPr lang="en" sz="1800" u="sng">
                <a:solidFill>
                  <a:schemeClr val="hlink"/>
                </a:solidFill>
                <a:latin typeface="Arial"/>
                <a:ea typeface="Arial"/>
                <a:cs typeface="Arial"/>
                <a:sym typeface="Arial"/>
                <a:hlinkClick r:id="rId3"/>
              </a:rPr>
              <a:t>CDC | Mitos y datos sobre las vacunas contra el COVID-19</a:t>
            </a:r>
            <a:r>
              <a:rPr lang="en" sz="1800">
                <a:latin typeface="Arial"/>
                <a:ea typeface="Arial"/>
                <a:cs typeface="Arial"/>
                <a:sym typeface="Arial"/>
              </a:rPr>
              <a:t> </a:t>
            </a:r>
            <a:endParaRPr sz="1800">
              <a:latin typeface="Arial"/>
              <a:ea typeface="Arial"/>
              <a:cs typeface="Arial"/>
              <a:sym typeface="Arial"/>
            </a:endParaRPr>
          </a:p>
          <a:p>
            <a:pPr marL="0" lvl="0" indent="0" algn="l" rtl="0">
              <a:lnSpc>
                <a:spcPct val="100000"/>
              </a:lnSpc>
              <a:spcBef>
                <a:spcPts val="800"/>
              </a:spcBef>
              <a:spcAft>
                <a:spcPts val="0"/>
              </a:spcAft>
              <a:buSzPts val="1500"/>
              <a:buNone/>
            </a:pPr>
            <a:endParaRPr sz="1800">
              <a:latin typeface="Arial"/>
              <a:ea typeface="Arial"/>
              <a:cs typeface="Arial"/>
              <a:sym typeface="Arial"/>
            </a:endParaRPr>
          </a:p>
          <a:p>
            <a:pPr marL="0" lvl="0" indent="0" algn="l" rtl="0">
              <a:lnSpc>
                <a:spcPct val="115000"/>
              </a:lnSpc>
              <a:spcBef>
                <a:spcPts val="0"/>
              </a:spcBef>
              <a:spcAft>
                <a:spcPts val="0"/>
              </a:spcAft>
              <a:buSzPts val="1500"/>
              <a:buNone/>
            </a:pPr>
            <a:endParaRPr sz="2600">
              <a:latin typeface="Arial"/>
              <a:ea typeface="Arial"/>
              <a:cs typeface="Arial"/>
              <a:sym typeface="Arial"/>
            </a:endParaRPr>
          </a:p>
          <a:p>
            <a:pPr marL="0" lvl="0" indent="0" algn="l" rtl="0">
              <a:lnSpc>
                <a:spcPct val="100000"/>
              </a:lnSpc>
              <a:spcBef>
                <a:spcPts val="800"/>
              </a:spcBef>
              <a:spcAft>
                <a:spcPts val="0"/>
              </a:spcAft>
              <a:buSzPts val="1500"/>
              <a:buNone/>
            </a:pPr>
            <a:endParaRPr sz="1900"/>
          </a:p>
          <a:p>
            <a:pPr marL="0" lvl="0" indent="0" algn="l" rtl="0">
              <a:lnSpc>
                <a:spcPct val="100000"/>
              </a:lnSpc>
              <a:spcBef>
                <a:spcPts val="800"/>
              </a:spcBef>
              <a:spcAft>
                <a:spcPts val="0"/>
              </a:spcAft>
              <a:buSzPts val="1500"/>
              <a:buNone/>
            </a:pPr>
            <a:endParaRPr sz="1900"/>
          </a:p>
        </p:txBody>
      </p:sp>
      <p:sp>
        <p:nvSpPr>
          <p:cNvPr id="162" name="Google Shape;162;p1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Mitos Desmentidos con Otras Fuentes</a:t>
            </a:r>
            <a:endParaRPr>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body" idx="1"/>
          </p:nvPr>
        </p:nvSpPr>
        <p:spPr>
          <a:xfrm>
            <a:off x="930584" y="921750"/>
            <a:ext cx="7315200" cy="3300000"/>
          </a:xfrm>
          <a:prstGeom prst="rect">
            <a:avLst/>
          </a:prstGeom>
          <a:noFill/>
          <a:ln>
            <a:noFill/>
          </a:ln>
        </p:spPr>
        <p:txBody>
          <a:bodyPr spcFirstLastPara="1" wrap="square" lIns="68575" tIns="34275" rIns="68575" bIns="34275" anchor="t" anchorCtr="0">
            <a:normAutofit fontScale="85000" lnSpcReduction="20000"/>
          </a:bodyPr>
          <a:lstStyle/>
          <a:p>
            <a:pPr marL="0" lvl="0" indent="0" algn="l" rtl="0">
              <a:lnSpc>
                <a:spcPct val="150000"/>
              </a:lnSpc>
              <a:spcBef>
                <a:spcPts val="0"/>
              </a:spcBef>
              <a:spcAft>
                <a:spcPts val="0"/>
              </a:spcAft>
              <a:buSzPct val="83333"/>
              <a:buNone/>
            </a:pPr>
            <a:r>
              <a:rPr lang="en" sz="1900" dirty="0">
                <a:latin typeface="Arial"/>
                <a:ea typeface="Arial"/>
                <a:cs typeface="Arial"/>
                <a:sym typeface="Arial"/>
              </a:rPr>
              <a:t>Detectar la desinformación puede ser complicado, pero es una habilidad muy importante que hay que aprender.</a:t>
            </a:r>
            <a:endParaRPr sz="1900" dirty="0">
              <a:latin typeface="Arial"/>
              <a:ea typeface="Arial"/>
              <a:cs typeface="Arial"/>
              <a:sym typeface="Arial"/>
            </a:endParaRPr>
          </a:p>
          <a:p>
            <a:pPr marL="0" lvl="0" indent="0" algn="l" rtl="0">
              <a:lnSpc>
                <a:spcPct val="150000"/>
              </a:lnSpc>
              <a:spcBef>
                <a:spcPts val="0"/>
              </a:spcBef>
              <a:spcAft>
                <a:spcPts val="0"/>
              </a:spcAft>
              <a:buSzPct val="83333"/>
              <a:buNone/>
            </a:pPr>
            <a:r>
              <a:rPr lang="en" sz="1900" dirty="0">
                <a:latin typeface="Arial"/>
                <a:ea typeface="Arial"/>
                <a:cs typeface="Arial"/>
                <a:sym typeface="Arial"/>
              </a:rPr>
              <a:t>Guía rápida para detectar la desinformación:  </a:t>
            </a:r>
            <a:r>
              <a:rPr lang="en" sz="1600" u="sng" dirty="0">
                <a:solidFill>
                  <a:schemeClr val="hlink"/>
                </a:solidFill>
                <a:latin typeface="Arial"/>
                <a:ea typeface="Arial"/>
                <a:cs typeface="Arial"/>
                <a:sym typeface="Arial"/>
                <a:hlinkClick r:id="rId3"/>
              </a:rPr>
              <a:t>CÓMO DETECTAR LA DESINFORMACIÓN</a:t>
            </a:r>
            <a:r>
              <a:rPr lang="en" sz="1900" dirty="0">
                <a:latin typeface="Arial"/>
                <a:ea typeface="Arial"/>
                <a:cs typeface="Arial"/>
                <a:sym typeface="Arial"/>
              </a:rPr>
              <a:t> </a:t>
            </a:r>
            <a:endParaRPr sz="1900" dirty="0">
              <a:latin typeface="Arial"/>
              <a:ea typeface="Arial"/>
              <a:cs typeface="Arial"/>
              <a:sym typeface="Arial"/>
            </a:endParaRPr>
          </a:p>
          <a:p>
            <a:pPr marL="0" lvl="0" indent="0" algn="l" rtl="0">
              <a:lnSpc>
                <a:spcPct val="150000"/>
              </a:lnSpc>
              <a:spcBef>
                <a:spcPts val="0"/>
              </a:spcBef>
              <a:spcAft>
                <a:spcPts val="0"/>
              </a:spcAft>
              <a:buSzPct val="83333"/>
              <a:buNone/>
            </a:pPr>
            <a:r>
              <a:rPr lang="en" sz="1900" dirty="0">
                <a:latin typeface="Arial"/>
                <a:ea typeface="Arial"/>
                <a:cs typeface="Arial"/>
                <a:sym typeface="Arial"/>
              </a:rPr>
              <a:t>Esta fuente abarca 4 sencillos pasos: </a:t>
            </a:r>
            <a:endParaRPr sz="1900" dirty="0">
              <a:latin typeface="Arial"/>
              <a:ea typeface="Arial"/>
              <a:cs typeface="Arial"/>
              <a:sym typeface="Arial"/>
            </a:endParaRPr>
          </a:p>
          <a:p>
            <a:pPr marL="457200" lvl="0" indent="-334327" algn="l" rtl="0">
              <a:lnSpc>
                <a:spcPct val="150000"/>
              </a:lnSpc>
              <a:spcBef>
                <a:spcPts val="0"/>
              </a:spcBef>
              <a:spcAft>
                <a:spcPts val="0"/>
              </a:spcAft>
              <a:buSzPct val="100000"/>
              <a:buAutoNum type="arabicPeriod"/>
            </a:pPr>
            <a:r>
              <a:rPr lang="en" sz="1900" dirty="0">
                <a:latin typeface="Arial"/>
                <a:ea typeface="Arial"/>
                <a:cs typeface="Arial"/>
                <a:sym typeface="Arial"/>
              </a:rPr>
              <a:t>Compruebe la fuente</a:t>
            </a:r>
            <a:endParaRPr sz="1900" dirty="0">
              <a:latin typeface="Arial"/>
              <a:ea typeface="Arial"/>
              <a:cs typeface="Arial"/>
              <a:sym typeface="Arial"/>
            </a:endParaRPr>
          </a:p>
          <a:p>
            <a:pPr marL="457200" lvl="0" indent="-334327" algn="l" rtl="0">
              <a:lnSpc>
                <a:spcPct val="150000"/>
              </a:lnSpc>
              <a:spcBef>
                <a:spcPts val="0"/>
              </a:spcBef>
              <a:spcAft>
                <a:spcPts val="0"/>
              </a:spcAft>
              <a:buSzPct val="100000"/>
              <a:buAutoNum type="arabicPeriod"/>
            </a:pPr>
            <a:r>
              <a:rPr lang="en" sz="1900" dirty="0">
                <a:latin typeface="Arial"/>
                <a:ea typeface="Arial"/>
                <a:cs typeface="Arial"/>
                <a:sym typeface="Arial"/>
              </a:rPr>
              <a:t>Compruebe la fecha</a:t>
            </a:r>
            <a:endParaRPr sz="1900" dirty="0">
              <a:latin typeface="Arial"/>
              <a:ea typeface="Arial"/>
              <a:cs typeface="Arial"/>
              <a:sym typeface="Arial"/>
            </a:endParaRPr>
          </a:p>
          <a:p>
            <a:pPr marL="457200" lvl="0" indent="-334327" algn="l" rtl="0">
              <a:lnSpc>
                <a:spcPct val="150000"/>
              </a:lnSpc>
              <a:spcBef>
                <a:spcPts val="0"/>
              </a:spcBef>
              <a:spcAft>
                <a:spcPts val="0"/>
              </a:spcAft>
              <a:buSzPct val="100000"/>
              <a:buAutoNum type="arabicPeriod"/>
            </a:pPr>
            <a:r>
              <a:rPr lang="en" sz="1900" dirty="0">
                <a:latin typeface="Arial"/>
                <a:ea typeface="Arial"/>
                <a:cs typeface="Arial"/>
                <a:sym typeface="Arial"/>
              </a:rPr>
              <a:t>Comprobar los datos y el motivo</a:t>
            </a:r>
            <a:endParaRPr sz="1900" dirty="0">
              <a:latin typeface="Arial"/>
              <a:ea typeface="Arial"/>
              <a:cs typeface="Arial"/>
              <a:sym typeface="Arial"/>
            </a:endParaRPr>
          </a:p>
          <a:p>
            <a:pPr marL="457200" lvl="0" indent="-334327" algn="l" rtl="0">
              <a:lnSpc>
                <a:spcPct val="150000"/>
              </a:lnSpc>
              <a:spcBef>
                <a:spcPts val="0"/>
              </a:spcBef>
              <a:spcAft>
                <a:spcPts val="0"/>
              </a:spcAft>
              <a:buSzPct val="100000"/>
              <a:buAutoNum type="arabicPeriod"/>
            </a:pPr>
            <a:r>
              <a:rPr lang="en" sz="1900" dirty="0">
                <a:latin typeface="Arial"/>
                <a:ea typeface="Arial"/>
                <a:cs typeface="Arial"/>
                <a:sym typeface="Arial"/>
              </a:rPr>
              <a:t>Utilice un sitio de comprobación de hechos si todavía                                      no está seguro</a:t>
            </a:r>
            <a:endParaRPr sz="1900" dirty="0">
              <a:latin typeface="Arial"/>
              <a:ea typeface="Arial"/>
              <a:cs typeface="Arial"/>
              <a:sym typeface="Arial"/>
            </a:endParaRPr>
          </a:p>
          <a:p>
            <a:pPr marL="0" lvl="0" indent="0" algn="l" rtl="0">
              <a:lnSpc>
                <a:spcPct val="150000"/>
              </a:lnSpc>
              <a:spcBef>
                <a:spcPts val="0"/>
              </a:spcBef>
              <a:spcAft>
                <a:spcPts val="0"/>
              </a:spcAft>
              <a:buSzPct val="136363"/>
              <a:buNone/>
            </a:pPr>
            <a:endParaRPr sz="1100" dirty="0">
              <a:latin typeface="Arial"/>
              <a:ea typeface="Arial"/>
              <a:cs typeface="Arial"/>
              <a:sym typeface="Arial"/>
            </a:endParaRPr>
          </a:p>
        </p:txBody>
      </p:sp>
      <p:sp>
        <p:nvSpPr>
          <p:cNvPr id="168" name="Google Shape;168;p1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Cómo Detectar la Desinformación</a:t>
            </a:r>
            <a:endParaRPr>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solidFill>
                  <a:srgbClr val="036080"/>
                </a:solidFill>
              </a:rPr>
              <a:t>Fuentes de Información Precisa</a:t>
            </a:r>
            <a:endParaRPr>
              <a:solidFill>
                <a:srgbClr val="036080"/>
              </a:solidFill>
            </a:endParaRPr>
          </a:p>
        </p:txBody>
      </p:sp>
      <p:sp>
        <p:nvSpPr>
          <p:cNvPr id="174" name="Google Shape;174;p14"/>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1400">
                <a:solidFill>
                  <a:srgbClr val="FFC843"/>
                </a:solidFill>
              </a:rPr>
              <a:t>Organizaciones Federales, Estatales, Locales y Nacionales en las que Confiamos</a:t>
            </a:r>
            <a:endParaRPr sz="1400">
              <a:solidFill>
                <a:srgbClr val="FFC8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5"/>
          <p:cNvSpPr txBox="1">
            <a:spLocks noGrp="1"/>
          </p:cNvSpPr>
          <p:nvPr>
            <p:ph type="body" idx="1"/>
          </p:nvPr>
        </p:nvSpPr>
        <p:spPr>
          <a:xfrm>
            <a:off x="1034250" y="958450"/>
            <a:ext cx="7230300" cy="3344700"/>
          </a:xfrm>
          <a:prstGeom prst="rect">
            <a:avLst/>
          </a:prstGeom>
          <a:noFill/>
          <a:ln>
            <a:noFill/>
          </a:ln>
        </p:spPr>
        <p:txBody>
          <a:bodyPr spcFirstLastPara="1" wrap="square" lIns="68575" tIns="34275" rIns="68575" bIns="34275" anchor="t" anchorCtr="0">
            <a:normAutofit fontScale="77500" lnSpcReduction="20000"/>
          </a:bodyPr>
          <a:lstStyle/>
          <a:p>
            <a:pPr marL="457200" lvl="0" indent="-322134" algn="l" rtl="0">
              <a:lnSpc>
                <a:spcPct val="150000"/>
              </a:lnSpc>
              <a:spcBef>
                <a:spcPts val="0"/>
              </a:spcBef>
              <a:spcAft>
                <a:spcPts val="0"/>
              </a:spcAft>
              <a:buSzPct val="100000"/>
              <a:buChar char="●"/>
            </a:pPr>
            <a:r>
              <a:rPr lang="en" sz="1900">
                <a:latin typeface="Arial"/>
                <a:ea typeface="Arial"/>
                <a:cs typeface="Arial"/>
                <a:sym typeface="Arial"/>
              </a:rPr>
              <a:t>Centros para el Control y la Prevención de Enfermedades (CDC)</a:t>
            </a:r>
            <a:endParaRPr sz="1900">
              <a:latin typeface="Arial"/>
              <a:ea typeface="Arial"/>
              <a:cs typeface="Arial"/>
              <a:sym typeface="Arial"/>
            </a:endParaRPr>
          </a:p>
          <a:p>
            <a:pPr marL="0" lvl="0" indent="457200" algn="l" rtl="0">
              <a:lnSpc>
                <a:spcPct val="150000"/>
              </a:lnSpc>
              <a:spcBef>
                <a:spcPts val="0"/>
              </a:spcBef>
              <a:spcAft>
                <a:spcPts val="0"/>
              </a:spcAft>
              <a:buSzPct val="101867"/>
              <a:buNone/>
            </a:pPr>
            <a:r>
              <a:rPr lang="en" sz="1900" u="sng">
                <a:solidFill>
                  <a:schemeClr val="hlink"/>
                </a:solidFill>
                <a:latin typeface="Arial"/>
                <a:ea typeface="Arial"/>
                <a:cs typeface="Arial"/>
                <a:sym typeface="Arial"/>
                <a:hlinkClick r:id="rId3"/>
              </a:rPr>
              <a:t>CDC | Enfermedad del coronavirus 2019 (COVID-19)</a:t>
            </a:r>
            <a:r>
              <a:rPr lang="en" sz="1900">
                <a:solidFill>
                  <a:schemeClr val="accent4"/>
                </a:solidFill>
                <a:latin typeface="Arial"/>
                <a:ea typeface="Arial"/>
                <a:cs typeface="Arial"/>
                <a:sym typeface="Arial"/>
              </a:rPr>
              <a:t> </a:t>
            </a:r>
            <a:endParaRPr sz="1900">
              <a:solidFill>
                <a:schemeClr val="accent4"/>
              </a:solidFill>
              <a:latin typeface="Arial"/>
              <a:ea typeface="Arial"/>
              <a:cs typeface="Arial"/>
              <a:sym typeface="Arial"/>
            </a:endParaRPr>
          </a:p>
          <a:p>
            <a:pPr marL="457200" lvl="0" indent="-322134" algn="l" rtl="0">
              <a:lnSpc>
                <a:spcPct val="150000"/>
              </a:lnSpc>
              <a:spcBef>
                <a:spcPts val="0"/>
              </a:spcBef>
              <a:spcAft>
                <a:spcPts val="0"/>
              </a:spcAft>
              <a:buSzPct val="100000"/>
              <a:buChar char="●"/>
            </a:pPr>
            <a:r>
              <a:rPr lang="en" sz="1900">
                <a:latin typeface="Arial"/>
                <a:ea typeface="Arial"/>
                <a:cs typeface="Arial"/>
                <a:sym typeface="Arial"/>
              </a:rPr>
              <a:t>Departamento de Salud y Servicios Humanos de los Estados Unidos (HHS)</a:t>
            </a:r>
            <a:endParaRPr sz="1900">
              <a:latin typeface="Arial"/>
              <a:ea typeface="Arial"/>
              <a:cs typeface="Arial"/>
              <a:sym typeface="Arial"/>
            </a:endParaRPr>
          </a:p>
          <a:p>
            <a:pPr marL="0" lvl="0" indent="457200" algn="l" rtl="0">
              <a:lnSpc>
                <a:spcPct val="150000"/>
              </a:lnSpc>
              <a:spcBef>
                <a:spcPts val="0"/>
              </a:spcBef>
              <a:spcAft>
                <a:spcPts val="0"/>
              </a:spcAft>
              <a:buSzPct val="101867"/>
              <a:buNone/>
            </a:pPr>
            <a:r>
              <a:rPr lang="en" sz="1900" u="sng">
                <a:solidFill>
                  <a:schemeClr val="hlink"/>
                </a:solidFill>
                <a:latin typeface="Arial"/>
                <a:ea typeface="Arial"/>
                <a:cs typeface="Arial"/>
                <a:sym typeface="Arial"/>
                <a:hlinkClick r:id="rId4"/>
              </a:rPr>
              <a:t>HHS | Juntos Sí Podemos</a:t>
            </a:r>
            <a:r>
              <a:rPr lang="en" sz="1900">
                <a:latin typeface="Arial"/>
                <a:ea typeface="Arial"/>
                <a:cs typeface="Arial"/>
                <a:sym typeface="Arial"/>
              </a:rPr>
              <a:t> </a:t>
            </a:r>
            <a:endParaRPr sz="1900">
              <a:latin typeface="Arial"/>
              <a:ea typeface="Arial"/>
              <a:cs typeface="Arial"/>
              <a:sym typeface="Arial"/>
            </a:endParaRPr>
          </a:p>
          <a:p>
            <a:pPr marL="457200" lvl="0" indent="-322134" algn="l" rtl="0">
              <a:lnSpc>
                <a:spcPct val="150000"/>
              </a:lnSpc>
              <a:spcBef>
                <a:spcPts val="0"/>
              </a:spcBef>
              <a:spcAft>
                <a:spcPts val="0"/>
              </a:spcAft>
              <a:buSzPct val="100000"/>
              <a:buFont typeface="Arial"/>
              <a:buChar char="●"/>
            </a:pPr>
            <a:r>
              <a:rPr lang="en" sz="1900">
                <a:latin typeface="Arial"/>
                <a:ea typeface="Arial"/>
                <a:cs typeface="Arial"/>
                <a:sym typeface="Arial"/>
              </a:rPr>
              <a:t>Oficina de Salud de las Minorías (HHS)  </a:t>
            </a:r>
            <a:endParaRPr sz="1900">
              <a:latin typeface="Arial"/>
              <a:ea typeface="Arial"/>
              <a:cs typeface="Arial"/>
              <a:sym typeface="Arial"/>
            </a:endParaRPr>
          </a:p>
          <a:p>
            <a:pPr marL="0" lvl="0" indent="0" algn="l" rtl="0">
              <a:lnSpc>
                <a:spcPct val="150000"/>
              </a:lnSpc>
              <a:spcBef>
                <a:spcPts val="0"/>
              </a:spcBef>
              <a:spcAft>
                <a:spcPts val="0"/>
              </a:spcAft>
              <a:buSzPct val="101867"/>
              <a:buNone/>
            </a:pPr>
            <a:r>
              <a:rPr lang="en" sz="1900">
                <a:latin typeface="Arial"/>
                <a:ea typeface="Arial"/>
                <a:cs typeface="Arial"/>
                <a:sym typeface="Arial"/>
              </a:rPr>
              <a:t>       	</a:t>
            </a:r>
            <a:r>
              <a:rPr lang="en" sz="1900" u="sng">
                <a:solidFill>
                  <a:schemeClr val="hlink"/>
                </a:solidFill>
                <a:latin typeface="Arial"/>
                <a:ea typeface="Arial"/>
                <a:cs typeface="Arial"/>
                <a:sym typeface="Arial"/>
                <a:hlinkClick r:id="rId5"/>
              </a:rPr>
              <a:t>OMH | Oficina de Salud de Minorías </a:t>
            </a:r>
            <a:r>
              <a:rPr lang="en" sz="1900">
                <a:latin typeface="Arial"/>
                <a:ea typeface="Arial"/>
                <a:cs typeface="Arial"/>
                <a:sym typeface="Arial"/>
              </a:rPr>
              <a:t>  </a:t>
            </a:r>
            <a:endParaRPr sz="1900">
              <a:latin typeface="Arial"/>
              <a:ea typeface="Arial"/>
              <a:cs typeface="Arial"/>
              <a:sym typeface="Arial"/>
            </a:endParaRPr>
          </a:p>
          <a:p>
            <a:pPr marL="457200" lvl="0" indent="-322134" algn="l" rtl="0">
              <a:lnSpc>
                <a:spcPct val="150000"/>
              </a:lnSpc>
              <a:spcBef>
                <a:spcPts val="0"/>
              </a:spcBef>
              <a:spcAft>
                <a:spcPts val="0"/>
              </a:spcAft>
              <a:buSzPct val="100000"/>
              <a:buFont typeface="Arial"/>
              <a:buChar char="●"/>
            </a:pPr>
            <a:r>
              <a:rPr lang="en" sz="1900">
                <a:latin typeface="Arial"/>
                <a:ea typeface="Arial"/>
                <a:cs typeface="Arial"/>
                <a:sym typeface="Arial"/>
              </a:rPr>
              <a:t>Administración de Alimentos y Medicamentos de los Estados Unidos (FDA)</a:t>
            </a:r>
            <a:endParaRPr sz="1900">
              <a:latin typeface="Arial"/>
              <a:ea typeface="Arial"/>
              <a:cs typeface="Arial"/>
              <a:sym typeface="Arial"/>
            </a:endParaRPr>
          </a:p>
          <a:p>
            <a:pPr marL="457200" lvl="0" indent="0" algn="l" rtl="0">
              <a:lnSpc>
                <a:spcPct val="150000"/>
              </a:lnSpc>
              <a:spcBef>
                <a:spcPts val="0"/>
              </a:spcBef>
              <a:spcAft>
                <a:spcPts val="0"/>
              </a:spcAft>
              <a:buSzPct val="101867"/>
              <a:buNone/>
            </a:pPr>
            <a:r>
              <a:rPr lang="en" sz="1900" u="sng">
                <a:solidFill>
                  <a:schemeClr val="hlink"/>
                </a:solidFill>
                <a:latin typeface="Arial"/>
                <a:ea typeface="Arial"/>
                <a:cs typeface="Arial"/>
                <a:sym typeface="Arial"/>
                <a:hlinkClick r:id="rId6"/>
              </a:rPr>
              <a:t>FDA | Enfermedad del Coronavirus (COVID-19)</a:t>
            </a:r>
            <a:r>
              <a:rPr lang="en" sz="1900">
                <a:latin typeface="Arial"/>
                <a:ea typeface="Arial"/>
                <a:cs typeface="Arial"/>
                <a:sym typeface="Arial"/>
              </a:rPr>
              <a:t>  </a:t>
            </a:r>
            <a:endParaRPr sz="1900">
              <a:latin typeface="Arial"/>
              <a:ea typeface="Arial"/>
              <a:cs typeface="Arial"/>
              <a:sym typeface="Arial"/>
            </a:endParaRPr>
          </a:p>
          <a:p>
            <a:pPr marL="457200" lvl="0" indent="-322134" algn="l" rtl="0">
              <a:lnSpc>
                <a:spcPct val="150000"/>
              </a:lnSpc>
              <a:spcBef>
                <a:spcPts val="0"/>
              </a:spcBef>
              <a:spcAft>
                <a:spcPts val="0"/>
              </a:spcAft>
              <a:buSzPct val="100000"/>
              <a:buFont typeface="Arial"/>
              <a:buChar char="●"/>
            </a:pPr>
            <a:r>
              <a:rPr lang="en" sz="1900">
                <a:latin typeface="Arial"/>
                <a:ea typeface="Arial"/>
                <a:cs typeface="Arial"/>
                <a:sym typeface="Arial"/>
              </a:rPr>
              <a:t>Agencia Federal de Gestión de Emergencias (FEMA)</a:t>
            </a:r>
            <a:endParaRPr sz="1900">
              <a:latin typeface="Arial"/>
              <a:ea typeface="Arial"/>
              <a:cs typeface="Arial"/>
              <a:sym typeface="Arial"/>
            </a:endParaRPr>
          </a:p>
          <a:p>
            <a:pPr marL="0" lvl="0" indent="457200" algn="l" rtl="0">
              <a:lnSpc>
                <a:spcPct val="150000"/>
              </a:lnSpc>
              <a:spcBef>
                <a:spcPts val="0"/>
              </a:spcBef>
              <a:spcAft>
                <a:spcPts val="0"/>
              </a:spcAft>
              <a:buSzPct val="101867"/>
              <a:buNone/>
            </a:pPr>
            <a:r>
              <a:rPr lang="en" sz="1900" u="sng">
                <a:solidFill>
                  <a:schemeClr val="hlink"/>
                </a:solidFill>
                <a:latin typeface="Arial"/>
                <a:ea typeface="Arial"/>
                <a:cs typeface="Arial"/>
                <a:sym typeface="Arial"/>
                <a:hlinkClick r:id="rId7"/>
              </a:rPr>
              <a:t>FEMA | Respuesta por Coronavirus (COVID-19) </a:t>
            </a:r>
            <a:r>
              <a:rPr lang="en" sz="1900">
                <a:latin typeface="Arial"/>
                <a:ea typeface="Arial"/>
                <a:cs typeface="Arial"/>
                <a:sym typeface="Arial"/>
              </a:rPr>
              <a:t>  </a:t>
            </a:r>
            <a:endParaRPr sz="1900">
              <a:latin typeface="Arial"/>
              <a:ea typeface="Arial"/>
              <a:cs typeface="Arial"/>
              <a:sym typeface="Arial"/>
            </a:endParaRPr>
          </a:p>
          <a:p>
            <a:pPr marL="0" lvl="0" indent="457200" algn="l" rtl="0">
              <a:lnSpc>
                <a:spcPct val="150000"/>
              </a:lnSpc>
              <a:spcBef>
                <a:spcPts val="0"/>
              </a:spcBef>
              <a:spcAft>
                <a:spcPts val="0"/>
              </a:spcAft>
              <a:buSzPct val="101867"/>
              <a:buNone/>
            </a:pPr>
            <a:endParaRPr sz="1900">
              <a:latin typeface="Arial"/>
              <a:ea typeface="Arial"/>
              <a:cs typeface="Arial"/>
              <a:sym typeface="Arial"/>
            </a:endParaRPr>
          </a:p>
        </p:txBody>
      </p:sp>
      <p:sp>
        <p:nvSpPr>
          <p:cNvPr id="180" name="Google Shape;180;p1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Federal </a:t>
            </a:r>
            <a:endParaRPr>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6"/>
          <p:cNvSpPr txBox="1">
            <a:spLocks noGrp="1"/>
          </p:cNvSpPr>
          <p:nvPr>
            <p:ph type="body" idx="1"/>
          </p:nvPr>
        </p:nvSpPr>
        <p:spPr>
          <a:xfrm>
            <a:off x="987125" y="1002985"/>
            <a:ext cx="7152300" cy="3256200"/>
          </a:xfrm>
          <a:prstGeom prst="rect">
            <a:avLst/>
          </a:prstGeom>
          <a:noFill/>
          <a:ln>
            <a:noFill/>
          </a:ln>
        </p:spPr>
        <p:txBody>
          <a:bodyPr spcFirstLastPara="1" wrap="square" lIns="68575" tIns="34275" rIns="68575" bIns="34275" anchor="t" anchorCtr="0">
            <a:noAutofit/>
          </a:bodyPr>
          <a:lstStyle/>
          <a:p>
            <a:pPr marL="457200" lvl="0" indent="-339725" algn="l" rtl="0">
              <a:lnSpc>
                <a:spcPct val="100000"/>
              </a:lnSpc>
              <a:spcBef>
                <a:spcPts val="0"/>
              </a:spcBef>
              <a:spcAft>
                <a:spcPts val="0"/>
              </a:spcAft>
              <a:buSzPts val="1750"/>
              <a:buFont typeface="Arial"/>
              <a:buChar char="●"/>
            </a:pPr>
            <a:r>
              <a:rPr lang="en" sz="1650" dirty="0">
                <a:latin typeface="Arial"/>
                <a:ea typeface="Arial"/>
                <a:cs typeface="Arial"/>
                <a:sym typeface="Arial"/>
              </a:rPr>
              <a:t>Departamento de Salud y Servicios Humanos de Nebraska (DHHS)</a:t>
            </a:r>
            <a:r>
              <a:rPr lang="en" sz="1750" dirty="0">
                <a:latin typeface="Arial"/>
                <a:ea typeface="Arial"/>
                <a:cs typeface="Arial"/>
                <a:sym typeface="Arial"/>
              </a:rPr>
              <a:t>: </a:t>
            </a:r>
            <a:r>
              <a:rPr lang="en" sz="1750" u="sng" dirty="0">
                <a:solidFill>
                  <a:schemeClr val="hlink"/>
                </a:solidFill>
                <a:latin typeface="Arial"/>
                <a:ea typeface="Arial"/>
                <a:cs typeface="Arial"/>
                <a:sym typeface="Arial"/>
                <a:hlinkClick r:id="rId3"/>
              </a:rPr>
              <a:t>NE-DHHS | Enfermedad Por Coronavirus (COVID-19)</a:t>
            </a:r>
            <a:endParaRPr sz="1750" dirty="0">
              <a:latin typeface="Arial"/>
              <a:ea typeface="Arial"/>
              <a:cs typeface="Arial"/>
              <a:sym typeface="Arial"/>
            </a:endParaRPr>
          </a:p>
          <a:p>
            <a:pPr marL="457200" lvl="0" indent="-339725" algn="l" rtl="0">
              <a:lnSpc>
                <a:spcPct val="100000"/>
              </a:lnSpc>
              <a:spcBef>
                <a:spcPts val="1000"/>
              </a:spcBef>
              <a:spcAft>
                <a:spcPts val="0"/>
              </a:spcAft>
              <a:buSzPts val="1750"/>
              <a:buFont typeface="Arial"/>
              <a:buChar char="●"/>
            </a:pPr>
            <a:r>
              <a:rPr lang="en" sz="1750" dirty="0">
                <a:latin typeface="Arial"/>
                <a:ea typeface="Arial"/>
                <a:cs typeface="Arial"/>
                <a:sym typeface="Arial"/>
              </a:rPr>
              <a:t>CHI Health: </a:t>
            </a:r>
            <a:r>
              <a:rPr lang="en" sz="1750" u="sng" dirty="0">
                <a:solidFill>
                  <a:schemeClr val="hlink"/>
                </a:solidFill>
                <a:latin typeface="Arial"/>
                <a:ea typeface="Arial"/>
                <a:cs typeface="Arial"/>
                <a:sym typeface="Arial"/>
                <a:hlinkClick r:id="rId4"/>
              </a:rPr>
              <a:t>CHI | Español Coronavirus (COVID-19)</a:t>
            </a:r>
            <a:r>
              <a:rPr lang="en" sz="1750" dirty="0">
                <a:latin typeface="Arial"/>
                <a:ea typeface="Arial"/>
                <a:cs typeface="Arial"/>
                <a:sym typeface="Arial"/>
              </a:rPr>
              <a:t> </a:t>
            </a:r>
            <a:endParaRPr sz="1750" dirty="0">
              <a:latin typeface="Arial"/>
              <a:ea typeface="Arial"/>
              <a:cs typeface="Arial"/>
              <a:sym typeface="Arial"/>
            </a:endParaRPr>
          </a:p>
          <a:p>
            <a:pPr marL="457200" lvl="0" indent="-339725" algn="l" rtl="0">
              <a:lnSpc>
                <a:spcPct val="100000"/>
              </a:lnSpc>
              <a:spcBef>
                <a:spcPts val="1000"/>
              </a:spcBef>
              <a:spcAft>
                <a:spcPts val="1000"/>
              </a:spcAft>
              <a:buSzPts val="1750"/>
              <a:buFont typeface="Arial"/>
              <a:buChar char="●"/>
            </a:pPr>
            <a:r>
              <a:rPr lang="en" sz="1750" dirty="0">
                <a:latin typeface="Arial"/>
                <a:ea typeface="Arial"/>
                <a:cs typeface="Arial"/>
                <a:sym typeface="Arial"/>
              </a:rPr>
              <a:t>Los sistemas sanitarios son una fuente de información fiable, pero pueden no tener información disponible en Español.</a:t>
            </a:r>
            <a:endParaRPr sz="1750" dirty="0">
              <a:latin typeface="Arial"/>
              <a:ea typeface="Arial"/>
              <a:cs typeface="Arial"/>
              <a:sym typeface="Arial"/>
            </a:endParaRPr>
          </a:p>
        </p:txBody>
      </p:sp>
      <p:sp>
        <p:nvSpPr>
          <p:cNvPr id="186" name="Google Shape;186;p1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Sistemas Estatales y Sanitarios </a:t>
            </a:r>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7"/>
          <p:cNvSpPr txBox="1">
            <a:spLocks noGrp="1"/>
          </p:cNvSpPr>
          <p:nvPr>
            <p:ph type="body" idx="1"/>
          </p:nvPr>
        </p:nvSpPr>
        <p:spPr>
          <a:xfrm>
            <a:off x="952500" y="1082375"/>
            <a:ext cx="7256400" cy="3136200"/>
          </a:xfrm>
          <a:prstGeom prst="rect">
            <a:avLst/>
          </a:prstGeom>
          <a:noFill/>
          <a:ln>
            <a:noFill/>
          </a:ln>
        </p:spPr>
        <p:txBody>
          <a:bodyPr spcFirstLastPara="1" wrap="square" lIns="68575" tIns="34275" rIns="68575" bIns="34275" anchor="t" anchorCtr="0">
            <a:normAutofit/>
          </a:bodyPr>
          <a:lstStyle/>
          <a:p>
            <a:pPr marL="457200" lvl="0" indent="-349250" algn="l" rtl="0">
              <a:lnSpc>
                <a:spcPct val="100000"/>
              </a:lnSpc>
              <a:spcBef>
                <a:spcPts val="0"/>
              </a:spcBef>
              <a:spcAft>
                <a:spcPts val="0"/>
              </a:spcAft>
              <a:buSzPts val="1900"/>
              <a:buChar char="●"/>
            </a:pPr>
            <a:r>
              <a:rPr lang="en" sz="1900">
                <a:latin typeface="Arial"/>
                <a:ea typeface="Arial"/>
                <a:cs typeface="Arial"/>
                <a:sym typeface="Arial"/>
              </a:rPr>
              <a:t>Departamentos Locales de Salud</a:t>
            </a:r>
            <a:endParaRPr sz="1900">
              <a:latin typeface="Arial"/>
              <a:ea typeface="Arial"/>
              <a:cs typeface="Arial"/>
              <a:sym typeface="Arial"/>
            </a:endParaRPr>
          </a:p>
          <a:p>
            <a:pPr marL="914400" lvl="1" indent="-349250" algn="l" rtl="0">
              <a:lnSpc>
                <a:spcPct val="100000"/>
              </a:lnSpc>
              <a:spcBef>
                <a:spcPts val="0"/>
              </a:spcBef>
              <a:spcAft>
                <a:spcPts val="0"/>
              </a:spcAft>
              <a:buClr>
                <a:schemeClr val="dk1"/>
              </a:buClr>
              <a:buSzPts val="1900"/>
              <a:buChar char="○"/>
            </a:pPr>
            <a:r>
              <a:rPr lang="en" sz="1900">
                <a:latin typeface="Arial"/>
                <a:ea typeface="Arial"/>
                <a:cs typeface="Arial"/>
                <a:sym typeface="Arial"/>
              </a:rPr>
              <a:t>Encuentre su departamento de salud local aquí: </a:t>
            </a:r>
            <a:r>
              <a:rPr lang="en" sz="190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Nebraska Local Health Departments</a:t>
            </a:r>
            <a:endParaRPr sz="1900">
              <a:solidFill>
                <a:schemeClr val="accent4"/>
              </a:solidFill>
              <a:latin typeface="Arial"/>
              <a:ea typeface="Arial"/>
              <a:cs typeface="Arial"/>
              <a:sym typeface="Arial"/>
            </a:endParaRPr>
          </a:p>
          <a:p>
            <a:pPr marL="914400" lvl="0" indent="0" algn="l" rtl="0">
              <a:lnSpc>
                <a:spcPct val="100000"/>
              </a:lnSpc>
              <a:spcBef>
                <a:spcPts val="1000"/>
              </a:spcBef>
              <a:spcAft>
                <a:spcPts val="0"/>
              </a:spcAft>
              <a:buSzPts val="1500"/>
              <a:buNone/>
            </a:pPr>
            <a:endParaRPr sz="1000">
              <a:solidFill>
                <a:schemeClr val="accent4"/>
              </a:solidFill>
              <a:latin typeface="Arial"/>
              <a:ea typeface="Arial"/>
              <a:cs typeface="Arial"/>
              <a:sym typeface="Arial"/>
            </a:endParaRPr>
          </a:p>
          <a:p>
            <a:pPr marL="457200" lvl="0" indent="-349250" algn="l" rtl="0">
              <a:lnSpc>
                <a:spcPct val="100000"/>
              </a:lnSpc>
              <a:spcBef>
                <a:spcPts val="1000"/>
              </a:spcBef>
              <a:spcAft>
                <a:spcPts val="0"/>
              </a:spcAft>
              <a:buSzPts val="1900"/>
              <a:buFont typeface="Arial"/>
              <a:buChar char="●"/>
            </a:pPr>
            <a:r>
              <a:rPr lang="en" sz="1900">
                <a:latin typeface="Arial"/>
                <a:ea typeface="Arial"/>
                <a:cs typeface="Arial"/>
                <a:sym typeface="Arial"/>
              </a:rPr>
              <a:t>Organizaciones Comunitarias Locales</a:t>
            </a:r>
            <a:endParaRPr sz="1900">
              <a:latin typeface="Arial"/>
              <a:ea typeface="Arial"/>
              <a:cs typeface="Arial"/>
              <a:sym typeface="Arial"/>
            </a:endParaRPr>
          </a:p>
          <a:p>
            <a:pPr marL="0" lvl="0" indent="0" algn="l" rtl="0">
              <a:lnSpc>
                <a:spcPct val="100000"/>
              </a:lnSpc>
              <a:spcBef>
                <a:spcPts val="0"/>
              </a:spcBef>
              <a:spcAft>
                <a:spcPts val="0"/>
              </a:spcAft>
              <a:buSzPts val="1500"/>
              <a:buNone/>
            </a:pPr>
            <a:endParaRPr sz="1900">
              <a:latin typeface="Arial"/>
              <a:ea typeface="Arial"/>
              <a:cs typeface="Arial"/>
              <a:sym typeface="Arial"/>
            </a:endParaRPr>
          </a:p>
          <a:p>
            <a:pPr marL="0" lvl="0" indent="0" algn="l" rtl="0">
              <a:lnSpc>
                <a:spcPct val="100000"/>
              </a:lnSpc>
              <a:spcBef>
                <a:spcPts val="800"/>
              </a:spcBef>
              <a:spcAft>
                <a:spcPts val="0"/>
              </a:spcAft>
              <a:buSzPts val="1500"/>
              <a:buNone/>
            </a:pPr>
            <a:endParaRPr/>
          </a:p>
        </p:txBody>
      </p:sp>
      <p:sp>
        <p:nvSpPr>
          <p:cNvPr id="192" name="Google Shape;192;p1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Local </a:t>
            </a:r>
            <a:endParaRPr>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body" idx="1"/>
          </p:nvPr>
        </p:nvSpPr>
        <p:spPr>
          <a:xfrm>
            <a:off x="949425" y="924275"/>
            <a:ext cx="7325700" cy="3232200"/>
          </a:xfrm>
          <a:prstGeom prst="rect">
            <a:avLst/>
          </a:prstGeom>
          <a:noFill/>
          <a:ln>
            <a:noFill/>
          </a:ln>
        </p:spPr>
        <p:txBody>
          <a:bodyPr spcFirstLastPara="1" wrap="square" lIns="68575" tIns="34275" rIns="68575" bIns="34275" anchor="t" anchorCtr="0">
            <a:normAutofit fontScale="77500" lnSpcReduction="20000"/>
          </a:bodyPr>
          <a:lstStyle/>
          <a:p>
            <a:pPr marL="457200" lvl="0" indent="-336867" algn="l" rtl="0">
              <a:lnSpc>
                <a:spcPct val="100000"/>
              </a:lnSpc>
              <a:spcBef>
                <a:spcPts val="800"/>
              </a:spcBef>
              <a:spcAft>
                <a:spcPts val="0"/>
              </a:spcAft>
              <a:buSzPct val="100000"/>
              <a:buFont typeface="Arial"/>
              <a:buChar char="●"/>
            </a:pPr>
            <a:r>
              <a:rPr lang="en" sz="2200">
                <a:latin typeface="Arial"/>
                <a:ea typeface="Arial"/>
                <a:cs typeface="Arial"/>
                <a:sym typeface="Arial"/>
              </a:rPr>
              <a:t>Centros de Salud Comunitarios</a:t>
            </a:r>
            <a:endParaRPr sz="2200">
              <a:latin typeface="Arial"/>
              <a:ea typeface="Arial"/>
              <a:cs typeface="Arial"/>
              <a:sym typeface="Arial"/>
            </a:endParaRPr>
          </a:p>
          <a:p>
            <a:pPr marL="914400" lvl="1" indent="-336867" algn="l" rtl="0">
              <a:lnSpc>
                <a:spcPct val="100000"/>
              </a:lnSpc>
              <a:spcBef>
                <a:spcPts val="1000"/>
              </a:spcBef>
              <a:spcAft>
                <a:spcPts val="0"/>
              </a:spcAft>
              <a:buClr>
                <a:schemeClr val="dk1"/>
              </a:buClr>
              <a:buSzPct val="100000"/>
              <a:buFont typeface="Arial"/>
              <a:buChar char="○"/>
            </a:pPr>
            <a:r>
              <a:rPr lang="en" sz="2200">
                <a:latin typeface="Arial"/>
                <a:ea typeface="Arial"/>
                <a:cs typeface="Arial"/>
                <a:sym typeface="Arial"/>
              </a:rPr>
              <a:t>Buscar Centros de Salud aquí: </a:t>
            </a:r>
            <a:r>
              <a:rPr lang="en" sz="2200" u="sng">
                <a:solidFill>
                  <a:schemeClr val="hlink"/>
                </a:solidFill>
                <a:latin typeface="Arial"/>
                <a:ea typeface="Arial"/>
                <a:cs typeface="Arial"/>
                <a:sym typeface="Arial"/>
                <a:hlinkClick r:id="rId3"/>
              </a:rPr>
              <a:t>Latinoac | Salud</a:t>
            </a:r>
            <a:endParaRPr sz="2200">
              <a:latin typeface="Arial"/>
              <a:ea typeface="Arial"/>
              <a:cs typeface="Arial"/>
              <a:sym typeface="Arial"/>
            </a:endParaRPr>
          </a:p>
          <a:p>
            <a:pPr marL="914400" lvl="1" indent="-336867" algn="l" rtl="0">
              <a:lnSpc>
                <a:spcPct val="100000"/>
              </a:lnSpc>
              <a:spcBef>
                <a:spcPts val="1000"/>
              </a:spcBef>
              <a:spcAft>
                <a:spcPts val="0"/>
              </a:spcAft>
              <a:buClr>
                <a:schemeClr val="dk1"/>
              </a:buClr>
              <a:buSzPct val="100000"/>
              <a:buFont typeface="Arial"/>
              <a:buChar char="○"/>
            </a:pPr>
            <a:r>
              <a:rPr lang="en" sz="2200">
                <a:latin typeface="Arial"/>
                <a:ea typeface="Arial"/>
                <a:cs typeface="Arial"/>
                <a:sym typeface="Arial"/>
              </a:rPr>
              <a:t>Centro de Salud Midtown  (Norfolk, Madison, West Point)</a:t>
            </a:r>
            <a:endParaRPr sz="2200">
              <a:latin typeface="Arial"/>
              <a:ea typeface="Arial"/>
              <a:cs typeface="Arial"/>
              <a:sym typeface="Arial"/>
            </a:endParaRPr>
          </a:p>
          <a:p>
            <a:pPr marL="457200" lvl="0" indent="457200" algn="l" rtl="0">
              <a:lnSpc>
                <a:spcPct val="100000"/>
              </a:lnSpc>
              <a:spcBef>
                <a:spcPts val="0"/>
              </a:spcBef>
              <a:spcAft>
                <a:spcPts val="0"/>
              </a:spcAft>
              <a:buSzPct val="87976"/>
              <a:buNone/>
            </a:pPr>
            <a:r>
              <a:rPr lang="en" sz="2200" u="sng">
                <a:solidFill>
                  <a:schemeClr val="hlink"/>
                </a:solidFill>
                <a:latin typeface="Arial"/>
                <a:ea typeface="Arial"/>
                <a:cs typeface="Arial"/>
                <a:sym typeface="Arial"/>
                <a:hlinkClick r:id="rId4"/>
              </a:rPr>
              <a:t>Midtown Health Center | Español</a:t>
            </a:r>
            <a:r>
              <a:rPr lang="en" sz="2200">
                <a:latin typeface="Arial"/>
                <a:ea typeface="Arial"/>
                <a:cs typeface="Arial"/>
                <a:sym typeface="Arial"/>
              </a:rPr>
              <a:t> </a:t>
            </a:r>
            <a:endParaRPr sz="2200">
              <a:latin typeface="Arial"/>
              <a:ea typeface="Arial"/>
              <a:cs typeface="Arial"/>
              <a:sym typeface="Arial"/>
            </a:endParaRPr>
          </a:p>
          <a:p>
            <a:pPr marL="914400" lvl="1" indent="-336867" algn="l" rtl="0">
              <a:lnSpc>
                <a:spcPct val="100000"/>
              </a:lnSpc>
              <a:spcBef>
                <a:spcPts val="1000"/>
              </a:spcBef>
              <a:spcAft>
                <a:spcPts val="0"/>
              </a:spcAft>
              <a:buClr>
                <a:schemeClr val="dk1"/>
              </a:buClr>
              <a:buSzPct val="100000"/>
              <a:buFont typeface="Arial"/>
              <a:buChar char="○"/>
            </a:pPr>
            <a:r>
              <a:rPr lang="en" sz="2200">
                <a:latin typeface="Arial"/>
                <a:ea typeface="Arial"/>
                <a:cs typeface="Arial"/>
                <a:sym typeface="Arial"/>
              </a:rPr>
              <a:t>Centro Latino de las Tierras Medias</a:t>
            </a:r>
            <a:endParaRPr sz="2200">
              <a:latin typeface="Arial"/>
              <a:ea typeface="Arial"/>
              <a:cs typeface="Arial"/>
              <a:sym typeface="Arial"/>
            </a:endParaRPr>
          </a:p>
          <a:p>
            <a:pPr marL="457200" lvl="0" indent="457200" algn="l" rtl="0">
              <a:lnSpc>
                <a:spcPct val="100000"/>
              </a:lnSpc>
              <a:spcBef>
                <a:spcPts val="0"/>
              </a:spcBef>
              <a:spcAft>
                <a:spcPts val="0"/>
              </a:spcAft>
              <a:buSzPct val="87976"/>
              <a:buNone/>
            </a:pPr>
            <a:r>
              <a:rPr lang="en" sz="2200" u="sng">
                <a:solidFill>
                  <a:schemeClr val="hlink"/>
                </a:solidFill>
                <a:latin typeface="Arial"/>
                <a:ea typeface="Arial"/>
                <a:cs typeface="Arial"/>
                <a:sym typeface="Arial"/>
                <a:hlinkClick r:id="rId5"/>
              </a:rPr>
              <a:t>https://www.latinocenter.org/es/pagina-principal/</a:t>
            </a:r>
            <a:r>
              <a:rPr lang="en" sz="2200">
                <a:latin typeface="Arial"/>
                <a:ea typeface="Arial"/>
                <a:cs typeface="Arial"/>
                <a:sym typeface="Arial"/>
              </a:rPr>
              <a:t> </a:t>
            </a:r>
            <a:endParaRPr sz="2200">
              <a:latin typeface="Arial"/>
              <a:ea typeface="Arial"/>
              <a:cs typeface="Arial"/>
              <a:sym typeface="Arial"/>
            </a:endParaRPr>
          </a:p>
          <a:p>
            <a:pPr marL="457200" lvl="0" indent="-336867" algn="l" rtl="0">
              <a:lnSpc>
                <a:spcPct val="100000"/>
              </a:lnSpc>
              <a:spcBef>
                <a:spcPts val="1000"/>
              </a:spcBef>
              <a:spcAft>
                <a:spcPts val="0"/>
              </a:spcAft>
              <a:buSzPct val="100000"/>
              <a:buFont typeface="Arial"/>
              <a:buChar char="●"/>
            </a:pPr>
            <a:r>
              <a:rPr lang="en" sz="2200">
                <a:latin typeface="Arial"/>
                <a:ea typeface="Arial"/>
                <a:cs typeface="Arial"/>
                <a:sym typeface="Arial"/>
              </a:rPr>
              <a:t>Organizaciones Comunitarias</a:t>
            </a:r>
            <a:endParaRPr sz="2200">
              <a:latin typeface="Arial"/>
              <a:ea typeface="Arial"/>
              <a:cs typeface="Arial"/>
              <a:sym typeface="Arial"/>
            </a:endParaRPr>
          </a:p>
          <a:p>
            <a:pPr marL="914400" lvl="1" indent="-336867" algn="l" rtl="0">
              <a:lnSpc>
                <a:spcPct val="100000"/>
              </a:lnSpc>
              <a:spcBef>
                <a:spcPts val="1000"/>
              </a:spcBef>
              <a:spcAft>
                <a:spcPts val="0"/>
              </a:spcAft>
              <a:buClr>
                <a:schemeClr val="dk1"/>
              </a:buClr>
              <a:buSzPct val="100000"/>
              <a:buFont typeface="Arial"/>
              <a:buChar char="○"/>
            </a:pPr>
            <a:r>
              <a:rPr lang="en" sz="2200">
                <a:latin typeface="Arial"/>
                <a:ea typeface="Arial"/>
                <a:cs typeface="Arial"/>
                <a:sym typeface="Arial"/>
              </a:rPr>
              <a:t>El Centro De Las Américas (Lincoln)</a:t>
            </a:r>
            <a:endParaRPr sz="2200">
              <a:latin typeface="Arial"/>
              <a:ea typeface="Arial"/>
              <a:cs typeface="Arial"/>
              <a:sym typeface="Arial"/>
            </a:endParaRPr>
          </a:p>
          <a:p>
            <a:pPr marL="457200" lvl="0" indent="457200" algn="l" rtl="0">
              <a:lnSpc>
                <a:spcPct val="100000"/>
              </a:lnSpc>
              <a:spcBef>
                <a:spcPts val="0"/>
              </a:spcBef>
              <a:spcAft>
                <a:spcPts val="0"/>
              </a:spcAft>
              <a:buSzPct val="87976"/>
              <a:buNone/>
            </a:pPr>
            <a:r>
              <a:rPr lang="en" sz="2200" u="sng">
                <a:solidFill>
                  <a:schemeClr val="hlink"/>
                </a:solidFill>
                <a:latin typeface="Arial"/>
                <a:ea typeface="Arial"/>
                <a:cs typeface="Arial"/>
                <a:sym typeface="Arial"/>
                <a:hlinkClick r:id="rId6"/>
              </a:rPr>
              <a:t>https://elcentrone.org</a:t>
            </a:r>
            <a:r>
              <a:rPr lang="en" sz="2200">
                <a:latin typeface="Arial"/>
                <a:ea typeface="Arial"/>
                <a:cs typeface="Arial"/>
                <a:sym typeface="Arial"/>
              </a:rPr>
              <a:t> </a:t>
            </a:r>
            <a:endParaRPr sz="2200">
              <a:latin typeface="Arial"/>
              <a:ea typeface="Arial"/>
              <a:cs typeface="Arial"/>
              <a:sym typeface="Arial"/>
            </a:endParaRPr>
          </a:p>
          <a:p>
            <a:pPr marL="914400" lvl="1" indent="-336867" algn="l" rtl="0">
              <a:lnSpc>
                <a:spcPct val="100000"/>
              </a:lnSpc>
              <a:spcBef>
                <a:spcPts val="1000"/>
              </a:spcBef>
              <a:spcAft>
                <a:spcPts val="0"/>
              </a:spcAft>
              <a:buClr>
                <a:schemeClr val="dk1"/>
              </a:buClr>
              <a:buSzPct val="100000"/>
              <a:buFont typeface="Arial"/>
              <a:buChar char="○"/>
            </a:pPr>
            <a:r>
              <a:rPr lang="en" sz="2200">
                <a:latin typeface="Arial"/>
                <a:ea typeface="Arial"/>
                <a:cs typeface="Arial"/>
                <a:sym typeface="Arial"/>
              </a:rPr>
              <a:t>Centro Hispano (Columbus)</a:t>
            </a:r>
            <a:endParaRPr sz="2200">
              <a:latin typeface="Arial"/>
              <a:ea typeface="Arial"/>
              <a:cs typeface="Arial"/>
              <a:sym typeface="Arial"/>
            </a:endParaRPr>
          </a:p>
          <a:p>
            <a:pPr marL="457200" lvl="0" indent="457200" algn="l" rtl="0">
              <a:lnSpc>
                <a:spcPct val="100000"/>
              </a:lnSpc>
              <a:spcBef>
                <a:spcPts val="0"/>
              </a:spcBef>
              <a:spcAft>
                <a:spcPts val="0"/>
              </a:spcAft>
              <a:buSzPct val="87976"/>
              <a:buNone/>
            </a:pPr>
            <a:r>
              <a:rPr lang="en" sz="2200" u="sng">
                <a:solidFill>
                  <a:schemeClr val="hlink"/>
                </a:solidFill>
                <a:latin typeface="Arial"/>
                <a:ea typeface="Arial"/>
                <a:cs typeface="Arial"/>
                <a:sym typeface="Arial"/>
                <a:hlinkClick r:id="rId7"/>
              </a:rPr>
              <a:t>https://www.centrohispanos.com/</a:t>
            </a:r>
            <a:r>
              <a:rPr lang="en" sz="2200">
                <a:latin typeface="Arial"/>
                <a:ea typeface="Arial"/>
                <a:cs typeface="Arial"/>
                <a:sym typeface="Arial"/>
              </a:rPr>
              <a:t> </a:t>
            </a:r>
            <a:endParaRPr/>
          </a:p>
        </p:txBody>
      </p:sp>
      <p:sp>
        <p:nvSpPr>
          <p:cNvPr id="198" name="Google Shape;198;p18"/>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Organizaciones Latinas/Hispanas </a:t>
            </a:r>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9"/>
          <p:cNvSpPr txBox="1">
            <a:spLocks noGrp="1"/>
          </p:cNvSpPr>
          <p:nvPr>
            <p:ph type="body" idx="1"/>
          </p:nvPr>
        </p:nvSpPr>
        <p:spPr>
          <a:xfrm>
            <a:off x="917874" y="1020975"/>
            <a:ext cx="7344093" cy="3197700"/>
          </a:xfrm>
          <a:prstGeom prst="rect">
            <a:avLst/>
          </a:prstGeom>
          <a:noFill/>
          <a:ln>
            <a:noFill/>
          </a:ln>
        </p:spPr>
        <p:txBody>
          <a:bodyPr spcFirstLastPara="1" wrap="square" lIns="68575" tIns="34275" rIns="68575" bIns="34275" anchor="t" anchorCtr="0">
            <a:normAutofit fontScale="62500" lnSpcReduction="20000"/>
          </a:bodyPr>
          <a:lstStyle/>
          <a:p>
            <a:pPr marL="457200" lvl="0" indent="-335787" algn="l" rtl="0">
              <a:lnSpc>
                <a:spcPct val="115000"/>
              </a:lnSpc>
              <a:spcBef>
                <a:spcPts val="0"/>
              </a:spcBef>
              <a:spcAft>
                <a:spcPts val="0"/>
              </a:spcAft>
              <a:buSzPct val="100000"/>
              <a:buChar char="●"/>
            </a:pPr>
            <a:r>
              <a:rPr lang="en" sz="2700" dirty="0">
                <a:latin typeface="Arial"/>
                <a:ea typeface="Arial"/>
                <a:cs typeface="Arial"/>
                <a:sym typeface="Arial"/>
              </a:rPr>
              <a:t>Organización Mundial de la Salud (OMS/WHO)</a:t>
            </a:r>
            <a:endParaRPr sz="2700" dirty="0">
              <a:latin typeface="Arial"/>
              <a:ea typeface="Arial"/>
              <a:cs typeface="Arial"/>
              <a:sym typeface="Arial"/>
            </a:endParaRPr>
          </a:p>
          <a:p>
            <a:pPr marL="0" lvl="0" indent="457200" algn="l" rtl="0">
              <a:lnSpc>
                <a:spcPct val="115000"/>
              </a:lnSpc>
              <a:spcBef>
                <a:spcPts val="0"/>
              </a:spcBef>
              <a:spcAft>
                <a:spcPts val="0"/>
              </a:spcAft>
              <a:buSzPct val="88888"/>
              <a:buNone/>
            </a:pPr>
            <a:r>
              <a:rPr lang="en" sz="2700" u="sng" dirty="0">
                <a:solidFill>
                  <a:schemeClr val="hlink"/>
                </a:solidFill>
                <a:latin typeface="Arial"/>
                <a:ea typeface="Arial"/>
                <a:cs typeface="Arial"/>
                <a:sym typeface="Arial"/>
                <a:hlinkClick r:id="rId3"/>
              </a:rPr>
              <a:t>WHO | Brote de Enfermedad por Coronavirus (COVID-19)</a:t>
            </a:r>
            <a:r>
              <a:rPr lang="en" sz="2700" dirty="0">
                <a:solidFill>
                  <a:schemeClr val="accent4"/>
                </a:solidFill>
                <a:latin typeface="Arial"/>
                <a:ea typeface="Arial"/>
                <a:cs typeface="Arial"/>
                <a:sym typeface="Arial"/>
              </a:rPr>
              <a:t> </a:t>
            </a:r>
            <a:endParaRPr sz="2700" dirty="0">
              <a:solidFill>
                <a:schemeClr val="accent4"/>
              </a:solidFill>
              <a:latin typeface="Arial"/>
              <a:ea typeface="Arial"/>
              <a:cs typeface="Arial"/>
              <a:sym typeface="Arial"/>
            </a:endParaRPr>
          </a:p>
          <a:p>
            <a:pPr marL="457200" lvl="0" indent="-335787" algn="l" rtl="0">
              <a:lnSpc>
                <a:spcPct val="115000"/>
              </a:lnSpc>
              <a:spcBef>
                <a:spcPts val="1000"/>
              </a:spcBef>
              <a:spcAft>
                <a:spcPts val="0"/>
              </a:spcAft>
              <a:buSzPct val="100000"/>
              <a:buChar char="●"/>
            </a:pPr>
            <a:r>
              <a:rPr lang="en" sz="2700" dirty="0">
                <a:latin typeface="Arial"/>
                <a:ea typeface="Arial"/>
                <a:cs typeface="Arial"/>
                <a:sym typeface="Arial"/>
              </a:rPr>
              <a:t>Ad Council</a:t>
            </a:r>
            <a:endParaRPr sz="2700" dirty="0">
              <a:latin typeface="Arial"/>
              <a:ea typeface="Arial"/>
              <a:cs typeface="Arial"/>
              <a:sym typeface="Arial"/>
            </a:endParaRPr>
          </a:p>
          <a:p>
            <a:pPr marL="0" lvl="0" indent="457200" algn="l" rtl="0">
              <a:lnSpc>
                <a:spcPct val="115000"/>
              </a:lnSpc>
              <a:spcBef>
                <a:spcPts val="0"/>
              </a:spcBef>
              <a:spcAft>
                <a:spcPts val="0"/>
              </a:spcAft>
              <a:buSzPct val="88888"/>
              <a:buNone/>
            </a:pPr>
            <a:r>
              <a:rPr lang="en" sz="2700" u="sng" dirty="0">
                <a:solidFill>
                  <a:schemeClr val="hlink"/>
                </a:solidFill>
                <a:latin typeface="Arial"/>
                <a:ea typeface="Arial"/>
                <a:cs typeface="Arial"/>
                <a:sym typeface="Arial"/>
                <a:hlinkClick r:id="rId4"/>
              </a:rPr>
              <a:t>COVIDCollaborativo</a:t>
            </a:r>
            <a:r>
              <a:rPr lang="en" sz="2700" dirty="0">
                <a:latin typeface="Arial"/>
                <a:ea typeface="Arial"/>
                <a:cs typeface="Arial"/>
                <a:sym typeface="Arial"/>
              </a:rPr>
              <a:t>  </a:t>
            </a:r>
            <a:endParaRPr sz="2700" dirty="0">
              <a:latin typeface="Arial"/>
              <a:ea typeface="Arial"/>
              <a:cs typeface="Arial"/>
              <a:sym typeface="Arial"/>
            </a:endParaRPr>
          </a:p>
          <a:p>
            <a:pPr marL="457200" lvl="0" indent="-335787" algn="l" rtl="0">
              <a:lnSpc>
                <a:spcPct val="115000"/>
              </a:lnSpc>
              <a:spcBef>
                <a:spcPts val="1000"/>
              </a:spcBef>
              <a:spcAft>
                <a:spcPts val="0"/>
              </a:spcAft>
              <a:buSzPct val="100000"/>
              <a:buFont typeface="Arial"/>
              <a:buChar char="●"/>
            </a:pPr>
            <a:r>
              <a:rPr lang="en" sz="2700" dirty="0">
                <a:latin typeface="Arial"/>
                <a:ea typeface="Arial"/>
                <a:cs typeface="Arial"/>
                <a:sym typeface="Arial"/>
              </a:rPr>
              <a:t>Health Action Alliance (HAA)</a:t>
            </a:r>
            <a:endParaRPr sz="2700" dirty="0">
              <a:latin typeface="Arial"/>
              <a:ea typeface="Arial"/>
              <a:cs typeface="Arial"/>
              <a:sym typeface="Arial"/>
            </a:endParaRPr>
          </a:p>
          <a:p>
            <a:pPr marL="0" lvl="0" indent="457200" algn="l" rtl="0">
              <a:lnSpc>
                <a:spcPct val="115000"/>
              </a:lnSpc>
              <a:spcBef>
                <a:spcPts val="0"/>
              </a:spcBef>
              <a:spcAft>
                <a:spcPts val="0"/>
              </a:spcAft>
              <a:buSzPct val="88888"/>
              <a:buNone/>
            </a:pPr>
            <a:r>
              <a:rPr lang="en" sz="2700" u="sng" dirty="0">
                <a:solidFill>
                  <a:schemeClr val="hlink"/>
                </a:solidFill>
                <a:latin typeface="Arial"/>
                <a:ea typeface="Arial"/>
                <a:cs typeface="Arial"/>
                <a:sym typeface="Arial"/>
                <a:hlinkClick r:id="rId5"/>
              </a:rPr>
              <a:t>HAA | Resources</a:t>
            </a:r>
            <a:r>
              <a:rPr lang="en" sz="2700" dirty="0">
                <a:latin typeface="Arial"/>
                <a:ea typeface="Arial"/>
                <a:cs typeface="Arial"/>
                <a:sym typeface="Arial"/>
              </a:rPr>
              <a:t> (resources at the bottom of the page are in Spanish)</a:t>
            </a:r>
            <a:endParaRPr sz="2700" dirty="0">
              <a:latin typeface="Arial"/>
              <a:ea typeface="Arial"/>
              <a:cs typeface="Arial"/>
              <a:sym typeface="Arial"/>
            </a:endParaRPr>
          </a:p>
          <a:p>
            <a:pPr marL="457200" lvl="0" indent="-335787" algn="l" rtl="0">
              <a:lnSpc>
                <a:spcPct val="115000"/>
              </a:lnSpc>
              <a:spcBef>
                <a:spcPts val="1000"/>
              </a:spcBef>
              <a:spcAft>
                <a:spcPts val="0"/>
              </a:spcAft>
              <a:buSzPct val="100000"/>
              <a:buFont typeface="Arial"/>
              <a:buChar char="●"/>
            </a:pPr>
            <a:r>
              <a:rPr lang="en" sz="2700" dirty="0">
                <a:latin typeface="Arial"/>
                <a:ea typeface="Arial"/>
                <a:cs typeface="Arial"/>
                <a:sym typeface="Arial"/>
              </a:rPr>
              <a:t>Alianza Nacional para la Salud Hispana</a:t>
            </a:r>
            <a:endParaRPr sz="2700" dirty="0">
              <a:latin typeface="Arial"/>
              <a:ea typeface="Arial"/>
              <a:cs typeface="Arial"/>
              <a:sym typeface="Arial"/>
            </a:endParaRPr>
          </a:p>
          <a:p>
            <a:pPr marL="0" lvl="0" indent="457200" algn="l" rtl="0">
              <a:lnSpc>
                <a:spcPct val="115000"/>
              </a:lnSpc>
              <a:spcBef>
                <a:spcPts val="0"/>
              </a:spcBef>
              <a:spcAft>
                <a:spcPts val="0"/>
              </a:spcAft>
              <a:buSzPct val="88888"/>
              <a:buNone/>
            </a:pPr>
            <a:r>
              <a:rPr lang="en" sz="2700" u="sng" dirty="0">
                <a:solidFill>
                  <a:schemeClr val="hlink"/>
                </a:solidFill>
                <a:latin typeface="Arial"/>
                <a:ea typeface="Arial"/>
                <a:cs typeface="Arial"/>
                <a:sym typeface="Arial"/>
                <a:hlinkClick r:id="rId6"/>
              </a:rPr>
              <a:t>nuestrasalud.org | COVID-19 </a:t>
            </a:r>
            <a:endParaRPr sz="2700" dirty="0">
              <a:latin typeface="Arial"/>
              <a:ea typeface="Arial"/>
              <a:cs typeface="Arial"/>
              <a:sym typeface="Arial"/>
            </a:endParaRPr>
          </a:p>
          <a:p>
            <a:pPr marL="457200" lvl="0" indent="-335787" algn="l" rtl="0">
              <a:lnSpc>
                <a:spcPct val="115000"/>
              </a:lnSpc>
              <a:spcBef>
                <a:spcPts val="1000"/>
              </a:spcBef>
              <a:spcAft>
                <a:spcPts val="0"/>
              </a:spcAft>
              <a:buSzPct val="100000"/>
              <a:buFont typeface="Arial"/>
              <a:buChar char="●"/>
            </a:pPr>
            <a:r>
              <a:rPr lang="en" sz="2700" dirty="0">
                <a:latin typeface="Arial"/>
                <a:ea typeface="Arial"/>
                <a:cs typeface="Arial"/>
                <a:sym typeface="Arial"/>
              </a:rPr>
              <a:t>National Hispanic Medical Association</a:t>
            </a:r>
            <a:endParaRPr sz="2700" dirty="0">
              <a:latin typeface="Arial"/>
              <a:ea typeface="Arial"/>
              <a:cs typeface="Arial"/>
              <a:sym typeface="Arial"/>
            </a:endParaRPr>
          </a:p>
          <a:p>
            <a:pPr marL="0" lvl="0" indent="457200" algn="l" rtl="0">
              <a:lnSpc>
                <a:spcPct val="115000"/>
              </a:lnSpc>
              <a:spcBef>
                <a:spcPts val="0"/>
              </a:spcBef>
              <a:spcAft>
                <a:spcPts val="1000"/>
              </a:spcAft>
              <a:buSzPct val="88888"/>
              <a:buNone/>
            </a:pPr>
            <a:r>
              <a:rPr lang="en" sz="2700" u="sng" dirty="0">
                <a:solidFill>
                  <a:schemeClr val="hlink"/>
                </a:solidFill>
                <a:latin typeface="Arial"/>
                <a:ea typeface="Arial"/>
                <a:cs typeface="Arial"/>
                <a:sym typeface="Arial"/>
                <a:hlinkClick r:id="rId7"/>
              </a:rPr>
              <a:t>https://www.nhmamd.org/</a:t>
            </a:r>
            <a:r>
              <a:rPr lang="en" sz="2700" dirty="0">
                <a:latin typeface="Arial"/>
                <a:ea typeface="Arial"/>
                <a:cs typeface="Arial"/>
                <a:sym typeface="Arial"/>
              </a:rPr>
              <a:t>  </a:t>
            </a:r>
            <a:endParaRPr dirty="0"/>
          </a:p>
        </p:txBody>
      </p:sp>
      <p:sp>
        <p:nvSpPr>
          <p:cNvPr id="204" name="Google Shape;204;p19"/>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Otras Organizaciones </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100"/>
              <a:buNone/>
            </a:pPr>
            <a:r>
              <a:rPr lang="en">
                <a:solidFill>
                  <a:srgbClr val="036080"/>
                </a:solidFill>
              </a:rPr>
              <a:t>Mitos y Desinformaciónes Comunes</a:t>
            </a:r>
            <a:endParaRPr>
              <a:solidFill>
                <a:srgbClr val="036080"/>
              </a:solidFill>
            </a:endParaRPr>
          </a:p>
        </p:txBody>
      </p:sp>
      <p:sp>
        <p:nvSpPr>
          <p:cNvPr id="102" name="Google Shape;102;p2"/>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1400">
                <a:solidFill>
                  <a:srgbClr val="FFC843"/>
                </a:solidFill>
              </a:rPr>
              <a:t>Los que se extienden actualmente, los que se anticipan a los futuros y las fuentes de información precisa</a:t>
            </a:r>
            <a:endParaRPr sz="1400">
              <a:solidFill>
                <a:srgbClr val="FFC8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0"/>
          <p:cNvSpPr txBox="1">
            <a:spLocks noGrp="1"/>
          </p:cNvSpPr>
          <p:nvPr>
            <p:ph type="body" idx="1"/>
          </p:nvPr>
        </p:nvSpPr>
        <p:spPr>
          <a:xfrm>
            <a:off x="917850" y="1134350"/>
            <a:ext cx="7308300" cy="2720100"/>
          </a:xfrm>
          <a:prstGeom prst="rect">
            <a:avLst/>
          </a:prstGeom>
          <a:noFill/>
          <a:ln>
            <a:noFill/>
          </a:ln>
        </p:spPr>
        <p:txBody>
          <a:bodyPr spcFirstLastPara="1" wrap="square" lIns="68575" tIns="34275" rIns="68575" bIns="34275" anchor="t" anchorCtr="0">
            <a:noAutofit/>
          </a:bodyPr>
          <a:lstStyle/>
          <a:p>
            <a:pPr marL="457200" lvl="0" indent="-342900" algn="l" rtl="0">
              <a:lnSpc>
                <a:spcPct val="105000"/>
              </a:lnSpc>
              <a:spcBef>
                <a:spcPts val="0"/>
              </a:spcBef>
              <a:spcAft>
                <a:spcPts val="0"/>
              </a:spcAft>
              <a:buSzPts val="1800"/>
              <a:buChar char="●"/>
            </a:pPr>
            <a:r>
              <a:rPr lang="en" sz="1800" dirty="0">
                <a:latin typeface="Arial"/>
                <a:ea typeface="Arial"/>
                <a:cs typeface="Arial"/>
                <a:sym typeface="Arial"/>
              </a:rPr>
              <a:t>Animar a los clientes a que pidan información a su proveedor de atención sanitaria sobre problemas médicos específicos.</a:t>
            </a:r>
            <a:endParaRPr sz="1800" dirty="0">
              <a:latin typeface="Arial"/>
              <a:ea typeface="Arial"/>
              <a:cs typeface="Arial"/>
              <a:sym typeface="Arial"/>
            </a:endParaRPr>
          </a:p>
          <a:p>
            <a:pPr marL="457200" lvl="0" indent="-361950" algn="l" rtl="0">
              <a:lnSpc>
                <a:spcPct val="105000"/>
              </a:lnSpc>
              <a:spcBef>
                <a:spcPts val="1000"/>
              </a:spcBef>
              <a:spcAft>
                <a:spcPts val="0"/>
              </a:spcAft>
              <a:buSzPts val="2100"/>
              <a:buChar char="●"/>
            </a:pPr>
            <a:r>
              <a:rPr lang="en" sz="1800" dirty="0">
                <a:latin typeface="Arial"/>
                <a:ea typeface="Arial"/>
                <a:cs typeface="Arial"/>
                <a:sym typeface="Arial"/>
              </a:rPr>
              <a:t>Si los clientes no tienen un proveedor de atención médica habitual, póngase en contacto con un Centro de Salud Calificado Federalmente (FQHC) o con un Centro de Servicios de Salud Indígena (IHS)</a:t>
            </a:r>
            <a:endParaRPr sz="1800" dirty="0">
              <a:latin typeface="Arial"/>
              <a:ea typeface="Arial"/>
              <a:cs typeface="Arial"/>
              <a:sym typeface="Arial"/>
            </a:endParaRPr>
          </a:p>
          <a:p>
            <a:pPr marL="914400" lvl="1" indent="-342900" algn="l" rtl="0">
              <a:lnSpc>
                <a:spcPct val="105000"/>
              </a:lnSpc>
              <a:spcBef>
                <a:spcPts val="1000"/>
              </a:spcBef>
              <a:spcAft>
                <a:spcPts val="1000"/>
              </a:spcAft>
              <a:buClr>
                <a:schemeClr val="dk1"/>
              </a:buClr>
              <a:buSzPts val="1800"/>
              <a:buChar char="○"/>
            </a:pPr>
            <a:r>
              <a:rPr lang="en" dirty="0">
                <a:latin typeface="Arial"/>
                <a:ea typeface="Arial"/>
                <a:cs typeface="Arial"/>
                <a:sym typeface="Arial"/>
              </a:rPr>
              <a:t>Encuentre el FQHC más cercano a usted</a:t>
            </a:r>
            <a:r>
              <a:rPr lang="en" sz="1800" dirty="0">
                <a:latin typeface="Arial"/>
                <a:ea typeface="Arial"/>
                <a:cs typeface="Arial"/>
                <a:sym typeface="Arial"/>
              </a:rPr>
              <a:t>:                      </a:t>
            </a:r>
            <a:r>
              <a:rPr lang="en" sz="1800" u="sng" dirty="0">
                <a:solidFill>
                  <a:srgbClr val="036080"/>
                </a:solidFill>
                <a:latin typeface="Arial"/>
                <a:ea typeface="Arial"/>
                <a:cs typeface="Arial"/>
                <a:sym typeface="Arial"/>
                <a:hlinkClick r:id="rId3">
                  <a:extLst>
                    <a:ext uri="{A12FA001-AC4F-418D-AE19-62706E023703}">
                      <ahyp:hlinkClr xmlns:ahyp="http://schemas.microsoft.com/office/drawing/2018/hyperlinkcolor" val="tx"/>
                    </a:ext>
                  </a:extLst>
                </a:hlinkClick>
              </a:rPr>
              <a:t>HRSA | Find a Health Center</a:t>
            </a:r>
            <a:r>
              <a:rPr lang="en" sz="1800" dirty="0">
                <a:solidFill>
                  <a:srgbClr val="036080"/>
                </a:solidFill>
                <a:latin typeface="Arial"/>
                <a:ea typeface="Arial"/>
                <a:cs typeface="Arial"/>
                <a:sym typeface="Arial"/>
              </a:rPr>
              <a:t> </a:t>
            </a:r>
            <a:endParaRPr sz="1800" dirty="0">
              <a:solidFill>
                <a:srgbClr val="036080"/>
              </a:solidFill>
              <a:latin typeface="Arial"/>
              <a:ea typeface="Arial"/>
              <a:cs typeface="Arial"/>
              <a:sym typeface="Arial"/>
            </a:endParaRPr>
          </a:p>
        </p:txBody>
      </p:sp>
      <p:sp>
        <p:nvSpPr>
          <p:cNvPr id="210" name="Google Shape;210;p20"/>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dirty="0">
                <a:latin typeface="Arial"/>
                <a:ea typeface="Arial"/>
                <a:cs typeface="Arial"/>
                <a:sym typeface="Arial"/>
              </a:rPr>
              <a:t>Obtener Asesoramiento Médico Específico </a:t>
            </a:r>
            <a:endParaRPr dirty="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1"/>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Resumen de la Sección 3</a:t>
            </a:r>
            <a:endParaRPr>
              <a:latin typeface="Arial"/>
              <a:ea typeface="Arial"/>
              <a:cs typeface="Arial"/>
              <a:sym typeface="Arial"/>
            </a:endParaRPr>
          </a:p>
        </p:txBody>
      </p:sp>
      <p:sp>
        <p:nvSpPr>
          <p:cNvPr id="216" name="Google Shape;216;p21"/>
          <p:cNvSpPr txBox="1">
            <a:spLocks noGrp="1"/>
          </p:cNvSpPr>
          <p:nvPr>
            <p:ph type="body" idx="1"/>
          </p:nvPr>
        </p:nvSpPr>
        <p:spPr>
          <a:xfrm>
            <a:off x="889475" y="983525"/>
            <a:ext cx="7433100" cy="3193500"/>
          </a:xfrm>
          <a:prstGeom prst="rect">
            <a:avLst/>
          </a:prstGeom>
          <a:noFill/>
          <a:ln>
            <a:noFill/>
          </a:ln>
        </p:spPr>
        <p:txBody>
          <a:bodyPr spcFirstLastPara="1" wrap="square" lIns="0" tIns="34275" rIns="68575" bIns="34275" anchor="t" anchorCtr="0">
            <a:noAutofit/>
          </a:bodyPr>
          <a:lstStyle/>
          <a:p>
            <a:pPr marL="0" lvl="0" indent="0" algn="l" rtl="0">
              <a:lnSpc>
                <a:spcPct val="100000"/>
              </a:lnSpc>
              <a:spcBef>
                <a:spcPts val="800"/>
              </a:spcBef>
              <a:spcAft>
                <a:spcPts val="0"/>
              </a:spcAft>
              <a:buClr>
                <a:schemeClr val="dk1"/>
              </a:buClr>
              <a:buSzPts val="1100"/>
              <a:buFont typeface="Arial"/>
              <a:buNone/>
            </a:pPr>
            <a:r>
              <a:rPr lang="en" sz="2000" dirty="0">
                <a:latin typeface="Arial"/>
                <a:ea typeface="Arial"/>
                <a:cs typeface="Arial"/>
                <a:sym typeface="Arial"/>
              </a:rPr>
              <a:t>Debe conocer y ser capaz de comunicar: </a:t>
            </a:r>
            <a:endParaRPr sz="2000" dirty="0">
              <a:latin typeface="Arial"/>
              <a:ea typeface="Arial"/>
              <a:cs typeface="Arial"/>
              <a:sym typeface="Arial"/>
            </a:endParaRPr>
          </a:p>
          <a:p>
            <a:pPr marL="457200" lvl="0" indent="-349250" algn="l" rtl="0">
              <a:lnSpc>
                <a:spcPct val="100000"/>
              </a:lnSpc>
              <a:spcBef>
                <a:spcPts val="800"/>
              </a:spcBef>
              <a:spcAft>
                <a:spcPts val="0"/>
              </a:spcAft>
              <a:buClr>
                <a:schemeClr val="dk1"/>
              </a:buClr>
              <a:buSzPts val="1900"/>
              <a:buFont typeface="Arial"/>
              <a:buChar char="●"/>
            </a:pPr>
            <a:r>
              <a:rPr lang="en" sz="1900" dirty="0">
                <a:latin typeface="Arial"/>
                <a:ea typeface="Arial"/>
                <a:cs typeface="Arial"/>
                <a:sym typeface="Arial"/>
              </a:rPr>
              <a:t>Información errónea e ideas equivocadas sobre las vacunas.</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dirty="0">
                <a:latin typeface="Arial"/>
                <a:ea typeface="Arial"/>
                <a:cs typeface="Arial"/>
                <a:sym typeface="Arial"/>
              </a:rPr>
              <a:t>Cómo detectar la desinformación.</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dirty="0">
                <a:latin typeface="Arial"/>
                <a:ea typeface="Arial"/>
                <a:cs typeface="Arial"/>
                <a:sym typeface="Arial"/>
              </a:rPr>
              <a:t>Por qué se recomienda la vacuna a las embarazadas.</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dirty="0">
                <a:latin typeface="Arial"/>
                <a:ea typeface="Arial"/>
                <a:cs typeface="Arial"/>
                <a:sym typeface="Arial"/>
              </a:rPr>
              <a:t>Cómo acceder a la información sobre mitos y desinformación.</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dirty="0">
                <a:latin typeface="Arial"/>
                <a:ea typeface="Arial"/>
                <a:cs typeface="Arial"/>
                <a:sym typeface="Arial"/>
              </a:rPr>
              <a:t>Dónde encontrar más información y obtener respuesta a sus preguntas. </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dirty="0">
                <a:latin typeface="Arial"/>
                <a:ea typeface="Arial"/>
                <a:cs typeface="Arial"/>
                <a:sym typeface="Arial"/>
              </a:rPr>
              <a:t>Que los profesionales médicos puedan responder a las preguntas que una persona pueda tener en función                 de sus problemas de salud específicos.</a:t>
            </a:r>
            <a:endParaRPr sz="1900" dirty="0">
              <a:latin typeface="Arial"/>
              <a:ea typeface="Arial"/>
              <a:cs typeface="Arial"/>
              <a:sym typeface="Arial"/>
            </a:endParaRPr>
          </a:p>
          <a:p>
            <a:pPr marL="0" lvl="0" indent="0" algn="l" rtl="0">
              <a:lnSpc>
                <a:spcPct val="150000"/>
              </a:lnSpc>
              <a:spcBef>
                <a:spcPts val="0"/>
              </a:spcBef>
              <a:spcAft>
                <a:spcPts val="0"/>
              </a:spcAft>
              <a:buSzPts val="15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2"/>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Completar la Sección 3 </a:t>
            </a:r>
            <a:endParaRPr>
              <a:latin typeface="Arial"/>
              <a:ea typeface="Arial"/>
              <a:cs typeface="Arial"/>
              <a:sym typeface="Arial"/>
            </a:endParaRPr>
          </a:p>
        </p:txBody>
      </p:sp>
      <p:sp>
        <p:nvSpPr>
          <p:cNvPr id="222" name="Google Shape;222;p22"/>
          <p:cNvSpPr txBox="1">
            <a:spLocks noGrp="1"/>
          </p:cNvSpPr>
          <p:nvPr>
            <p:ph type="body" idx="1"/>
          </p:nvPr>
        </p:nvSpPr>
        <p:spPr>
          <a:xfrm>
            <a:off x="907200" y="990700"/>
            <a:ext cx="7329600" cy="3272100"/>
          </a:xfrm>
          <a:prstGeom prst="rect">
            <a:avLst/>
          </a:prstGeom>
          <a:noFill/>
          <a:ln>
            <a:noFill/>
          </a:ln>
        </p:spPr>
        <p:txBody>
          <a:bodyPr spcFirstLastPara="1" wrap="square" lIns="0" tIns="34275" rIns="68575" bIns="34275" anchor="t" anchorCtr="0">
            <a:noAutofit/>
          </a:bodyPr>
          <a:lstStyle/>
          <a:p>
            <a:pPr marL="0" lvl="0" indent="0" algn="l" rtl="0">
              <a:lnSpc>
                <a:spcPct val="150000"/>
              </a:lnSpc>
              <a:spcBef>
                <a:spcPts val="0"/>
              </a:spcBef>
              <a:spcAft>
                <a:spcPts val="0"/>
              </a:spcAft>
              <a:buSzPts val="1500"/>
              <a:buNone/>
            </a:pPr>
            <a:r>
              <a:rPr lang="en" sz="2000">
                <a:latin typeface="Arial"/>
                <a:ea typeface="Arial"/>
                <a:cs typeface="Arial"/>
                <a:sym typeface="Arial"/>
              </a:rPr>
              <a:t>Haga clic en el siguiente enlace para obtener los créditos de esta sección, comprobar su comprensión y recibir su certificado de finalización.</a:t>
            </a:r>
            <a:endParaRPr/>
          </a:p>
          <a:p>
            <a:pPr marL="0" lvl="0" indent="0" algn="l" rtl="0">
              <a:lnSpc>
                <a:spcPct val="150000"/>
              </a:lnSpc>
              <a:spcBef>
                <a:spcPts val="0"/>
              </a:spcBef>
              <a:spcAft>
                <a:spcPts val="0"/>
              </a:spcAft>
              <a:buSzPts val="1500"/>
              <a:buNone/>
            </a:pPr>
            <a:endParaRPr sz="2000">
              <a:latin typeface="Arial"/>
              <a:ea typeface="Arial"/>
              <a:cs typeface="Arial"/>
              <a:sym typeface="Arial"/>
            </a:endParaRPr>
          </a:p>
          <a:p>
            <a:pPr marL="0" lvl="0" indent="0" algn="l" rtl="0">
              <a:lnSpc>
                <a:spcPct val="115000"/>
              </a:lnSpc>
              <a:spcBef>
                <a:spcPts val="0"/>
              </a:spcBef>
              <a:spcAft>
                <a:spcPts val="0"/>
              </a:spcAft>
              <a:buSzPts val="1500"/>
              <a:buNone/>
            </a:pPr>
            <a:r>
              <a:rPr lang="en" sz="1200" u="sng">
                <a:solidFill>
                  <a:srgbClr val="0353A8"/>
                </a:solidFill>
                <a:latin typeface="Arial"/>
                <a:ea typeface="Arial"/>
                <a:cs typeface="Arial"/>
                <a:sym typeface="Arial"/>
                <a:hlinkClick r:id="rId3">
                  <a:extLst>
                    <a:ext uri="{A12FA001-AC4F-418D-AE19-62706E023703}">
                      <ahyp:hlinkClr xmlns:ahyp="http://schemas.microsoft.com/office/drawing/2018/hyperlinkcolor" val="tx"/>
                    </a:ext>
                  </a:extLst>
                </a:hlinkClick>
              </a:rPr>
              <a:t>https://cip-dhhs.ne.gov/redcap/surveys/?s=CAHR9W3TFDW87TL7</a:t>
            </a:r>
            <a:endParaRPr sz="1200" u="sng">
              <a:solidFill>
                <a:srgbClr val="0353A8"/>
              </a:solidFill>
              <a:latin typeface="Arial"/>
              <a:ea typeface="Arial"/>
              <a:cs typeface="Arial"/>
              <a:sym typeface="Arial"/>
            </a:endParaRPr>
          </a:p>
          <a:p>
            <a:pPr marL="0" lvl="0" indent="0" algn="l" rtl="0">
              <a:lnSpc>
                <a:spcPct val="150000"/>
              </a:lnSpc>
              <a:spcBef>
                <a:spcPts val="1200"/>
              </a:spcBef>
              <a:spcAft>
                <a:spcPts val="0"/>
              </a:spcAft>
              <a:buClr>
                <a:schemeClr val="dk1"/>
              </a:buClr>
              <a:buSzPts val="1100"/>
              <a:buFont typeface="Arial"/>
              <a:buNone/>
            </a:pPr>
            <a:endParaRPr sz="17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body" idx="1"/>
          </p:nvPr>
        </p:nvSpPr>
        <p:spPr>
          <a:xfrm>
            <a:off x="864825" y="884990"/>
            <a:ext cx="7625700" cy="3115200"/>
          </a:xfrm>
          <a:prstGeom prst="rect">
            <a:avLst/>
          </a:prstGeom>
          <a:noFill/>
          <a:ln>
            <a:noFill/>
          </a:ln>
        </p:spPr>
        <p:txBody>
          <a:bodyPr spcFirstLastPara="1" wrap="square" lIns="68575" tIns="34275" rIns="68575" bIns="34275" anchor="t" anchorCtr="0">
            <a:normAutofit/>
          </a:bodyPr>
          <a:lstStyle/>
          <a:p>
            <a:pPr marL="457200" lvl="0" indent="-349250" algn="l" rtl="0">
              <a:lnSpc>
                <a:spcPct val="100000"/>
              </a:lnSpc>
              <a:spcBef>
                <a:spcPts val="800"/>
              </a:spcBef>
              <a:spcAft>
                <a:spcPts val="0"/>
              </a:spcAft>
              <a:buSzPts val="1900"/>
              <a:buChar char="●"/>
            </a:pPr>
            <a:r>
              <a:rPr lang="en" sz="1900" dirty="0"/>
              <a:t>Se está difundiendo información incorrecta sobre las vacunas COVID-19 y el embarazo. </a:t>
            </a:r>
            <a:endParaRPr sz="1900" dirty="0"/>
          </a:p>
          <a:p>
            <a:pPr marL="457200" lvl="0" indent="-349250" algn="l" rtl="0">
              <a:lnSpc>
                <a:spcPct val="100000"/>
              </a:lnSpc>
              <a:spcBef>
                <a:spcPts val="1000"/>
              </a:spcBef>
              <a:spcAft>
                <a:spcPts val="0"/>
              </a:spcAft>
              <a:buSzPts val="1900"/>
              <a:buChar char="●"/>
            </a:pPr>
            <a:r>
              <a:rPr lang="en" sz="1900" dirty="0"/>
              <a:t>Las vacunas COVID-19 son seguras y se recomiendan para las mujeres embarazadas y en período de lactancia, así como para las personas que desean tener un bebé en el futuro.</a:t>
            </a:r>
            <a:endParaRPr sz="1100" dirty="0"/>
          </a:p>
          <a:p>
            <a:pPr marL="457200" lvl="0" indent="-349250" algn="l" rtl="0">
              <a:lnSpc>
                <a:spcPct val="100000"/>
              </a:lnSpc>
              <a:spcBef>
                <a:spcPts val="1000"/>
              </a:spcBef>
              <a:spcAft>
                <a:spcPts val="0"/>
              </a:spcAft>
              <a:buSzPts val="1900"/>
              <a:buChar char="●"/>
            </a:pPr>
            <a:r>
              <a:rPr lang="en" sz="1900" dirty="0"/>
              <a:t>Para más información, visite: </a:t>
            </a:r>
            <a:endParaRPr sz="1900" dirty="0"/>
          </a:p>
          <a:p>
            <a:pPr marL="457200" lvl="0" indent="0" algn="l" rtl="0">
              <a:lnSpc>
                <a:spcPct val="100000"/>
              </a:lnSpc>
              <a:spcBef>
                <a:spcPts val="0"/>
              </a:spcBef>
              <a:spcAft>
                <a:spcPts val="0"/>
              </a:spcAft>
              <a:buSzPts val="1500"/>
              <a:buNone/>
            </a:pPr>
            <a:r>
              <a:rPr lang="en" u="sng" dirty="0">
                <a:solidFill>
                  <a:schemeClr val="hlink"/>
                </a:solidFill>
                <a:latin typeface="Arial"/>
                <a:ea typeface="Arial"/>
                <a:cs typeface="Arial"/>
                <a:sym typeface="Arial"/>
                <a:hlinkClick r:id="rId3"/>
              </a:rPr>
              <a:t>CDC | Vacunas contra el COVID-19 durante el embarazo y el periodo de lactancia</a:t>
            </a:r>
            <a:r>
              <a:rPr lang="en" sz="1700" dirty="0">
                <a:latin typeface="Arial"/>
                <a:ea typeface="Arial"/>
                <a:cs typeface="Arial"/>
                <a:sym typeface="Arial"/>
              </a:rPr>
              <a:t> </a:t>
            </a:r>
            <a:endParaRPr sz="500" dirty="0"/>
          </a:p>
          <a:p>
            <a:pPr marL="457200" lvl="0" indent="0" algn="l" rtl="0">
              <a:lnSpc>
                <a:spcPct val="115000"/>
              </a:lnSpc>
              <a:spcBef>
                <a:spcPts val="0"/>
              </a:spcBef>
              <a:spcAft>
                <a:spcPts val="0"/>
              </a:spcAft>
              <a:buSzPts val="1500"/>
              <a:buNone/>
            </a:pPr>
            <a:r>
              <a:rPr lang="en" u="sng" dirty="0">
                <a:solidFill>
                  <a:schemeClr val="hlink"/>
                </a:solidFill>
                <a:latin typeface="Arial"/>
                <a:ea typeface="Arial"/>
                <a:cs typeface="Arial"/>
                <a:sym typeface="Arial"/>
                <a:hlinkClick r:id="rId4"/>
              </a:rPr>
              <a:t>CDC | Vacunas contra el COVID-19 para personas que desean tener un bebé</a:t>
            </a:r>
            <a:r>
              <a:rPr lang="en" sz="1700" dirty="0">
                <a:latin typeface="Arial"/>
                <a:ea typeface="Arial"/>
                <a:cs typeface="Arial"/>
                <a:sym typeface="Arial"/>
              </a:rPr>
              <a:t> </a:t>
            </a:r>
            <a:endParaRPr sz="1700" dirty="0"/>
          </a:p>
          <a:p>
            <a:pPr marL="457200" lvl="0" indent="0" algn="l" rtl="0">
              <a:lnSpc>
                <a:spcPct val="100000"/>
              </a:lnSpc>
              <a:spcBef>
                <a:spcPts val="800"/>
              </a:spcBef>
              <a:spcAft>
                <a:spcPts val="0"/>
              </a:spcAft>
              <a:buSzPts val="1500"/>
              <a:buNone/>
            </a:pPr>
            <a:endParaRPr sz="1900" dirty="0"/>
          </a:p>
        </p:txBody>
      </p:sp>
      <p:sp>
        <p:nvSpPr>
          <p:cNvPr id="108" name="Google Shape;108;p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Vacunarse Durante el Embarazo</a:t>
            </a:r>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4" descr="Una ginecóloga obstetra y una partera explican 5 cosas que hay que saber sobre la vacuna contra COVID-19 y el embarazo, incluyendo la seguridad, eficacia, y por qué no hay que esperar. Vacunarte contra COVID-19 te protege a tí y a tú bebé.&#10;&#10;Las personas no vacunadas que están embarazadas tienen más probabilidades de tener complicaciones graves si se infectan con COVID-19, incluidas tasas más altas de aborto espontáneo y parto prematuro. Al vacunarse, te proteges a tí misma y a tu bebé.&#10;&#10;La campaña #BetweenUsAboutUs THE CONVERSATION/LA CONVERSACIÓN es producida por KFF (Kaiser Family Foundation) bajo su respuesta de información pública Greater Than COVID, y es presentada con la Black Coalition Against COVID (BCAC) y UnidosUS.&#10;&#10;Para obtener más información, visita: http://www.EntreNosotrosSobreNosotros.org. &#10;&#10;Encuentra un centro de vacunación contra COVID cerca de ti en http://vacunas.gov. &#10;&#10;También puedes enviar un mensaje de texto con tu código postal a VACUNA (822862). Las #vacunas contra #COVID son GRATUITAS para todas las personas en los Estados Unidos de 5 años en adelante, independientemente de su seguro o estatus migratorio.&#10;&#10;Sigue a Greater Than COVID en:&#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18 de noviembre - 1 de diciembre de 2021). Siempre consulta a un proveedor de atención médica para cualquier decisión de salud personal.&#10;&#10;#GreaterThanCOVID&#10;&#10;Transcripción:&#10;&#10;#1: LA VACUNA CONTRA COVID ES SEGURA EN CUALQUIER TRIMESTRE&#10;La vacuna del COVID es segura durante del embarazo, que no ha habido ningún efecto adverso en un embarazo o en el bienestar de un bebé.&#10;&#10;Lo que queremos hacer es ayudar a que la persona esté protegida contra el COVID-19. No importa en qué parte de la gestación esté.&#10;&#10;Uno puede recibirlo en el primer o en el segundo, en el tercer trimestre. El beneficio en recibirla antes es que te da más tiempo para desarrollar estos anticuerpos y recibe la protección.&#10;&#10;Quiero estar segura de mí misma, como alguien que está embarazada para asegurarme que tengo un embarazo que sea saludable y que tenga menos preocupación.&#10;&#10;#2: TU VACUNA CONTRA COVID TAMBIÉN PROTEGE A TU BEBÉ&#10;De hecho, un bebé recién nacido también tiene una inmunidad todavía no desarrollada. Entonces los recién nacidos tienen un cierto riesgo también en términos de la infección del COVID.&#10;&#10;Los anticuerpos o las defensas que creamos al recibir la vacuna están presentes en el cordón umbilical y también están presentes en la leche materna. Lo que quiere decir que estas defensas las estemos pasando a los bebés y en esa manera poder proteger al bebé contra una infección de COVID.&#10;&#10;Si eliges vacunarte estás haciendo una decisión por tu bienestar, por tu salud y también por el bienestar y salud de tu embarazo y de tu bebé.&#10;&#10;#3: COVID AUMENTA EL RIESGO DE COMPLICACIONES EN EL EMBARAZO&#10;Las personas que están embarazadas y no han recibido la vacuna contra el COVID-19 puede desarrollar síntomas bastante severos que podrían requerir la hospitalización y eso hasta puede incluir cuidados intensivos, intubación y hasta ventilación mecánica. También aumenta el riesgo de tener pérdidas del embarazo o tener un parto pretermino o prematuro.&#10;Cuando una persona está embarazada, su sistema de inmunidad no es tan fuerte, que cuando no está embarazada. Si es que contrae el COVID tiene más vulnerabilidad.&#10;&#10;Nosotros sabemos que todas están  intentando tener un embarazo que sea seguro y que sea saludable. Por eso mismo les recomiendo que tomen ventaja de esta oportunidad para tratar de disminuir ese estrés y para que puedan disfrutar su embarazo.&#10;&#10;#4: LA VACUNA CONTRA COVID NO AFECTA LA FERTILIDAD&#10;Una pregunta muy común de los pacientes es si hay alguna asociación con la vacuna y la infertilidad. Y lo que hemos visto en los estudios científicos es que no hay alguna asociación.&#10;&#10;Mi trabajo es asegurar de que te estoy dando la información que necesitas para poder hacer una decisión informada, basada en información científica: y más aún ahorita por el COVID, porque hay mucha mala información que está llegando a nuestra comunidad.&#10;De hecho, lo que recomendamos es que para las personas que desean tener un embarazo en el futuro es muy importante recibir la vacuna para que sean saludables y puedan tener un embarazo que sea saludable en el futuro.&#10;&#10;Estamos recomendando que todas las pacientes embarazadas reciban la dosis de refuerzo, ya que ahorita estamos identificando más variaciones del COVID-19, incluyendo la variación del Delta y del Omicron que pueden causar infecciones más severas..." title="5 Cosas Que Debes Saber Sobre La Vacuna Contra COVID y El Embarazo">
            <a:hlinkClick r:id="rId3"/>
          </p:cNvPr>
          <p:cNvPicPr preferRelativeResize="0"/>
          <p:nvPr/>
        </p:nvPicPr>
        <p:blipFill rotWithShape="1">
          <a:blip r:embed="rId4">
            <a:alphaModFix/>
          </a:blip>
          <a:srcRect/>
          <a:stretch/>
        </p:blipFill>
        <p:spPr>
          <a:xfrm>
            <a:off x="2286000" y="461725"/>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body" idx="1"/>
          </p:nvPr>
        </p:nvSpPr>
        <p:spPr>
          <a:xfrm>
            <a:off x="864825" y="1198850"/>
            <a:ext cx="7364700" cy="2841900"/>
          </a:xfrm>
          <a:prstGeom prst="rect">
            <a:avLst/>
          </a:prstGeom>
          <a:noFill/>
          <a:ln>
            <a:noFill/>
          </a:ln>
        </p:spPr>
        <p:txBody>
          <a:bodyPr spcFirstLastPara="1" wrap="square" lIns="68575" tIns="34275" rIns="68575" bIns="34275" anchor="t" anchorCtr="0">
            <a:normAutofit/>
          </a:bodyPr>
          <a:lstStyle/>
          <a:p>
            <a:pPr marL="457200" lvl="0" indent="-336550" algn="l" rtl="0">
              <a:lnSpc>
                <a:spcPct val="115000"/>
              </a:lnSpc>
              <a:spcBef>
                <a:spcPts val="0"/>
              </a:spcBef>
              <a:spcAft>
                <a:spcPts val="0"/>
              </a:spcAft>
              <a:buSzPts val="1700"/>
              <a:buChar char="●"/>
            </a:pPr>
            <a:r>
              <a:rPr lang="en" sz="1700">
                <a:latin typeface="Arial"/>
                <a:ea typeface="Arial"/>
                <a:cs typeface="Arial"/>
                <a:sym typeface="Arial"/>
              </a:rPr>
              <a:t>Hay muchos mitos e información incorrecta que impiden que las personas se sientan seguras al elegir la vacuna COVID-19.</a:t>
            </a:r>
            <a:endParaRPr sz="1700">
              <a:latin typeface="Arial"/>
              <a:ea typeface="Arial"/>
              <a:cs typeface="Arial"/>
              <a:sym typeface="Arial"/>
            </a:endParaRPr>
          </a:p>
          <a:p>
            <a:pPr marL="457200" lvl="0" indent="-336550" algn="l" rtl="0">
              <a:lnSpc>
                <a:spcPct val="115000"/>
              </a:lnSpc>
              <a:spcBef>
                <a:spcPts val="1000"/>
              </a:spcBef>
              <a:spcAft>
                <a:spcPts val="0"/>
              </a:spcAft>
              <a:buSzPts val="1700"/>
              <a:buChar char="●"/>
            </a:pPr>
            <a:r>
              <a:rPr lang="en" sz="1700">
                <a:latin typeface="Arial"/>
                <a:ea typeface="Arial"/>
                <a:cs typeface="Arial"/>
                <a:sym typeface="Arial"/>
              </a:rPr>
              <a:t>Es importante destacar lo que los expertos en salud pública saben que es cierto.</a:t>
            </a:r>
            <a:endParaRPr sz="1700">
              <a:latin typeface="Arial"/>
              <a:ea typeface="Arial"/>
              <a:cs typeface="Arial"/>
              <a:sym typeface="Arial"/>
            </a:endParaRPr>
          </a:p>
          <a:p>
            <a:pPr marL="457200" lvl="0" indent="-336550" algn="l" rtl="0">
              <a:lnSpc>
                <a:spcPct val="115000"/>
              </a:lnSpc>
              <a:spcBef>
                <a:spcPts val="1000"/>
              </a:spcBef>
              <a:spcAft>
                <a:spcPts val="0"/>
              </a:spcAft>
              <a:buSzPts val="1700"/>
              <a:buChar char="●"/>
            </a:pPr>
            <a:r>
              <a:rPr lang="en" sz="1700">
                <a:latin typeface="Arial"/>
                <a:ea typeface="Arial"/>
                <a:cs typeface="Arial"/>
                <a:sym typeface="Arial"/>
              </a:rPr>
              <a:t>En las próximas diapositivas escuchará a los expertos explicar algunos mitos y desinformaciones comunes.</a:t>
            </a:r>
            <a:endParaRPr sz="1700">
              <a:latin typeface="Arial"/>
              <a:ea typeface="Arial"/>
              <a:cs typeface="Arial"/>
              <a:sym typeface="Arial"/>
            </a:endParaRPr>
          </a:p>
          <a:p>
            <a:pPr marL="457200" lvl="0" indent="0" algn="l" rtl="0">
              <a:lnSpc>
                <a:spcPct val="100000"/>
              </a:lnSpc>
              <a:spcBef>
                <a:spcPts val="1000"/>
              </a:spcBef>
              <a:spcAft>
                <a:spcPts val="0"/>
              </a:spcAft>
              <a:buSzPts val="1500"/>
              <a:buNone/>
            </a:pPr>
            <a:endParaRPr sz="1900"/>
          </a:p>
        </p:txBody>
      </p:sp>
      <p:sp>
        <p:nvSpPr>
          <p:cNvPr id="119" name="Google Shape;119;p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Mitos y Verdades</a:t>
            </a:r>
            <a:endParaRPr>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430"/>
              <a:buNone/>
            </a:pPr>
            <a:r>
              <a:rPr lang="en" sz="2330">
                <a:latin typeface="Arial"/>
                <a:ea typeface="Arial"/>
                <a:cs typeface="Arial"/>
                <a:sym typeface="Arial"/>
              </a:rPr>
              <a:t>La Verdad: las Personas que Amamantan deben Vacunarse</a:t>
            </a:r>
            <a:endParaRPr sz="2330">
              <a:latin typeface="Arial"/>
              <a:ea typeface="Arial"/>
              <a:cs typeface="Arial"/>
              <a:sym typeface="Arial"/>
            </a:endParaRPr>
          </a:p>
        </p:txBody>
      </p:sp>
      <p:pic>
        <p:nvPicPr>
          <p:cNvPr id="125" name="Google Shape;125;p6" descr="La obstetra y ginecóloga Yolanda Tinajero afirma que es seguro recibir la vacuna contra COVID-19 o el refuerzo durante la lactancia. De hecho, los anticuerpos o defensas pueden pasar a través de la leche materna al bebé para brindar protección adicional contra COVID-19.&#10;&#10;OB/GYNs, enfermeras y parteras ofrecen la última información sobre la importancia y eficacia de las #vacunas contra #COVID19 para aquéllas que están #embarazadas o planean estarlo. También erradican los mitos sobre que las vacunas contra COVID-19 afectan la #fertilidad o causan #infertilidad. &#10;&#10;Las personas no vacunadas que están embarazadas tienen más probabilidades de tener complicaciones graves si se infectan con COVID-19, incluidas tasas más altas de aborto espontáneo y parto prematuro. Al vacunarse, te proteges a tí misma y a tu bebé.&#10;&#10;La campaña #BetweenUsAboutUs THE CONVERSATION/LA CONVERSACIÓN es producida por KFF (Kaiser Family Foundation) bajo su respuesta de información pública Greater Than COVID, y es presentada con la Black Coalition Against COVID (BCAC) y UnidosUS.&#10;&#10;Para obtener más información, visita: http://www.EntreNosotrosSobreNosotros.org. &#10;&#10;Encuentra un centro de vacunación contra COVID cerca de ti en http://vacunas.gov. &#10;&#10;También puedes enviar un mensaje de texto con tu código postal a VACUNA (822862). Las #vacunas contra #COVID son GRATUITAS para todas las personas en los Estados Unidos de 5 años en adelante, independientemente de su seguro o estatus migratorio.&#10;&#10;Sigue a Greater Than COVID en:&#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1 de diciembre de 2021). Siempre consulta a un proveedor de atención médica para cualquier decisión de salud personal.&#10;&#10;#GreaterThanCOVID&#10;&#10;Transcripción:&#10;&#10;Recomendamos que las personas que estén amamantando reciban la vacuna contra el COVID-19. Unos estudios han enseñado que los anticuerpos o las defensas también están presentes en la leche materna y podría ser una manera de también dar protección a su bebé contra esta infección. Estamos también recomendando que las personas que estén amamantando también reciban la dosis de refuerzo, especialmente con las nuevas variaciones del virus que están identificadas en este momento.&#10;&#10;We recommend that people who are breastfeeding receive the COVID-19 vaccine. Studies have shown that antibodies or defenses are also present in breast milk and could be a way to also protect your baby against this infection. We are also recommending that people who are breastfeeding also receive the booster dose, especially with the newer variations of the virus that are identified at this time." title="¿Puedo vacunarme contra COVID-19 si estoy amamantando? Yolanda Tinajero, MD">
            <a:hlinkClick r:id="rId3"/>
          </p:cNvPr>
          <p:cNvPicPr preferRelativeResize="0"/>
          <p:nvPr/>
        </p:nvPicPr>
        <p:blipFill rotWithShape="1">
          <a:blip r:embed="rId4">
            <a:alphaModFix/>
          </a:blip>
          <a:srcRect/>
          <a:stretch/>
        </p:blipFill>
        <p:spPr>
          <a:xfrm>
            <a:off x="2286000" y="900545"/>
            <a:ext cx="4572000"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100"/>
              <a:buNone/>
            </a:pPr>
            <a:r>
              <a:rPr lang="en">
                <a:latin typeface="Arial"/>
                <a:ea typeface="Arial"/>
                <a:cs typeface="Arial"/>
                <a:sym typeface="Arial"/>
              </a:rPr>
              <a:t>La Verdad: Las Vacunas No Cambian Su ADN </a:t>
            </a:r>
            <a:endParaRPr>
              <a:latin typeface="Arial"/>
              <a:ea typeface="Arial"/>
              <a:cs typeface="Arial"/>
              <a:sym typeface="Arial"/>
            </a:endParaRPr>
          </a:p>
        </p:txBody>
      </p:sp>
      <p:pic>
        <p:nvPicPr>
          <p:cNvPr id="131" name="Google Shape;131;p7" descr="La doctora Ana G. Cepin confirma que las vacunas contra COVID no alteran tu ADN de ninguna manera.&#10;&#10;Doctores latino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Algunas de las cosas que han dicho, es que puede que cambie el ADN de uno, eso no es verdad. La vacuna no cambia la información genética de la persona, es que este es uno de los mitos que se escucha. Uno de los mitos ridículos al principio fue de que iban a implantar a uno como un microchip, pero eso no es, eso es ridículo, eso no es algo que pasa. Así es que esas son algunas de las cosas que he escuchado. Pero en verdad, la preocupación más grande es que es nueva, pero también hay muchos, muchos motivos por el cual esto no es algo que debe de preocuparte. &#10;&#10;--&#10;&#10;Some of the things they have said is that your DNA may change, that is not true. The vaccine does not change the genetic information of a person. This is one of the myths that is heard. One of the ridiculous myths at the beginning was that they were going to implant you with a microchip, but that's ridiculous, that's not something that happens. So those are some of the things I've heard. But in truth, the biggest concern is that it is new, but there are also many, many reasons why this is not something you should be concerned about." title="Las vacunas contra el COVID, ¿cambian tu ADN? Ana G. Cepin, MD">
            <a:hlinkClick r:id="rId3"/>
          </p:cNvPr>
          <p:cNvPicPr preferRelativeResize="0"/>
          <p:nvPr/>
        </p:nvPicPr>
        <p:blipFill rotWithShape="1">
          <a:blip r:embed="rId4">
            <a:alphaModFix/>
          </a:blip>
          <a:srcRect/>
          <a:stretch/>
        </p:blipFill>
        <p:spPr>
          <a:xfrm>
            <a:off x="2286000" y="90522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La Verdad: Las Vacunas No Causan COVID-19 </a:t>
            </a:r>
            <a:endParaRPr>
              <a:latin typeface="Arial"/>
              <a:ea typeface="Arial"/>
              <a:cs typeface="Arial"/>
              <a:sym typeface="Arial"/>
            </a:endParaRPr>
          </a:p>
        </p:txBody>
      </p:sp>
      <p:pic>
        <p:nvPicPr>
          <p:cNvPr id="137" name="Google Shape;137;p8" descr="El enfermero Jason Villareal (MSN, RN, NP-BC) explica que las vacunas contra COVID no usan virus vivos y no te causarán COVID.&#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A veces preguntan si quizás, como tú preguntaste antes, si es posible dar o si es posible contraer el virus, el COVID, por medio de la vacuna, o si la vacuna tiene virus vivo dentro de la vacuna. Y es que no tiene. No es posible contraer COVID de la vacuna. También yo he tenido un paciente que me dijo que él pensaba que el virus mismo no existe, que no hay COVID, que es algo como de las noticias de algo. Pero eso no es algo en verdad. Y yo sencillamente le digo que yo he visto a esas ambulancias esperando tres horas, cuatro horas para dejar a su paciente dentro del edificio, no una cama, dentro del edificio.&#10;&#10;--&#10; &#10;Sometimes they ask if perhaps, as you asked before, if it is possible to give or if it is possible to contract the COVID, through the vaccine, or if the vaccine has live virus inside of it. And it does not. You cannot get COVID from the vaccine. I have also had a patient who told me that he thought that the virus itself does not exist, that there is no COVID, that it is something that the news made up. But that’s not the case. And I simply tell him that I have seen those ambulances waiting three hours, four hours to leave their patient inside the building, not a bed available, inside the building." title="La vacuna, ¿me causará el COVID? Jason Villarreal, MSN, RN, NP-BC">
            <a:hlinkClick r:id="rId3"/>
          </p:cNvPr>
          <p:cNvPicPr preferRelativeResize="0"/>
          <p:nvPr/>
        </p:nvPicPr>
        <p:blipFill rotWithShape="1">
          <a:blip r:embed="rId4">
            <a:alphaModFix/>
          </a:blip>
          <a:srcRect/>
          <a:stretch/>
        </p:blipFill>
        <p:spPr>
          <a:xfrm>
            <a:off x="2286000" y="91487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700"/>
              <a:buNone/>
            </a:pPr>
            <a:r>
              <a:rPr lang="en" sz="2600" dirty="0">
                <a:latin typeface="Arial"/>
                <a:ea typeface="Arial"/>
                <a:cs typeface="Arial"/>
                <a:sym typeface="Arial"/>
              </a:rPr>
              <a:t>La Verdad: Las Vacunas No Contienen un Virus Vivo</a:t>
            </a:r>
            <a:endParaRPr sz="2600" dirty="0">
              <a:latin typeface="Arial"/>
              <a:ea typeface="Arial"/>
              <a:cs typeface="Arial"/>
              <a:sym typeface="Arial"/>
            </a:endParaRPr>
          </a:p>
        </p:txBody>
      </p:sp>
      <p:pic>
        <p:nvPicPr>
          <p:cNvPr id="143" name="Google Shape;143;p9" descr="La doctora Susana Morales explica que las vacunas no usan virus vivos y no te causarán COVID.&#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10;&#10;También puedes enviar un mensaje de texto con tu código postal a VACUNA (822862) .&#10;&#10;Las vacunas son gratuitas y están disponibles para cualquier persona de 5 años en adelante en los EE. UU., independientemente de su estatus migratorio o seguro.&#10;&#10;Sigue a Greater Than COVID en:&#10;Facebook: http://www.facebook.com/WeAreGreaterThanCOVID&#10;Twitter: http://www.twitter.com/greaterthanCV19&#10;Instagram: http://instagram.com/wearegreaterthancovid&#10;Pinterest: https://www.pinterest.com/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 #MasQueCOVID #GreaterThanCOVID&#10;&#10;Transcripción:&#10;&#10;Cuando acababan de salir las vacunas, mi paciente me preguntó, que ella oyó, que la vacuna era el virus y que la iba, se estaba se iba a inyectar con el virus vivo. Y yo le dije no, no, no, no, no, esta vacuna no contiene un virus vivo de coronavirus. No, eso no es verdad. &#10;&#10;--&#10;&#10;My patient asked me about something she had heard, that the vaccine was the virus and that they were going to inject her with the live virus. And I told her no, no no, no, no, this vaccine doesn’t contain the live coronavirus. No, that’s not true." title="Las vacunas contra el COVID, ¿utilizan virus vivos? Susana Morales, MD">
            <a:hlinkClick r:id="rId3"/>
          </p:cNvPr>
          <p:cNvPicPr preferRelativeResize="0"/>
          <p:nvPr/>
        </p:nvPicPr>
        <p:blipFill rotWithShape="1">
          <a:blip r:embed="rId4">
            <a:alphaModFix/>
          </a:blip>
          <a:srcRect/>
          <a:stretch/>
        </p:blipFill>
        <p:spPr>
          <a:xfrm>
            <a:off x="2286000" y="905245"/>
            <a:ext cx="4572000" cy="3429000"/>
          </a:xfrm>
          <a:prstGeom prst="rect">
            <a:avLst/>
          </a:prstGeom>
          <a:noFill/>
          <a:ln>
            <a:noFill/>
          </a:ln>
        </p:spPr>
      </p:pic>
    </p:spTree>
  </p:cSld>
  <p:clrMapOvr>
    <a:masterClrMapping/>
  </p:clrMapOvr>
</p:sld>
</file>

<file path=ppt/theme/theme1.xml><?xml version="1.0" encoding="utf-8"?>
<a:theme xmlns:a="http://schemas.openxmlformats.org/drawingml/2006/main" name="BRAND">
  <a:themeElements>
    <a:clrScheme name="New Brand Colors">
      <a:dk1>
        <a:srgbClr val="000000"/>
      </a:dk1>
      <a:lt1>
        <a:srgbClr val="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HDHE Vax</DHHSInternetTopic>
    <DHHSInternetPCM xmlns="32249c65-da49-47e9-984a-f0159a6f027c">
      <Value>7</Value>
    </DHHSInternetPCM>
    <DHHSInternetDivision xmlns="32249c65-da49-47e9-984a-f0159a6f027c">Public Health</DHHSInternetDivision>
    <DHHSInternetWCP xmlns="32249c65-da49-47e9-984a-f0159a6f027c">
      <Value>16</Value>
    </DHHSInternetWCP>
    <SharedWithUsers xmlns="32249c65-da49-47e9-984a-f0159a6f027c">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ore Metadata" ma:contentTypeID="0x010100BAD75EA75CD83B45A34259F0B184D02700F1FEB8F40E8FCE49866B63B2C1871D94" ma:contentTypeVersion="5" ma:contentTypeDescription="" ma:contentTypeScope="" ma:versionID="966ffdf8c9fa8579ea33e3f37deee2a7">
  <xsd:schema xmlns:xsd="http://www.w3.org/2001/XMLSchema" xmlns:xs="http://www.w3.org/2001/XMLSchema" xmlns:p="http://schemas.microsoft.com/office/2006/metadata/properties" xmlns:ns2="32249c65-da49-47e9-984a-f0159a6f027c" targetNamespace="http://schemas.microsoft.com/office/2006/metadata/properties" ma:root="true" ma:fieldsID="193d5a21d60a221c5d533243a283af80"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Current DHMs"/>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737246-69BA-439A-824A-79B90D0505B4}"/>
</file>

<file path=customXml/itemProps2.xml><?xml version="1.0" encoding="utf-8"?>
<ds:datastoreItem xmlns:ds="http://schemas.openxmlformats.org/officeDocument/2006/customXml" ds:itemID="{8D3A7222-520A-495F-9303-DF9A70A532C7}"/>
</file>

<file path=customXml/itemProps3.xml><?xml version="1.0" encoding="utf-8"?>
<ds:datastoreItem xmlns:ds="http://schemas.openxmlformats.org/officeDocument/2006/customXml" ds:itemID="{41992E14-786F-4956-BA1F-0FB7189E9231}"/>
</file>

<file path=docProps/app.xml><?xml version="1.0" encoding="utf-8"?>
<Properties xmlns="http://schemas.openxmlformats.org/officeDocument/2006/extended-properties" xmlns:vt="http://schemas.openxmlformats.org/officeDocument/2006/docPropsVTypes">
  <TotalTime>0</TotalTime>
  <Words>961</Words>
  <Application>Microsoft Office PowerPoint</Application>
  <PresentationFormat>On-screen Show (16:9)</PresentationFormat>
  <Paragraphs>101</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Montserrat SemiBold</vt:lpstr>
      <vt:lpstr>Montserrat</vt:lpstr>
      <vt:lpstr>Roboto Black</vt:lpstr>
      <vt:lpstr>Montserrat Black</vt:lpstr>
      <vt:lpstr>Roboto</vt:lpstr>
      <vt:lpstr>Gisha</vt:lpstr>
      <vt:lpstr>Noto Sans Symbols</vt:lpstr>
      <vt:lpstr>BRAND</vt:lpstr>
      <vt:lpstr>Sección 3:  Mitos y Desinformación</vt:lpstr>
      <vt:lpstr>Mitos y Desinformaciónes Comunes</vt:lpstr>
      <vt:lpstr>Vacunarse Durante el Embarazo</vt:lpstr>
      <vt:lpstr>PowerPoint Presentation</vt:lpstr>
      <vt:lpstr>Mitos y Verdades</vt:lpstr>
      <vt:lpstr>La Verdad: las Personas que Amamantan deben Vacunarse</vt:lpstr>
      <vt:lpstr>La Verdad: Las Vacunas No Cambian Su ADN </vt:lpstr>
      <vt:lpstr>La Verdad: Las Vacunas No Causan COVID-19 </vt:lpstr>
      <vt:lpstr>La Verdad: Las Vacunas No Contienen un Virus Vivo</vt:lpstr>
      <vt:lpstr>La Verdad: Se trata de su Salud</vt:lpstr>
      <vt:lpstr>Los Principales Mitos Desmentidos</vt:lpstr>
      <vt:lpstr>Mitos Desmentidos con Otras Fuentes</vt:lpstr>
      <vt:lpstr>Cómo Detectar la Desinformación</vt:lpstr>
      <vt:lpstr>Fuentes de Información Precisa</vt:lpstr>
      <vt:lpstr>Federal </vt:lpstr>
      <vt:lpstr>Sistemas Estatales y Sanitarios </vt:lpstr>
      <vt:lpstr>Local </vt:lpstr>
      <vt:lpstr>Organizaciones Latinas/Hispanas </vt:lpstr>
      <vt:lpstr>Otras Organizaciones </vt:lpstr>
      <vt:lpstr>Obtener Asesoramiento Médico Específico </vt:lpstr>
      <vt:lpstr>Resumen de la Sección 3</vt:lpstr>
      <vt:lpstr>Completar la Sección 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Sección 3:  Mitos y Desinformación</dc:title>
  <dc:creator>Erika Akers</dc:creator>
  <cp:lastModifiedBy>Akers, Erika</cp:lastModifiedBy>
  <cp:revision>1</cp:revision>
  <dcterms:modified xsi:type="dcterms:W3CDTF">2022-07-25T21:05:28Z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1099842153</vt:i4>
  </property>
  <property fmtid="{D5CDD505-2E9C-101B-9397-08002B2CF9AE}" pid="4" name="_EmailSubject">
    <vt:lpwstr>V2B PowerPoints for Website</vt:lpwstr>
  </property>
  <property fmtid="{D5CDD505-2E9C-101B-9397-08002B2CF9AE}" pid="5" name="_AuthorEmail">
    <vt:lpwstr>Erika.Akers@nebraska.gov</vt:lpwstr>
  </property>
  <property fmtid="{D5CDD505-2E9C-101B-9397-08002B2CF9AE}" pid="6" name="_AuthorEmailDisplayName">
    <vt:lpwstr>Akers, Erika</vt:lpwstr>
  </property>
  <property fmtid="{D5CDD505-2E9C-101B-9397-08002B2CF9AE}" pid="7" name="ContentTypeId">
    <vt:lpwstr>0x010100BAD75EA75CD83B45A34259F0B184D02700F1FEB8F40E8FCE49866B63B2C1871D94</vt:lpwstr>
  </property>
  <property fmtid="{D5CDD505-2E9C-101B-9397-08002B2CF9AE}" pid="8" name="Order">
    <vt:r8>366200</vt:r8>
  </property>
  <property fmtid="{D5CDD505-2E9C-101B-9397-08002B2CF9AE}" pid="9" name="xd_Signature">
    <vt:bool>false</vt:bool>
  </property>
  <property fmtid="{D5CDD505-2E9C-101B-9397-08002B2CF9AE}" pid="10"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ies>
</file>