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Gisha" panose="020B0502040204020203" pitchFamily="34" charset="-79"/>
      <p:regular r:id="rId23"/>
      <p:bold r:id="rId24"/>
    </p:embeddedFont>
    <p:embeddedFont>
      <p:font typeface="Montserrat" panose="00000500000000000000" pitchFamily="50" charset="0"/>
      <p:regular r:id="rId25"/>
      <p:bold r:id="rId26"/>
      <p:italic r:id="rId27"/>
      <p:boldItalic r:id="rId28"/>
    </p:embeddedFont>
    <p:embeddedFont>
      <p:font typeface="Montserrat Black" panose="00000A00000000000000" pitchFamily="50" charset="0"/>
      <p:bold r:id="rId29"/>
      <p:boldItalic r:id="rId30"/>
    </p:embeddedFont>
    <p:embeddedFont>
      <p:font typeface="Montserrat SemiBold" panose="00000700000000000000"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Roboto Black" panose="02000000000000000000" pitchFamily="2" charset="0"/>
      <p:bold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7e1611e65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7e1611e6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7e1611f0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7e1611f0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e84ed5a0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e84ed5a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7da7ee03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7da7ee0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7e1611e6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7e1611e6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7def0a2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7def0a2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7e1611e6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17e1611e6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7e1611f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17e1611f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7e1611e65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17e1611e6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3a0b06a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3a0b06a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dd1e298a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dd1e298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fc2ee20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1fc2ee20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dd1e298a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dd1e298a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b853b101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b853b10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dd1e298a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1dd1e298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b853b101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b853b101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7e1611e6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7e1611e6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3a0b06a03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3a0b06a0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f2f0bfee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1f2f0bfe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13"/>
        <p:cNvGrpSpPr/>
        <p:nvPr/>
      </p:nvGrpSpPr>
      <p:grpSpPr>
        <a:xfrm>
          <a:off x="0" y="0"/>
          <a:ext cx="0" cy="0"/>
          <a:chOff x="0" y="0"/>
          <a:chExt cx="0" cy="0"/>
        </a:xfrm>
      </p:grpSpPr>
      <p:cxnSp>
        <p:nvCxnSpPr>
          <p:cNvPr id="14" name="Google Shape;14;p2"/>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15" name="Google Shape;15;p2"/>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 name="Google Shape;16;p2"/>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8" name="Google Shape;68;p12"/>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9" name="Google Shape;69;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70" name="Google Shape;70;p12"/>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3"/>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4" name="Google Shape;74;p13"/>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5"/>
        <p:cNvGrpSpPr/>
        <p:nvPr/>
      </p:nvGrpSpPr>
      <p:grpSpPr>
        <a:xfrm>
          <a:off x="0" y="0"/>
          <a:ext cx="0" cy="0"/>
          <a:chOff x="0" y="0"/>
          <a:chExt cx="0" cy="0"/>
        </a:xfrm>
      </p:grpSpPr>
      <p:sp>
        <p:nvSpPr>
          <p:cNvPr id="76" name="Google Shape;76;p1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7" name="Google Shape;77;p14"/>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8" name="Google Shape;78;p14"/>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9" name="Google Shape;79;p14"/>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0" name="Google Shape;80;p14"/>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u="sng">
                <a:solidFill>
                  <a:schemeClr val="hlink"/>
                </a:solidFill>
                <a:latin typeface="Roboto Black"/>
                <a:ea typeface="Roboto Black"/>
                <a:cs typeface="Roboto Black"/>
                <a:sym typeface="Roboto Black"/>
                <a:hlinkClick r:id="rId2"/>
              </a:rPr>
              <a:t>dhhs.ne.gov</a:t>
            </a:r>
            <a:endParaRPr sz="1200" b="1" dirty="0">
              <a:solidFill>
                <a:srgbClr val="036080"/>
              </a:solidFill>
              <a:latin typeface="Roboto Black"/>
              <a:ea typeface="Roboto Black"/>
              <a:cs typeface="Roboto Black"/>
              <a:sym typeface="Roboto Black"/>
            </a:endParaRPr>
          </a:p>
        </p:txBody>
      </p:sp>
      <p:pic>
        <p:nvPicPr>
          <p:cNvPr id="81" name="Google Shape;81;p14"/>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2" name="Google Shape;82;p14"/>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3" name="Google Shape;83;p14"/>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4" name="Google Shape;84;p14"/>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5" name="Google Shape;85;p14"/>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86" name="Google Shape;86;p14"/>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600">
                <a:solidFill>
                  <a:schemeClr val="dk1"/>
                </a:solidFill>
                <a:latin typeface="Montserrat"/>
                <a:ea typeface="Montserrat"/>
                <a:cs typeface="Montserrat"/>
                <a:sym typeface="Montserrat"/>
              </a:rPr>
              <a:t>NebraskaDHHS</a:t>
            </a:r>
            <a:endParaRPr sz="600" dirty="0">
              <a:solidFill>
                <a:schemeClr val="dk1"/>
              </a:solidFill>
              <a:latin typeface="Montserrat"/>
              <a:ea typeface="Montserrat"/>
              <a:cs typeface="Montserrat"/>
              <a:sym typeface="Montserrat"/>
            </a:endParaRPr>
          </a:p>
        </p:txBody>
      </p:sp>
      <p:sp>
        <p:nvSpPr>
          <p:cNvPr id="87" name="Google Shape;87;p14"/>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90" name="Google Shape;90;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1" name="Google Shape;9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0" name="Google Shape;20;p3"/>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3" name="Google Shape;23;p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4" name="Google Shape;24;p4"/>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7" name="Google Shape;27;p5"/>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8" name="Google Shape;28;p5"/>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9" name="Google Shape;29;p5"/>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2" name="Google Shape;32;p6"/>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3" name="Google Shape;33;p6"/>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6" name="Google Shape;36;p7"/>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7"/>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38" name="Google Shape;38;p7"/>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39" name="Google Shape;39;p7"/>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8"/>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43" name="Google Shape;43;p8"/>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4" name="Google Shape;44;p8"/>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45"/>
        <p:cNvGrpSpPr/>
        <p:nvPr/>
      </p:nvGrpSpPr>
      <p:grpSpPr>
        <a:xfrm>
          <a:off x="0" y="0"/>
          <a:ext cx="0" cy="0"/>
          <a:chOff x="0" y="0"/>
          <a:chExt cx="0" cy="0"/>
        </a:xfrm>
      </p:grpSpPr>
      <p:sp>
        <p:nvSpPr>
          <p:cNvPr id="46" name="Google Shape;46;p9"/>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7" name="Google Shape;47;p9"/>
          <p:cNvSpPr>
            <a:spLocks noGrp="1"/>
          </p:cNvSpPr>
          <p:nvPr>
            <p:ph type="pic" idx="2"/>
          </p:nvPr>
        </p:nvSpPr>
        <p:spPr>
          <a:xfrm>
            <a:off x="5282921" y="928599"/>
            <a:ext cx="3606300" cy="2991300"/>
          </a:xfrm>
          <a:prstGeom prst="rect">
            <a:avLst/>
          </a:prstGeom>
          <a:noFill/>
          <a:ln>
            <a:noFill/>
          </a:ln>
        </p:spPr>
      </p:sp>
      <p:sp>
        <p:nvSpPr>
          <p:cNvPr id="48" name="Google Shape;48;p9"/>
          <p:cNvSpPr>
            <a:spLocks noGrp="1"/>
          </p:cNvSpPr>
          <p:nvPr>
            <p:ph type="pic" idx="3"/>
          </p:nvPr>
        </p:nvSpPr>
        <p:spPr>
          <a:xfrm>
            <a:off x="3549254" y="928599"/>
            <a:ext cx="1598100" cy="1474800"/>
          </a:xfrm>
          <a:prstGeom prst="rect">
            <a:avLst/>
          </a:prstGeom>
          <a:noFill/>
          <a:ln>
            <a:noFill/>
          </a:ln>
        </p:spPr>
      </p:sp>
      <p:sp>
        <p:nvSpPr>
          <p:cNvPr id="49" name="Google Shape;49;p9"/>
          <p:cNvSpPr>
            <a:spLocks noGrp="1"/>
          </p:cNvSpPr>
          <p:nvPr>
            <p:ph type="pic" idx="4"/>
          </p:nvPr>
        </p:nvSpPr>
        <p:spPr>
          <a:xfrm>
            <a:off x="3549254" y="2531180"/>
            <a:ext cx="1620300" cy="1388700"/>
          </a:xfrm>
          <a:prstGeom prst="rect">
            <a:avLst/>
          </a:prstGeom>
          <a:noFill/>
          <a:ln>
            <a:noFill/>
          </a:ln>
        </p:spPr>
      </p:sp>
      <p:sp>
        <p:nvSpPr>
          <p:cNvPr id="50" name="Google Shape;50;p9"/>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51" name="Google Shape;51;p9"/>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54" name="Google Shape;54;p10"/>
          <p:cNvGrpSpPr/>
          <p:nvPr/>
        </p:nvGrpSpPr>
        <p:grpSpPr>
          <a:xfrm>
            <a:off x="381217" y="4549386"/>
            <a:ext cx="1256937" cy="329168"/>
            <a:chOff x="4913982" y="5342258"/>
            <a:chExt cx="1675916" cy="463617"/>
          </a:xfrm>
        </p:grpSpPr>
        <p:pic>
          <p:nvPicPr>
            <p:cNvPr id="55" name="Google Shape;55;p10"/>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56" name="Google Shape;56;p10"/>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57" name="Google Shape;57;p10"/>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58" name="Google Shape;58;p10"/>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9" name="Google Shape;59;p10"/>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0" name="Google Shape;60;p10"/>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1" name="Google Shape;61;p10"/>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u="sng">
                <a:solidFill>
                  <a:schemeClr val="hlink"/>
                </a:solidFill>
                <a:latin typeface="Gisha"/>
                <a:ea typeface="Gisha"/>
                <a:cs typeface="Gisha"/>
                <a:sym typeface="Gisha"/>
                <a:hlinkClick r:id="rId5"/>
              </a:rPr>
              <a:t>dhhs.ne.gov</a:t>
            </a:r>
            <a:endParaRPr sz="1800" b="1" dirty="0">
              <a:solidFill>
                <a:srgbClr val="036080"/>
              </a:solidFill>
              <a:latin typeface="Gisha"/>
              <a:ea typeface="Gisha"/>
              <a:cs typeface="Gisha"/>
              <a:sym typeface="Gisha"/>
            </a:endParaRPr>
          </a:p>
        </p:txBody>
      </p:sp>
      <p:sp>
        <p:nvSpPr>
          <p:cNvPr id="62" name="Google Shape;62;p10"/>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None/>
            </a:pPr>
            <a:r>
              <a:rPr lang="en" sz="1100" b="1">
                <a:solidFill>
                  <a:schemeClr val="dk2"/>
                </a:solidFill>
                <a:latin typeface="Gisha"/>
                <a:ea typeface="Gisha"/>
                <a:cs typeface="Gisha"/>
                <a:sym typeface="Gisha"/>
              </a:rPr>
              <a:t>DHHS Helpline:</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800-254-4202</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DHHS.helpline@Nebraska.gov</a:t>
            </a:r>
            <a:endParaRPr sz="1100" dirty="0"/>
          </a:p>
        </p:txBody>
      </p:sp>
      <p:sp>
        <p:nvSpPr>
          <p:cNvPr id="63" name="Google Shape;63;p10"/>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a:solidFill>
                  <a:schemeClr val="dk2"/>
                </a:solidFill>
                <a:latin typeface="Montserrat Black"/>
                <a:ea typeface="Montserrat Black"/>
                <a:cs typeface="Montserrat Black"/>
                <a:sym typeface="Montserrat Black"/>
              </a:rPr>
              <a:t>000-000-0000</a:t>
            </a:r>
            <a:endParaRPr sz="1800" dirty="0">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1"/>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i="1">
                <a:solidFill>
                  <a:srgbClr val="036080"/>
                </a:solidFill>
                <a:latin typeface="Montserrat"/>
                <a:ea typeface="Montserrat"/>
                <a:cs typeface="Montserrat"/>
                <a:sym typeface="Montserrat"/>
              </a:rPr>
              <a:t>Helping People Live better Lives.</a:t>
            </a:r>
            <a:endParaRPr sz="900" i="1" dirty="0">
              <a:solidFill>
                <a:srgbClr val="036080"/>
              </a:solidFill>
              <a:latin typeface="Montserrat"/>
              <a:ea typeface="Montserrat"/>
              <a:cs typeface="Montserrat"/>
              <a:sym typeface="Montserrat"/>
            </a:endParaRPr>
          </a:p>
        </p:txBody>
      </p:sp>
      <p:pic>
        <p:nvPicPr>
          <p:cNvPr id="8" name="Google Shape;8;p1"/>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1"/>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1"/>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1"/>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dirty="0"/>
          </a:p>
        </p:txBody>
      </p:sp>
      <p:sp>
        <p:nvSpPr>
          <p:cNvPr id="12" name="Google Shape;12;p1"/>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800" b="1">
                <a:solidFill>
                  <a:schemeClr val="lt1"/>
                </a:solidFill>
                <a:latin typeface="Montserrat"/>
                <a:ea typeface="Montserrat"/>
                <a:cs typeface="Montserrat"/>
                <a:sym typeface="Montserrat"/>
              </a:rPr>
              <a:t>‹#›</a:t>
            </a:fld>
            <a:endParaRPr sz="800" b="1" dirty="0">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vaccinate.ne.gov/en-US/" TargetMode="External"/><Relationship Id="rId7" Type="http://schemas.openxmlformats.org/officeDocument/2006/relationships/hyperlink" Target="https://dhhs.ne.gov/CHPM%20Maps/NE_Health_Dept_Map_Dec_2016.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ihs.gov/findhealthcare/" TargetMode="External"/><Relationship Id="rId5" Type="http://schemas.openxmlformats.org/officeDocument/2006/relationships/hyperlink" Target="https://findahealthcenter.hrsa.gov/" TargetMode="External"/><Relationship Id="rId4" Type="http://schemas.openxmlformats.org/officeDocument/2006/relationships/hyperlink" Target="https://www.vaccines.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docs.google.com/document/d/1Z4qy4HYQTV6xT76fuycCMhnl2JabDlN270-dPThL810/edi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hyperlink" Target="https://www.healthaction.org/resources/communications/covid-19-vaccines-audience-insights-messaging-guidance-for-black-hispanic-american-indian-and-alaska-native-communiti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tFRsss1OwOjlIu2gIJZdKL4jrzoyRqxjsFQjkimTwIU/edit"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ecandothis.hhs.gov/communicating-with-a-general-audience-about-covid-19-vaccine-booster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cip-dhhs.ne.gov/redcap/surveys/?s=WKLXYLKERX394TNT"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SgZtmLPK_K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9TNJjnqQa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B0Vb7O121_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311700" y="988875"/>
            <a:ext cx="8520600" cy="247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Section 4: </a:t>
            </a:r>
            <a:endParaRPr dirty="0">
              <a:solidFill>
                <a:srgbClr val="036080"/>
              </a:solidFill>
            </a:endParaRPr>
          </a:p>
          <a:p>
            <a:pPr marL="0" lvl="0" indent="0" algn="ctr" rtl="0">
              <a:spcBef>
                <a:spcPts val="0"/>
              </a:spcBef>
              <a:spcAft>
                <a:spcPts val="0"/>
              </a:spcAft>
              <a:buNone/>
            </a:pPr>
            <a:r>
              <a:rPr lang="en">
                <a:solidFill>
                  <a:srgbClr val="036080"/>
                </a:solidFill>
              </a:rPr>
              <a:t>Moving the Needle on Vaccine Hesitancy</a:t>
            </a:r>
            <a:endParaRPr dirty="0">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Vaccine Opportunities</a:t>
            </a:r>
            <a:endParaRPr dirty="0">
              <a:solidFill>
                <a:srgbClr val="036080"/>
              </a:solidFill>
            </a:endParaRPr>
          </a:p>
        </p:txBody>
      </p:sp>
      <p:sp>
        <p:nvSpPr>
          <p:cNvPr id="150" name="Google Shape;150;p25"/>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There are many vaccine providers and vaccination events in your area</a:t>
            </a:r>
            <a:endParaRPr sz="1400" dirty="0">
              <a:solidFill>
                <a:srgbClr val="FFC8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body" idx="1"/>
          </p:nvPr>
        </p:nvSpPr>
        <p:spPr>
          <a:xfrm>
            <a:off x="916125" y="909850"/>
            <a:ext cx="7313400" cy="3309000"/>
          </a:xfrm>
          <a:prstGeom prst="rect">
            <a:avLst/>
          </a:prstGeom>
        </p:spPr>
        <p:txBody>
          <a:bodyPr spcFirstLastPara="1" wrap="square" lIns="68575" tIns="34275" rIns="68575" bIns="34275" anchor="t" anchorCtr="0">
            <a:normAutofit lnSpcReduction="10000"/>
          </a:bodyPr>
          <a:lstStyle/>
          <a:p>
            <a:pPr marL="457200" lvl="0" indent="-323850" algn="l" rtl="0">
              <a:spcBef>
                <a:spcPts val="800"/>
              </a:spcBef>
              <a:spcAft>
                <a:spcPts val="0"/>
              </a:spcAft>
              <a:buSzPts val="1500"/>
              <a:buChar char="●"/>
            </a:pPr>
            <a:r>
              <a:rPr lang="en">
                <a:latin typeface="Arial"/>
                <a:ea typeface="Arial"/>
                <a:cs typeface="Arial"/>
                <a:sym typeface="Arial"/>
              </a:rPr>
              <a:t>If your business is planning to host a vaccine clinic, the Vax To Business team can help you connect to a vaccine provider in your area, and answer any questions. We want to make this easy for you!</a:t>
            </a:r>
            <a:endParaRPr dirty="0">
              <a:latin typeface="Arial"/>
              <a:ea typeface="Arial"/>
              <a:cs typeface="Arial"/>
              <a:sym typeface="Arial"/>
            </a:endParaRPr>
          </a:p>
          <a:p>
            <a:pPr marL="457200" lvl="0" indent="-323850" algn="l" rtl="0">
              <a:spcBef>
                <a:spcPts val="1000"/>
              </a:spcBef>
              <a:spcAft>
                <a:spcPts val="0"/>
              </a:spcAft>
              <a:buSzPts val="1500"/>
              <a:buChar char="●"/>
            </a:pPr>
            <a:r>
              <a:rPr lang="en">
                <a:latin typeface="Arial"/>
                <a:ea typeface="Arial"/>
                <a:cs typeface="Arial"/>
                <a:sym typeface="Arial"/>
              </a:rPr>
              <a:t>Vaccine providers could be: a local health department, Federally Qualified Health Center (FQHC), local pharmacy, or Emergency Medical Services (EMS).</a:t>
            </a:r>
            <a:endParaRPr dirty="0">
              <a:latin typeface="Arial"/>
              <a:ea typeface="Arial"/>
              <a:cs typeface="Arial"/>
              <a:sym typeface="Arial"/>
            </a:endParaRPr>
          </a:p>
          <a:p>
            <a:pPr marL="457200" lvl="0" indent="-323850" algn="l" rtl="0">
              <a:spcBef>
                <a:spcPts val="1000"/>
              </a:spcBef>
              <a:spcAft>
                <a:spcPts val="0"/>
              </a:spcAft>
              <a:buSzPts val="1500"/>
              <a:buChar char="●"/>
            </a:pPr>
            <a:r>
              <a:rPr lang="en">
                <a:latin typeface="Arial"/>
                <a:ea typeface="Arial"/>
                <a:cs typeface="Arial"/>
                <a:sym typeface="Arial"/>
              </a:rPr>
              <a:t>Your vaccine provider will work with you to organize the event, provide vaccines, and staff to administer vaccines.</a:t>
            </a:r>
            <a:endParaRPr dirty="0">
              <a:latin typeface="Arial"/>
              <a:ea typeface="Arial"/>
              <a:cs typeface="Arial"/>
              <a:sym typeface="Arial"/>
            </a:endParaRPr>
          </a:p>
          <a:p>
            <a:pPr marL="457200" lvl="0" indent="-323850" algn="l" rtl="0">
              <a:spcBef>
                <a:spcPts val="1000"/>
              </a:spcBef>
              <a:spcAft>
                <a:spcPts val="0"/>
              </a:spcAft>
              <a:buSzPts val="1500"/>
              <a:buChar char="●"/>
            </a:pPr>
            <a:r>
              <a:rPr lang="en">
                <a:latin typeface="Arial"/>
                <a:ea typeface="Arial"/>
                <a:cs typeface="Arial"/>
                <a:sym typeface="Arial"/>
              </a:rPr>
              <a:t>You are expected to have staff from your business present at the vaccine event(s) you host for your community.</a:t>
            </a:r>
            <a:endParaRPr dirty="0">
              <a:latin typeface="Arial"/>
              <a:ea typeface="Arial"/>
              <a:cs typeface="Arial"/>
              <a:sym typeface="Arial"/>
            </a:endParaRPr>
          </a:p>
          <a:p>
            <a:pPr marL="457200" lvl="0" indent="-323850" algn="l" rtl="0">
              <a:spcBef>
                <a:spcPts val="1000"/>
              </a:spcBef>
              <a:spcAft>
                <a:spcPts val="0"/>
              </a:spcAft>
              <a:buSzPts val="1500"/>
              <a:buChar char="●"/>
            </a:pPr>
            <a:r>
              <a:rPr lang="en">
                <a:latin typeface="Arial"/>
                <a:ea typeface="Arial"/>
                <a:cs typeface="Arial"/>
                <a:sym typeface="Arial"/>
              </a:rPr>
              <a:t>You will want to advertise for your vaccine event, take photos the                    day of and record necessary information to submit in the reporting              form.</a:t>
            </a:r>
            <a:endParaRPr dirty="0">
              <a:latin typeface="Arial"/>
              <a:ea typeface="Arial"/>
              <a:cs typeface="Arial"/>
              <a:sym typeface="Arial"/>
            </a:endParaRPr>
          </a:p>
        </p:txBody>
      </p:sp>
      <p:sp>
        <p:nvSpPr>
          <p:cNvPr id="156" name="Google Shape;156;p26"/>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Details for Hosting Your Vaccine Event</a:t>
            </a:r>
            <a:endParaRPr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body" idx="1"/>
          </p:nvPr>
        </p:nvSpPr>
        <p:spPr>
          <a:xfrm>
            <a:off x="916125" y="1048725"/>
            <a:ext cx="7313400" cy="3170100"/>
          </a:xfrm>
          <a:prstGeom prst="rect">
            <a:avLst/>
          </a:prstGeom>
        </p:spPr>
        <p:txBody>
          <a:bodyPr spcFirstLastPara="1" wrap="square" lIns="68575" tIns="34275" rIns="68575" bIns="34275" anchor="t" anchorCtr="0">
            <a:normAutofit/>
          </a:bodyPr>
          <a:lstStyle/>
          <a:p>
            <a:pPr marL="457200" lvl="0" indent="-349250" algn="l" rtl="0">
              <a:spcBef>
                <a:spcPts val="800"/>
              </a:spcBef>
              <a:spcAft>
                <a:spcPts val="0"/>
              </a:spcAft>
              <a:buSzPts val="1900"/>
              <a:buChar char="●"/>
            </a:pPr>
            <a:r>
              <a:rPr lang="en" sz="1900">
                <a:latin typeface="Arial"/>
                <a:ea typeface="Arial"/>
                <a:cs typeface="Arial"/>
                <a:sym typeface="Arial"/>
              </a:rPr>
              <a:t>We know that not every business will be hosting a vaccine event.</a:t>
            </a:r>
            <a:endParaRPr sz="1900" dirty="0">
              <a:latin typeface="Arial"/>
              <a:ea typeface="Arial"/>
              <a:cs typeface="Arial"/>
              <a:sym typeface="Arial"/>
            </a:endParaRPr>
          </a:p>
          <a:p>
            <a:pPr marL="457200" lvl="0" indent="-349250" algn="l" rtl="0">
              <a:spcBef>
                <a:spcPts val="1000"/>
              </a:spcBef>
              <a:spcAft>
                <a:spcPts val="0"/>
              </a:spcAft>
              <a:buSzPts val="1900"/>
              <a:buFont typeface="Arial"/>
              <a:buChar char="●"/>
            </a:pPr>
            <a:r>
              <a:rPr lang="en" sz="1900">
                <a:latin typeface="Arial"/>
                <a:ea typeface="Arial"/>
                <a:cs typeface="Arial"/>
                <a:sym typeface="Arial"/>
              </a:rPr>
              <a:t>Even businesses that are hosting an event still need to know other locations they can refer clients to incase those clients can’t attend their event.</a:t>
            </a:r>
            <a:endParaRPr sz="1900" dirty="0">
              <a:latin typeface="Arial"/>
              <a:ea typeface="Arial"/>
              <a:cs typeface="Arial"/>
              <a:sym typeface="Arial"/>
            </a:endParaRPr>
          </a:p>
          <a:p>
            <a:pPr marL="457200" lvl="0" indent="-349250" algn="l" rtl="0">
              <a:spcBef>
                <a:spcPts val="1000"/>
              </a:spcBef>
              <a:spcAft>
                <a:spcPts val="0"/>
              </a:spcAft>
              <a:buSzPts val="1900"/>
              <a:buFont typeface="Arial"/>
              <a:buChar char="●"/>
            </a:pPr>
            <a:r>
              <a:rPr lang="en" sz="1900">
                <a:latin typeface="Arial"/>
                <a:ea typeface="Arial"/>
                <a:cs typeface="Arial"/>
                <a:sym typeface="Arial"/>
              </a:rPr>
              <a:t>There are many resources available to easily find vaccine providers and vaccine events nearest you.</a:t>
            </a:r>
            <a:endParaRPr sz="1900" dirty="0">
              <a:latin typeface="Arial"/>
              <a:ea typeface="Arial"/>
              <a:cs typeface="Arial"/>
              <a:sym typeface="Arial"/>
            </a:endParaRPr>
          </a:p>
        </p:txBody>
      </p:sp>
      <p:sp>
        <p:nvSpPr>
          <p:cNvPr id="162" name="Google Shape;162;p2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Other Vaccine Opportunities</a:t>
            </a:r>
            <a:endParaRPr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68" name="Google Shape;168;p28"/>
          <p:cNvSpPr txBox="1">
            <a:spLocks noGrp="1"/>
          </p:cNvSpPr>
          <p:nvPr>
            <p:ph type="body" idx="1"/>
          </p:nvPr>
        </p:nvSpPr>
        <p:spPr>
          <a:xfrm>
            <a:off x="785850" y="917225"/>
            <a:ext cx="7737600" cy="33138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SzPts val="1600"/>
              <a:buChar char="●"/>
            </a:pPr>
            <a:r>
              <a:rPr lang="en" sz="1600">
                <a:latin typeface="Arial"/>
                <a:ea typeface="Arial"/>
                <a:cs typeface="Arial"/>
                <a:sym typeface="Arial"/>
              </a:rPr>
              <a:t>To find a vaccine near you:</a:t>
            </a:r>
            <a:endParaRPr sz="1600" dirty="0">
              <a:latin typeface="Arial"/>
              <a:ea typeface="Arial"/>
              <a:cs typeface="Arial"/>
              <a:sym typeface="Arial"/>
            </a:endParaRPr>
          </a:p>
          <a:p>
            <a:pPr marL="914400" lvl="1" indent="-330200" algn="l" rtl="0">
              <a:lnSpc>
                <a:spcPct val="115000"/>
              </a:lnSpc>
              <a:spcBef>
                <a:spcPts val="1000"/>
              </a:spcBef>
              <a:spcAft>
                <a:spcPts val="0"/>
              </a:spcAft>
              <a:buClr>
                <a:schemeClr val="dk1"/>
              </a:buClr>
              <a:buSzPts val="1600"/>
              <a:buChar char="○"/>
            </a:pPr>
            <a:r>
              <a:rPr lang="en" sz="1600">
                <a:latin typeface="Arial"/>
                <a:ea typeface="Arial"/>
                <a:cs typeface="Arial"/>
                <a:sym typeface="Arial"/>
              </a:rPr>
              <a:t>Visit </a:t>
            </a:r>
            <a:r>
              <a:rPr lang="en" sz="16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https://vaccinate.ne.gov/en-US/</a:t>
            </a:r>
            <a:r>
              <a:rPr lang="en" sz="1600">
                <a:solidFill>
                  <a:schemeClr val="dk2"/>
                </a:solidFill>
                <a:latin typeface="Arial"/>
                <a:ea typeface="Arial"/>
                <a:cs typeface="Arial"/>
                <a:sym typeface="Arial"/>
              </a:rPr>
              <a:t> </a:t>
            </a:r>
            <a:r>
              <a:rPr lang="en" sz="1600">
                <a:latin typeface="Arial"/>
                <a:ea typeface="Arial"/>
                <a:cs typeface="Arial"/>
                <a:sym typeface="Arial"/>
              </a:rPr>
              <a:t>or </a:t>
            </a:r>
            <a:r>
              <a:rPr lang="en" sz="1600" u="sng">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https://www.vaccines.gov/</a:t>
            </a:r>
            <a:endParaRPr sz="1600" dirty="0">
              <a:solidFill>
                <a:schemeClr val="dk2"/>
              </a:solidFill>
              <a:latin typeface="Arial"/>
              <a:ea typeface="Arial"/>
              <a:cs typeface="Arial"/>
              <a:sym typeface="Arial"/>
            </a:endParaRPr>
          </a:p>
          <a:p>
            <a:pPr marL="914400" lvl="1" indent="-330200" algn="l" rtl="0">
              <a:lnSpc>
                <a:spcPct val="115000"/>
              </a:lnSpc>
              <a:spcBef>
                <a:spcPts val="0"/>
              </a:spcBef>
              <a:spcAft>
                <a:spcPts val="0"/>
              </a:spcAft>
              <a:buClr>
                <a:schemeClr val="dk1"/>
              </a:buClr>
              <a:buSzPts val="1600"/>
              <a:buFont typeface="Arial"/>
              <a:buChar char="○"/>
            </a:pPr>
            <a:r>
              <a:rPr lang="en" sz="1600">
                <a:latin typeface="Arial"/>
                <a:ea typeface="Arial"/>
                <a:cs typeface="Arial"/>
                <a:sym typeface="Arial"/>
              </a:rPr>
              <a:t>You can also text your zip code to 438829 to get 3 vaccine sites near you</a:t>
            </a:r>
            <a:endParaRPr sz="1600" dirty="0">
              <a:latin typeface="Arial"/>
              <a:ea typeface="Arial"/>
              <a:cs typeface="Arial"/>
              <a:sym typeface="Arial"/>
            </a:endParaRPr>
          </a:p>
          <a:p>
            <a:pPr marL="914400" lvl="1" indent="-330200" algn="l" rtl="0">
              <a:lnSpc>
                <a:spcPct val="115000"/>
              </a:lnSpc>
              <a:spcBef>
                <a:spcPts val="0"/>
              </a:spcBef>
              <a:spcAft>
                <a:spcPts val="0"/>
              </a:spcAft>
              <a:buClr>
                <a:schemeClr val="dk1"/>
              </a:buClr>
              <a:buSzPts val="1600"/>
              <a:buFont typeface="Arial"/>
              <a:buChar char="○"/>
            </a:pPr>
            <a:r>
              <a:rPr lang="en" sz="1600">
                <a:latin typeface="Arial"/>
                <a:ea typeface="Arial"/>
                <a:cs typeface="Arial"/>
                <a:sym typeface="Arial"/>
              </a:rPr>
              <a:t>National COVID-19 Vaccination Assistance Hotline 1-800-232-0233. (TTY line 1-888-720-7489.)</a:t>
            </a:r>
            <a:endParaRPr sz="1600" dirty="0">
              <a:latin typeface="Arial"/>
              <a:ea typeface="Arial"/>
              <a:cs typeface="Arial"/>
              <a:sym typeface="Arial"/>
            </a:endParaRPr>
          </a:p>
          <a:p>
            <a:pPr marL="457200" lvl="0" indent="-330200" algn="l" rtl="0">
              <a:lnSpc>
                <a:spcPct val="115000"/>
              </a:lnSpc>
              <a:spcBef>
                <a:spcPts val="1000"/>
              </a:spcBef>
              <a:spcAft>
                <a:spcPts val="0"/>
              </a:spcAft>
              <a:buSzPts val="1600"/>
              <a:buChar char="●"/>
            </a:pPr>
            <a:r>
              <a:rPr lang="en" sz="1600">
                <a:latin typeface="Arial"/>
                <a:ea typeface="Arial"/>
                <a:cs typeface="Arial"/>
                <a:sym typeface="Arial"/>
              </a:rPr>
              <a:t>You can also direct patrons to your nearest health department, FQHC, or IHS, to get assistance with finding a local vaccination:</a:t>
            </a:r>
            <a:endParaRPr sz="1600" dirty="0">
              <a:latin typeface="Arial"/>
              <a:ea typeface="Arial"/>
              <a:cs typeface="Arial"/>
              <a:sym typeface="Arial"/>
            </a:endParaRPr>
          </a:p>
          <a:p>
            <a:pPr marL="914400" lvl="1" indent="-330200" algn="l" rtl="0">
              <a:lnSpc>
                <a:spcPct val="115000"/>
              </a:lnSpc>
              <a:spcBef>
                <a:spcPts val="1000"/>
              </a:spcBef>
              <a:spcAft>
                <a:spcPts val="0"/>
              </a:spcAft>
              <a:buClr>
                <a:schemeClr val="dk1"/>
              </a:buClr>
              <a:buSzPts val="1600"/>
              <a:buChar char="○"/>
            </a:pPr>
            <a:r>
              <a:rPr lang="en" sz="1600">
                <a:latin typeface="Arial"/>
                <a:ea typeface="Arial"/>
                <a:cs typeface="Arial"/>
                <a:sym typeface="Arial"/>
              </a:rPr>
              <a:t>Find the FQHC nearest you: </a:t>
            </a:r>
            <a:r>
              <a:rPr lang="en" sz="1600" u="sng">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https://findahealthcenter.hrsa.gov/</a:t>
            </a:r>
            <a:r>
              <a:rPr lang="en" sz="1600">
                <a:latin typeface="Arial"/>
                <a:ea typeface="Arial"/>
                <a:cs typeface="Arial"/>
                <a:sym typeface="Arial"/>
              </a:rPr>
              <a:t> </a:t>
            </a:r>
            <a:endParaRPr sz="1600" dirty="0">
              <a:latin typeface="Arial"/>
              <a:ea typeface="Arial"/>
              <a:cs typeface="Arial"/>
              <a:sym typeface="Arial"/>
            </a:endParaRPr>
          </a:p>
          <a:p>
            <a:pPr marL="914400" lvl="1" indent="-330200" algn="l" rtl="0">
              <a:lnSpc>
                <a:spcPct val="115000"/>
              </a:lnSpc>
              <a:spcBef>
                <a:spcPts val="0"/>
              </a:spcBef>
              <a:spcAft>
                <a:spcPts val="0"/>
              </a:spcAft>
              <a:buClr>
                <a:schemeClr val="dk1"/>
              </a:buClr>
              <a:buSzPts val="1600"/>
              <a:buChar char="○"/>
            </a:pPr>
            <a:r>
              <a:rPr lang="en" sz="1600">
                <a:latin typeface="Arial"/>
                <a:ea typeface="Arial"/>
                <a:cs typeface="Arial"/>
                <a:sym typeface="Arial"/>
              </a:rPr>
              <a:t>Find the IHS nearest you: </a:t>
            </a:r>
            <a:r>
              <a:rPr lang="en" sz="1600" u="sng">
                <a:solidFill>
                  <a:schemeClr val="hlink"/>
                </a:solidFill>
                <a:latin typeface="Arial"/>
                <a:ea typeface="Arial"/>
                <a:cs typeface="Arial"/>
                <a:sym typeface="Arial"/>
                <a:hlinkClick r:id="rId6"/>
              </a:rPr>
              <a:t>https://www.ihs.gov/findhealthcare/</a:t>
            </a:r>
            <a:r>
              <a:rPr lang="en" sz="1600">
                <a:latin typeface="Arial"/>
                <a:ea typeface="Arial"/>
                <a:cs typeface="Arial"/>
                <a:sym typeface="Arial"/>
              </a:rPr>
              <a:t> </a:t>
            </a:r>
            <a:endParaRPr sz="1600" dirty="0">
              <a:latin typeface="Arial"/>
              <a:ea typeface="Arial"/>
              <a:cs typeface="Arial"/>
              <a:sym typeface="Arial"/>
            </a:endParaRPr>
          </a:p>
          <a:p>
            <a:pPr marL="914400" lvl="1" indent="-330200" algn="l" rtl="0">
              <a:lnSpc>
                <a:spcPct val="115000"/>
              </a:lnSpc>
              <a:spcBef>
                <a:spcPts val="0"/>
              </a:spcBef>
              <a:spcAft>
                <a:spcPts val="0"/>
              </a:spcAft>
              <a:buClr>
                <a:schemeClr val="dk1"/>
              </a:buClr>
              <a:buSzPts val="1600"/>
              <a:buChar char="○"/>
            </a:pPr>
            <a:r>
              <a:rPr lang="en" sz="1600">
                <a:latin typeface="Arial"/>
                <a:ea typeface="Arial"/>
                <a:cs typeface="Arial"/>
                <a:sym typeface="Arial"/>
              </a:rPr>
              <a:t>Find your local health department here: </a:t>
            </a:r>
            <a:r>
              <a:rPr lang="en" sz="1600" u="sng">
                <a:solidFill>
                  <a:schemeClr val="hlink"/>
                </a:solidFill>
                <a:latin typeface="Arial"/>
                <a:ea typeface="Arial"/>
                <a:cs typeface="Arial"/>
                <a:sym typeface="Arial"/>
                <a:hlinkClick r:id="rId7"/>
              </a:rPr>
              <a:t>Local Health Department Map</a:t>
            </a:r>
            <a:endParaRPr sz="2000" dirty="0"/>
          </a:p>
        </p:txBody>
      </p:sp>
      <p:sp>
        <p:nvSpPr>
          <p:cNvPr id="169" name="Google Shape;169;p28"/>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Vaccine Opportunities Near You </a:t>
            </a:r>
            <a:endParaRPr dirty="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body" idx="1"/>
          </p:nvPr>
        </p:nvSpPr>
        <p:spPr>
          <a:xfrm>
            <a:off x="916125" y="974500"/>
            <a:ext cx="7313400" cy="3244200"/>
          </a:xfrm>
          <a:prstGeom prst="rect">
            <a:avLst/>
          </a:prstGeom>
        </p:spPr>
        <p:txBody>
          <a:bodyPr spcFirstLastPara="1" wrap="square" lIns="68575" tIns="34275" rIns="68575" bIns="34275" anchor="t" anchorCtr="0">
            <a:normAutofit/>
          </a:bodyPr>
          <a:lstStyle/>
          <a:p>
            <a:pPr marL="457200" lvl="0" indent="-349250" algn="l" rtl="0">
              <a:lnSpc>
                <a:spcPct val="115000"/>
              </a:lnSpc>
              <a:spcBef>
                <a:spcPts val="0"/>
              </a:spcBef>
              <a:spcAft>
                <a:spcPts val="0"/>
              </a:spcAft>
              <a:buSzPts val="1900"/>
              <a:buChar char="●"/>
            </a:pPr>
            <a:r>
              <a:rPr lang="en" sz="1900">
                <a:latin typeface="Arial"/>
                <a:ea typeface="Arial"/>
                <a:cs typeface="Arial"/>
                <a:sym typeface="Arial"/>
              </a:rPr>
              <a:t>Many schools, churches, and other community organizations are hosting vaccine clinics. Information might be posted on information boards, inside community centers, on websites for your local chamber of commerce, or in newsletters for a local community organization. </a:t>
            </a:r>
            <a:endParaRPr sz="1900" dirty="0">
              <a:latin typeface="Arial"/>
              <a:ea typeface="Arial"/>
              <a:cs typeface="Arial"/>
              <a:sym typeface="Arial"/>
            </a:endParaRPr>
          </a:p>
          <a:p>
            <a:pPr marL="457200" lvl="0" indent="-349250" algn="l" rtl="0">
              <a:lnSpc>
                <a:spcPct val="115000"/>
              </a:lnSpc>
              <a:spcBef>
                <a:spcPts val="1000"/>
              </a:spcBef>
              <a:spcAft>
                <a:spcPts val="0"/>
              </a:spcAft>
              <a:buSzPts val="1900"/>
              <a:buChar char="●"/>
            </a:pPr>
            <a:r>
              <a:rPr lang="en" sz="1900">
                <a:latin typeface="Arial"/>
                <a:ea typeface="Arial"/>
                <a:cs typeface="Arial"/>
                <a:sym typeface="Arial"/>
              </a:rPr>
              <a:t>Many pharmacies and clinics are also offering walk-in vaccines. Most have signs posted outside, and offer a phone number to call for more information.</a:t>
            </a:r>
            <a:endParaRPr sz="2000" dirty="0"/>
          </a:p>
        </p:txBody>
      </p:sp>
      <p:sp>
        <p:nvSpPr>
          <p:cNvPr id="175" name="Google Shape;175;p2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Other Ways to Find a Vaccine </a:t>
            </a:r>
            <a:endParaRPr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Tips for Small Businesses &amp; Employees</a:t>
            </a:r>
            <a:endParaRPr dirty="0">
              <a:solidFill>
                <a:srgbClr val="036080"/>
              </a:solidFill>
            </a:endParaRPr>
          </a:p>
        </p:txBody>
      </p:sp>
      <p:sp>
        <p:nvSpPr>
          <p:cNvPr id="181" name="Google Shape;181;p30"/>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How you can leverage your unique role as a trusted messenger in your community </a:t>
            </a:r>
            <a:endParaRPr sz="1400" dirty="0">
              <a:solidFill>
                <a:srgbClr val="FFC8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1"/>
          <p:cNvPicPr preferRelativeResize="0"/>
          <p:nvPr/>
        </p:nvPicPr>
        <p:blipFill>
          <a:blip r:embed="rId3">
            <a:alphaModFix/>
          </a:blip>
          <a:stretch>
            <a:fillRect/>
          </a:stretch>
        </p:blipFill>
        <p:spPr>
          <a:xfrm>
            <a:off x="6935975" y="3429000"/>
            <a:ext cx="2024050" cy="1013125"/>
          </a:xfrm>
          <a:prstGeom prst="rect">
            <a:avLst/>
          </a:prstGeom>
          <a:noFill/>
          <a:ln>
            <a:noFill/>
          </a:ln>
        </p:spPr>
      </p:pic>
      <p:sp>
        <p:nvSpPr>
          <p:cNvPr id="187" name="Google Shape;187;p31"/>
          <p:cNvSpPr txBox="1">
            <a:spLocks noGrp="1"/>
          </p:cNvSpPr>
          <p:nvPr>
            <p:ph type="body" idx="1"/>
          </p:nvPr>
        </p:nvSpPr>
        <p:spPr>
          <a:xfrm>
            <a:off x="915450" y="912450"/>
            <a:ext cx="7313100" cy="3318600"/>
          </a:xfrm>
          <a:prstGeom prst="rect">
            <a:avLst/>
          </a:prstGeom>
        </p:spPr>
        <p:txBody>
          <a:bodyPr spcFirstLastPara="1" wrap="square" lIns="68575" tIns="34275" rIns="68575" bIns="34275" anchor="t" anchorCtr="0">
            <a:normAutofit fontScale="85000" lnSpcReduction="20000"/>
          </a:bodyPr>
          <a:lstStyle/>
          <a:p>
            <a:pPr marL="0" lvl="0" indent="0" algn="l" rtl="0">
              <a:lnSpc>
                <a:spcPct val="115000"/>
              </a:lnSpc>
              <a:spcBef>
                <a:spcPts val="0"/>
              </a:spcBef>
              <a:spcAft>
                <a:spcPts val="0"/>
              </a:spcAft>
              <a:buClr>
                <a:schemeClr val="dk1"/>
              </a:buClr>
              <a:buSzPct val="77151"/>
              <a:buFont typeface="Arial"/>
              <a:buNone/>
            </a:pPr>
            <a:r>
              <a:rPr lang="en" sz="1425">
                <a:solidFill>
                  <a:srgbClr val="434343"/>
                </a:solidFill>
                <a:latin typeface="Spartan"/>
                <a:ea typeface="Spartan"/>
                <a:cs typeface="Spartan"/>
                <a:sym typeface="Spartan"/>
              </a:rPr>
              <a:t>This guide is designed to help you: </a:t>
            </a:r>
            <a:br>
              <a:rPr lang="en" sz="1425">
                <a:solidFill>
                  <a:srgbClr val="434343"/>
                </a:solidFill>
                <a:latin typeface="Spartan"/>
                <a:ea typeface="Spartan"/>
                <a:cs typeface="Spartan"/>
                <a:sym typeface="Spartan"/>
              </a:rPr>
            </a:br>
            <a:endParaRPr sz="1425" dirty="0">
              <a:solidFill>
                <a:srgbClr val="434343"/>
              </a:solidFill>
              <a:latin typeface="Spartan"/>
              <a:ea typeface="Spartan"/>
              <a:cs typeface="Spartan"/>
              <a:sym typeface="Spartan"/>
            </a:endParaRPr>
          </a:p>
          <a:p>
            <a:pPr marL="914400" lvl="0" indent="-305555" algn="l" rtl="0">
              <a:lnSpc>
                <a:spcPct val="115000"/>
              </a:lnSpc>
              <a:spcBef>
                <a:spcPts val="0"/>
              </a:spcBef>
              <a:spcAft>
                <a:spcPts val="0"/>
              </a:spcAft>
              <a:buClr>
                <a:srgbClr val="434343"/>
              </a:buClr>
              <a:buSzPct val="100000"/>
              <a:buFont typeface="Spartan"/>
              <a:buAutoNum type="arabicPeriod"/>
            </a:pPr>
            <a:r>
              <a:rPr lang="en" sz="1425" b="1">
                <a:solidFill>
                  <a:srgbClr val="434343"/>
                </a:solidFill>
                <a:latin typeface="Spartan"/>
                <a:ea typeface="Spartan"/>
                <a:cs typeface="Spartan"/>
                <a:sym typeface="Spartan"/>
              </a:rPr>
              <a:t>Communicate</a:t>
            </a:r>
            <a:r>
              <a:rPr lang="en" sz="1425">
                <a:solidFill>
                  <a:srgbClr val="434343"/>
                </a:solidFill>
                <a:latin typeface="Spartan"/>
                <a:ea typeface="Spartan"/>
                <a:cs typeface="Spartan"/>
                <a:sym typeface="Spartan"/>
              </a:rPr>
              <a:t> with employees, workers and customers about the safety and benefits of COVID-19 vaccines, and reinforce the importance of masking and other safety measures to prevent the spread.</a:t>
            </a:r>
            <a:endParaRPr sz="1425" dirty="0">
              <a:solidFill>
                <a:srgbClr val="434343"/>
              </a:solidFill>
              <a:latin typeface="Spartan"/>
              <a:ea typeface="Spartan"/>
              <a:cs typeface="Spartan"/>
              <a:sym typeface="Spartan"/>
            </a:endParaRPr>
          </a:p>
          <a:p>
            <a:pPr marL="457200" lvl="0" indent="0" algn="l" rtl="0">
              <a:lnSpc>
                <a:spcPct val="115000"/>
              </a:lnSpc>
              <a:spcBef>
                <a:spcPts val="0"/>
              </a:spcBef>
              <a:spcAft>
                <a:spcPts val="0"/>
              </a:spcAft>
              <a:buClr>
                <a:schemeClr val="dk1"/>
              </a:buClr>
              <a:buSzPct val="77151"/>
              <a:buFont typeface="Arial"/>
              <a:buNone/>
            </a:pPr>
            <a:endParaRPr sz="1425" dirty="0">
              <a:solidFill>
                <a:srgbClr val="434343"/>
              </a:solidFill>
              <a:latin typeface="Spartan"/>
              <a:ea typeface="Spartan"/>
              <a:cs typeface="Spartan"/>
              <a:sym typeface="Spartan"/>
            </a:endParaRPr>
          </a:p>
          <a:p>
            <a:pPr marL="914400" lvl="0" indent="-305555" algn="l" rtl="0">
              <a:lnSpc>
                <a:spcPct val="115000"/>
              </a:lnSpc>
              <a:spcBef>
                <a:spcPts val="0"/>
              </a:spcBef>
              <a:spcAft>
                <a:spcPts val="0"/>
              </a:spcAft>
              <a:buClr>
                <a:srgbClr val="434343"/>
              </a:buClr>
              <a:buSzPct val="100000"/>
              <a:buFont typeface="Spartan"/>
              <a:buAutoNum type="arabicPeriod"/>
            </a:pPr>
            <a:r>
              <a:rPr lang="en" sz="1425" b="1">
                <a:solidFill>
                  <a:srgbClr val="434343"/>
                </a:solidFill>
                <a:latin typeface="Spartan"/>
                <a:ea typeface="Spartan"/>
                <a:cs typeface="Spartan"/>
                <a:sym typeface="Spartan"/>
              </a:rPr>
              <a:t>Make a plan </a:t>
            </a:r>
            <a:r>
              <a:rPr lang="en" sz="1425">
                <a:solidFill>
                  <a:srgbClr val="434343"/>
                </a:solidFill>
                <a:latin typeface="Spartan"/>
                <a:ea typeface="Spartan"/>
                <a:cs typeface="Spartan"/>
                <a:sym typeface="Spartan"/>
              </a:rPr>
              <a:t>to require or encourage your workers to get vaccinated at their earliest opportunity. This could include offering paid time off, transportation credits, child care or small incentives to workers who choose to get vaccinated.</a:t>
            </a:r>
            <a:endParaRPr sz="1425" dirty="0">
              <a:solidFill>
                <a:srgbClr val="434343"/>
              </a:solidFill>
              <a:latin typeface="Spartan"/>
              <a:ea typeface="Spartan"/>
              <a:cs typeface="Spartan"/>
              <a:sym typeface="Spartan"/>
            </a:endParaRPr>
          </a:p>
          <a:p>
            <a:pPr marL="457200" lvl="0" indent="0" algn="l" rtl="0">
              <a:lnSpc>
                <a:spcPct val="115000"/>
              </a:lnSpc>
              <a:spcBef>
                <a:spcPts val="0"/>
              </a:spcBef>
              <a:spcAft>
                <a:spcPts val="0"/>
              </a:spcAft>
              <a:buClr>
                <a:schemeClr val="dk1"/>
              </a:buClr>
              <a:buSzPct val="77151"/>
              <a:buFont typeface="Arial"/>
              <a:buNone/>
            </a:pPr>
            <a:endParaRPr sz="1425" b="1" dirty="0">
              <a:solidFill>
                <a:srgbClr val="434343"/>
              </a:solidFill>
              <a:latin typeface="Spartan"/>
              <a:ea typeface="Spartan"/>
              <a:cs typeface="Spartan"/>
              <a:sym typeface="Spartan"/>
            </a:endParaRPr>
          </a:p>
          <a:p>
            <a:pPr marL="914400" lvl="0" indent="-305555" algn="l" rtl="0">
              <a:lnSpc>
                <a:spcPct val="115000"/>
              </a:lnSpc>
              <a:spcBef>
                <a:spcPts val="0"/>
              </a:spcBef>
              <a:spcAft>
                <a:spcPts val="0"/>
              </a:spcAft>
              <a:buClr>
                <a:srgbClr val="434343"/>
              </a:buClr>
              <a:buSzPct val="100000"/>
              <a:buFont typeface="Spartan"/>
              <a:buAutoNum type="arabicPeriod"/>
            </a:pPr>
            <a:r>
              <a:rPr lang="en" sz="1425" b="1">
                <a:solidFill>
                  <a:srgbClr val="434343"/>
                </a:solidFill>
                <a:latin typeface="Spartan"/>
                <a:ea typeface="Spartan"/>
                <a:cs typeface="Spartan"/>
                <a:sym typeface="Spartan"/>
              </a:rPr>
              <a:t>Strengthen </a:t>
            </a:r>
            <a:r>
              <a:rPr lang="en" sz="1425">
                <a:solidFill>
                  <a:srgbClr val="434343"/>
                </a:solidFill>
                <a:latin typeface="Spartan"/>
                <a:ea typeface="Spartan"/>
                <a:cs typeface="Spartan"/>
                <a:sym typeface="Spartan"/>
              </a:rPr>
              <a:t>vaccination efforts in your community by offering help to public health departments, nonprofit organizations and others involved in the vaccine response.</a:t>
            </a:r>
            <a:endParaRPr sz="1425" dirty="0">
              <a:solidFill>
                <a:srgbClr val="434343"/>
              </a:solidFill>
              <a:latin typeface="Spartan"/>
              <a:ea typeface="Spartan"/>
              <a:cs typeface="Spartan"/>
              <a:sym typeface="Spartan"/>
            </a:endParaRPr>
          </a:p>
          <a:p>
            <a:pPr marL="0" lvl="0" indent="0" algn="l" rtl="0">
              <a:lnSpc>
                <a:spcPct val="115000"/>
              </a:lnSpc>
              <a:spcBef>
                <a:spcPts val="0"/>
              </a:spcBef>
              <a:spcAft>
                <a:spcPts val="0"/>
              </a:spcAft>
              <a:buNone/>
            </a:pPr>
            <a:endParaRPr sz="1425" dirty="0">
              <a:solidFill>
                <a:srgbClr val="434343"/>
              </a:solidFill>
              <a:latin typeface="Spartan"/>
              <a:ea typeface="Spartan"/>
              <a:cs typeface="Spartan"/>
              <a:sym typeface="Spartan"/>
            </a:endParaRPr>
          </a:p>
          <a:p>
            <a:pPr marL="0" lvl="0" indent="0" algn="l" rtl="0">
              <a:lnSpc>
                <a:spcPct val="115000"/>
              </a:lnSpc>
              <a:spcBef>
                <a:spcPts val="0"/>
              </a:spcBef>
              <a:spcAft>
                <a:spcPts val="0"/>
              </a:spcAft>
              <a:buNone/>
            </a:pPr>
            <a:endParaRPr sz="1100" dirty="0">
              <a:solidFill>
                <a:srgbClr val="434343"/>
              </a:solidFill>
              <a:latin typeface="Spartan"/>
              <a:ea typeface="Spartan"/>
              <a:cs typeface="Spartan"/>
              <a:sym typeface="Spartan"/>
            </a:endParaRPr>
          </a:p>
          <a:p>
            <a:pPr marL="0" lvl="0" indent="0" algn="l" rtl="0">
              <a:lnSpc>
                <a:spcPct val="115000"/>
              </a:lnSpc>
              <a:spcBef>
                <a:spcPts val="0"/>
              </a:spcBef>
              <a:spcAft>
                <a:spcPts val="0"/>
              </a:spcAft>
              <a:buClr>
                <a:schemeClr val="dk1"/>
              </a:buClr>
              <a:buSzPct val="73333"/>
              <a:buFont typeface="Arial"/>
              <a:buNone/>
            </a:pPr>
            <a:r>
              <a:rPr lang="en"/>
              <a:t>View the rest of the resource here: </a:t>
            </a:r>
            <a:r>
              <a:rPr lang="en" sz="1750" u="sng">
                <a:solidFill>
                  <a:schemeClr val="hlink"/>
                </a:solidFill>
                <a:latin typeface="Arial"/>
                <a:ea typeface="Arial"/>
                <a:cs typeface="Arial"/>
                <a:sym typeface="Arial"/>
                <a:hlinkClick r:id="rId4"/>
              </a:rPr>
              <a:t>HAA | Small Business Guide to COVID-19 Vaccines</a:t>
            </a:r>
            <a:endParaRPr dirty="0"/>
          </a:p>
          <a:p>
            <a:pPr marL="914400" lvl="0" indent="0" algn="l" rtl="0">
              <a:lnSpc>
                <a:spcPct val="115000"/>
              </a:lnSpc>
              <a:spcBef>
                <a:spcPts val="0"/>
              </a:spcBef>
              <a:spcAft>
                <a:spcPts val="0"/>
              </a:spcAft>
              <a:buNone/>
            </a:pPr>
            <a:r>
              <a:rPr lang="en" sz="1400">
                <a:latin typeface="Arial"/>
                <a:ea typeface="Arial"/>
                <a:cs typeface="Arial"/>
                <a:sym typeface="Arial"/>
              </a:rPr>
              <a:t> </a:t>
            </a:r>
            <a:endParaRPr sz="1400" dirty="0"/>
          </a:p>
        </p:txBody>
      </p:sp>
      <p:sp>
        <p:nvSpPr>
          <p:cNvPr id="188" name="Google Shape;188;p3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Small Business Guide</a:t>
            </a:r>
            <a:endParaRPr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2"/>
          <p:cNvPicPr preferRelativeResize="0"/>
          <p:nvPr/>
        </p:nvPicPr>
        <p:blipFill>
          <a:blip r:embed="rId3">
            <a:alphaModFix/>
          </a:blip>
          <a:stretch>
            <a:fillRect/>
          </a:stretch>
        </p:blipFill>
        <p:spPr>
          <a:xfrm>
            <a:off x="6935975" y="3429000"/>
            <a:ext cx="2024050" cy="1013125"/>
          </a:xfrm>
          <a:prstGeom prst="rect">
            <a:avLst/>
          </a:prstGeom>
          <a:noFill/>
          <a:ln>
            <a:noFill/>
          </a:ln>
        </p:spPr>
      </p:pic>
      <p:sp>
        <p:nvSpPr>
          <p:cNvPr id="194" name="Google Shape;194;p32"/>
          <p:cNvSpPr txBox="1">
            <a:spLocks noGrp="1"/>
          </p:cNvSpPr>
          <p:nvPr>
            <p:ph type="body" idx="1"/>
          </p:nvPr>
        </p:nvSpPr>
        <p:spPr>
          <a:xfrm>
            <a:off x="542475" y="3893925"/>
            <a:ext cx="8247900" cy="378000"/>
          </a:xfrm>
          <a:prstGeom prst="rect">
            <a:avLst/>
          </a:prstGeom>
        </p:spPr>
        <p:txBody>
          <a:bodyPr spcFirstLastPara="1" wrap="square" lIns="68575" tIns="34275" rIns="68575" bIns="34275" anchor="t" anchorCtr="0">
            <a:normAutofit fontScale="77500" lnSpcReduction="20000"/>
          </a:bodyPr>
          <a:lstStyle/>
          <a:p>
            <a:pPr marL="0" lvl="0" indent="0" algn="l" rtl="0">
              <a:lnSpc>
                <a:spcPct val="115000"/>
              </a:lnSpc>
              <a:spcBef>
                <a:spcPts val="0"/>
              </a:spcBef>
              <a:spcAft>
                <a:spcPts val="0"/>
              </a:spcAft>
              <a:buNone/>
            </a:pPr>
            <a:r>
              <a:rPr lang="en"/>
              <a:t>View the rest of the resource here:</a:t>
            </a:r>
            <a:endParaRPr dirty="0"/>
          </a:p>
          <a:p>
            <a:pPr marL="0" lvl="0" indent="0" algn="ctr" rtl="0">
              <a:lnSpc>
                <a:spcPct val="115000"/>
              </a:lnSpc>
              <a:spcBef>
                <a:spcPts val="0"/>
              </a:spcBef>
              <a:spcAft>
                <a:spcPts val="0"/>
              </a:spcAft>
              <a:buNone/>
            </a:pPr>
            <a:r>
              <a:rPr lang="en" sz="1250" u="sng">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Audience Insights &amp; Messaging Guidance for Black, Hispanic, American Indian and Alaska Native Communities</a:t>
            </a:r>
            <a:endParaRPr sz="1250" dirty="0">
              <a:latin typeface="Arial"/>
              <a:ea typeface="Arial"/>
              <a:cs typeface="Arial"/>
              <a:sym typeface="Arial"/>
            </a:endParaRPr>
          </a:p>
        </p:txBody>
      </p:sp>
      <p:sp>
        <p:nvSpPr>
          <p:cNvPr id="195" name="Google Shape;195;p3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Considering The Needs of Your Community</a:t>
            </a:r>
            <a:endParaRPr dirty="0">
              <a:latin typeface="Arial"/>
              <a:ea typeface="Arial"/>
              <a:cs typeface="Arial"/>
              <a:sym typeface="Arial"/>
            </a:endParaRPr>
          </a:p>
        </p:txBody>
      </p:sp>
      <p:pic>
        <p:nvPicPr>
          <p:cNvPr id="196" name="Google Shape;196;p32"/>
          <p:cNvPicPr preferRelativeResize="0"/>
          <p:nvPr/>
        </p:nvPicPr>
        <p:blipFill>
          <a:blip r:embed="rId5">
            <a:alphaModFix/>
          </a:blip>
          <a:stretch>
            <a:fillRect/>
          </a:stretch>
        </p:blipFill>
        <p:spPr>
          <a:xfrm>
            <a:off x="815720" y="981838"/>
            <a:ext cx="7512568" cy="2726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body" idx="1"/>
          </p:nvPr>
        </p:nvSpPr>
        <p:spPr>
          <a:xfrm>
            <a:off x="924275" y="1001900"/>
            <a:ext cx="7316700" cy="3216900"/>
          </a:xfrm>
          <a:prstGeom prst="rect">
            <a:avLst/>
          </a:prstGeom>
        </p:spPr>
        <p:txBody>
          <a:bodyPr spcFirstLastPara="1" wrap="square" lIns="68575" tIns="34275" rIns="68575" bIns="34275" anchor="t" anchorCtr="0">
            <a:normAutofit/>
          </a:bodyPr>
          <a:lstStyle/>
          <a:p>
            <a:pPr marL="457200" lvl="0" indent="-342900" algn="l" rtl="0">
              <a:lnSpc>
                <a:spcPct val="115000"/>
              </a:lnSpc>
              <a:spcBef>
                <a:spcPts val="0"/>
              </a:spcBef>
              <a:spcAft>
                <a:spcPts val="0"/>
              </a:spcAft>
              <a:buSzPts val="1800"/>
              <a:buChar char="●"/>
            </a:pPr>
            <a:r>
              <a:rPr lang="en" sz="1800">
                <a:latin typeface="Arial"/>
                <a:ea typeface="Arial"/>
                <a:cs typeface="Arial"/>
                <a:sym typeface="Arial"/>
              </a:rPr>
              <a:t>Communicating about vaccines with your own employees</a:t>
            </a:r>
            <a:endParaRPr sz="1800" dirty="0">
              <a:latin typeface="Arial"/>
              <a:ea typeface="Arial"/>
              <a:cs typeface="Arial"/>
              <a:sym typeface="Arial"/>
            </a:endParaRPr>
          </a:p>
          <a:p>
            <a:pPr marL="0" lvl="0" indent="457200" algn="l" rtl="0">
              <a:lnSpc>
                <a:spcPct val="115000"/>
              </a:lnSpc>
              <a:spcBef>
                <a:spcPts val="0"/>
              </a:spcBef>
              <a:spcAft>
                <a:spcPts val="0"/>
              </a:spcAft>
              <a:buNone/>
            </a:pPr>
            <a:r>
              <a:rPr lang="en" u="sng">
                <a:solidFill>
                  <a:schemeClr val="hlink"/>
                </a:solidFill>
                <a:latin typeface="Arial"/>
                <a:ea typeface="Arial"/>
                <a:cs typeface="Arial"/>
                <a:sym typeface="Arial"/>
                <a:hlinkClick r:id="rId3"/>
              </a:rPr>
              <a:t>HAA | Key Messages for Employees</a:t>
            </a:r>
            <a:endParaRPr dirty="0">
              <a:solidFill>
                <a:schemeClr val="dk2"/>
              </a:solidFill>
              <a:latin typeface="Arial"/>
              <a:ea typeface="Arial"/>
              <a:cs typeface="Arial"/>
              <a:sym typeface="Arial"/>
            </a:endParaRPr>
          </a:p>
          <a:p>
            <a:pPr marL="457200" lvl="0" indent="0" algn="l" rtl="0">
              <a:lnSpc>
                <a:spcPct val="115000"/>
              </a:lnSpc>
              <a:spcBef>
                <a:spcPts val="0"/>
              </a:spcBef>
              <a:spcAft>
                <a:spcPts val="0"/>
              </a:spcAft>
              <a:buNone/>
            </a:pPr>
            <a:endParaRPr dirty="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 sz="1800">
                <a:latin typeface="Arial"/>
                <a:ea typeface="Arial"/>
                <a:cs typeface="Arial"/>
                <a:sym typeface="Arial"/>
              </a:rPr>
              <a:t>Communicating with others about boosters</a:t>
            </a:r>
            <a:endParaRPr sz="1800" dirty="0">
              <a:latin typeface="Arial"/>
              <a:ea typeface="Arial"/>
              <a:cs typeface="Arial"/>
              <a:sym typeface="Arial"/>
            </a:endParaRPr>
          </a:p>
          <a:p>
            <a:pPr marL="0" lvl="0" indent="457200" algn="l" rtl="0">
              <a:lnSpc>
                <a:spcPct val="115000"/>
              </a:lnSpc>
              <a:spcBef>
                <a:spcPts val="0"/>
              </a:spcBef>
              <a:spcAft>
                <a:spcPts val="0"/>
              </a:spcAft>
              <a:buNone/>
            </a:pPr>
            <a:r>
              <a:rPr lang="en" u="sng">
                <a:solidFill>
                  <a:schemeClr val="hlink"/>
                </a:solidFill>
                <a:latin typeface="Arial"/>
                <a:ea typeface="Arial"/>
                <a:cs typeface="Arial"/>
                <a:sym typeface="Arial"/>
                <a:hlinkClick r:id="rId4"/>
              </a:rPr>
              <a:t>HHS | Communicating About COVID-19 Boosters</a:t>
            </a:r>
            <a:r>
              <a:rPr lang="en">
                <a:latin typeface="Arial"/>
                <a:ea typeface="Arial"/>
                <a:cs typeface="Arial"/>
                <a:sym typeface="Arial"/>
              </a:rPr>
              <a:t> </a:t>
            </a:r>
            <a:endParaRPr dirty="0">
              <a:latin typeface="Arial"/>
              <a:ea typeface="Arial"/>
              <a:cs typeface="Arial"/>
              <a:sym typeface="Arial"/>
            </a:endParaRPr>
          </a:p>
        </p:txBody>
      </p:sp>
      <p:sp>
        <p:nvSpPr>
          <p:cNvPr id="202" name="Google Shape;202;p3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Additional Messaging Resources</a:t>
            </a:r>
            <a:endParaRPr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Section 4 Summary</a:t>
            </a:r>
            <a:endParaRPr dirty="0">
              <a:latin typeface="Arial"/>
              <a:ea typeface="Arial"/>
              <a:cs typeface="Arial"/>
              <a:sym typeface="Arial"/>
            </a:endParaRPr>
          </a:p>
        </p:txBody>
      </p:sp>
      <p:sp>
        <p:nvSpPr>
          <p:cNvPr id="208" name="Google Shape;208;p34"/>
          <p:cNvSpPr txBox="1">
            <a:spLocks noGrp="1"/>
          </p:cNvSpPr>
          <p:nvPr>
            <p:ph type="body" idx="1"/>
          </p:nvPr>
        </p:nvSpPr>
        <p:spPr>
          <a:xfrm>
            <a:off x="920425" y="904975"/>
            <a:ext cx="7301400" cy="3272100"/>
          </a:xfrm>
          <a:prstGeom prst="rect">
            <a:avLst/>
          </a:prstGeom>
        </p:spPr>
        <p:txBody>
          <a:bodyPr spcFirstLastPara="1" wrap="square" lIns="0" tIns="34275" rIns="68575" bIns="34275" anchor="t" anchorCtr="0">
            <a:noAutofit/>
          </a:bodyPr>
          <a:lstStyle/>
          <a:p>
            <a:pPr marL="0" lvl="0" indent="0" algn="l" rtl="0">
              <a:lnSpc>
                <a:spcPct val="100000"/>
              </a:lnSpc>
              <a:spcBef>
                <a:spcPts val="800"/>
              </a:spcBef>
              <a:spcAft>
                <a:spcPts val="0"/>
              </a:spcAft>
              <a:buClr>
                <a:schemeClr val="dk1"/>
              </a:buClr>
              <a:buSzPts val="1100"/>
              <a:buFont typeface="Arial"/>
              <a:buNone/>
            </a:pPr>
            <a:r>
              <a:rPr lang="en" sz="2000">
                <a:latin typeface="Arial"/>
                <a:ea typeface="Arial"/>
                <a:cs typeface="Arial"/>
                <a:sym typeface="Arial"/>
              </a:rPr>
              <a:t>You should know and be able to communicate: </a:t>
            </a:r>
            <a:endParaRPr sz="2000" dirty="0">
              <a:latin typeface="Arial"/>
              <a:ea typeface="Arial"/>
              <a:cs typeface="Arial"/>
              <a:sym typeface="Arial"/>
            </a:endParaRPr>
          </a:p>
          <a:p>
            <a:pPr marL="457200" lvl="0" indent="-355600" algn="l" rtl="0">
              <a:lnSpc>
                <a:spcPct val="100000"/>
              </a:lnSpc>
              <a:spcBef>
                <a:spcPts val="800"/>
              </a:spcBef>
              <a:spcAft>
                <a:spcPts val="0"/>
              </a:spcAft>
              <a:buClr>
                <a:schemeClr val="dk1"/>
              </a:buClr>
              <a:buSzPts val="2000"/>
              <a:buFont typeface="Arial"/>
              <a:buChar char="●"/>
            </a:pPr>
            <a:r>
              <a:rPr lang="en" sz="2000">
                <a:latin typeface="Arial"/>
                <a:ea typeface="Arial"/>
                <a:cs typeface="Arial"/>
                <a:sym typeface="Arial"/>
              </a:rPr>
              <a:t>How you in your unique role can move the needle on vaccine hesitancy and make a difference in your community.</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Practical ways to have conversations about COVID-19 prevention and vaccines.</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How to find a vaccine nearest you.</a:t>
            </a:r>
            <a:endParaRPr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Vaccine Hesitancy</a:t>
            </a:r>
            <a:endParaRPr dirty="0">
              <a:solidFill>
                <a:srgbClr val="036080"/>
              </a:solidFill>
            </a:endParaRPr>
          </a:p>
        </p:txBody>
      </p:sp>
      <p:sp>
        <p:nvSpPr>
          <p:cNvPr id="102" name="Google Shape;102;p17"/>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Specific populations have specific concerns</a:t>
            </a:r>
            <a:endParaRPr sz="1400" dirty="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Complete Section 4 </a:t>
            </a:r>
            <a:endParaRPr dirty="0">
              <a:latin typeface="Arial"/>
              <a:ea typeface="Arial"/>
              <a:cs typeface="Arial"/>
              <a:sym typeface="Arial"/>
            </a:endParaRPr>
          </a:p>
        </p:txBody>
      </p:sp>
      <p:sp>
        <p:nvSpPr>
          <p:cNvPr id="214" name="Google Shape;214;p35"/>
          <p:cNvSpPr txBox="1">
            <a:spLocks noGrp="1"/>
          </p:cNvSpPr>
          <p:nvPr>
            <p:ph type="body" idx="1"/>
          </p:nvPr>
        </p:nvSpPr>
        <p:spPr>
          <a:xfrm>
            <a:off x="907200" y="990700"/>
            <a:ext cx="7329600" cy="3272100"/>
          </a:xfrm>
          <a:prstGeom prst="rect">
            <a:avLst/>
          </a:prstGeom>
        </p:spPr>
        <p:txBody>
          <a:bodyPr spcFirstLastPara="1" wrap="square" lIns="0" tIns="34275" rIns="68575" bIns="34275" anchor="t" anchorCtr="0">
            <a:noAutofit/>
          </a:bodyPr>
          <a:lstStyle/>
          <a:p>
            <a:pPr marL="0" lvl="0" indent="0" algn="l" rtl="0">
              <a:spcBef>
                <a:spcPts val="0"/>
              </a:spcBef>
              <a:spcAft>
                <a:spcPts val="0"/>
              </a:spcAft>
              <a:buNone/>
            </a:pPr>
            <a:r>
              <a:rPr lang="en" sz="2000">
                <a:latin typeface="Arial"/>
                <a:ea typeface="Arial"/>
                <a:cs typeface="Arial"/>
                <a:sym typeface="Arial"/>
              </a:rPr>
              <a:t>Please click the following link to get credit for this section, check your understanding, and receive your certificate of completion.</a:t>
            </a:r>
            <a:endParaRPr sz="2000" dirty="0">
              <a:latin typeface="Arial"/>
              <a:ea typeface="Arial"/>
              <a:cs typeface="Arial"/>
              <a:sym typeface="Arial"/>
            </a:endParaRPr>
          </a:p>
          <a:p>
            <a:pPr marL="0" lvl="0" indent="0" algn="l" rtl="0">
              <a:spcBef>
                <a:spcPts val="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0"/>
              </a:spcAft>
              <a:buNone/>
            </a:pPr>
            <a:r>
              <a:rPr lang="en" sz="1400" u="sng">
                <a:solidFill>
                  <a:srgbClr val="0353A8"/>
                </a:solidFill>
                <a:latin typeface="Arial"/>
                <a:ea typeface="Arial"/>
                <a:cs typeface="Arial"/>
                <a:sym typeface="Arial"/>
                <a:hlinkClick r:id="rId3">
                  <a:extLst>
                    <a:ext uri="{A12FA001-AC4F-418D-AE19-62706E023703}">
                      <ahyp:hlinkClr xmlns:ahyp="http://schemas.microsoft.com/office/drawing/2018/hyperlinkcolor" val="tx"/>
                    </a:ext>
                  </a:extLst>
                </a:hlinkClick>
              </a:rPr>
              <a:t>https://cip-dhhs.ne.gov/redcap/surveys/?s=WKLXYLKERX394TNT</a:t>
            </a:r>
            <a:endParaRPr sz="1400" u="sng" dirty="0">
              <a:solidFill>
                <a:srgbClr val="0353A8"/>
              </a:solidFill>
              <a:latin typeface="Arial"/>
              <a:ea typeface="Arial"/>
              <a:cs typeface="Arial"/>
              <a:sym typeface="Arial"/>
            </a:endParaRPr>
          </a:p>
          <a:p>
            <a:pPr marL="0" lvl="0" indent="0" algn="l" rtl="0">
              <a:lnSpc>
                <a:spcPct val="115000"/>
              </a:lnSpc>
              <a:spcBef>
                <a:spcPts val="1200"/>
              </a:spcBef>
              <a:spcAft>
                <a:spcPts val="0"/>
              </a:spcAft>
              <a:buNone/>
            </a:pPr>
            <a:endParaRPr sz="1200" u="sng" dirty="0">
              <a:solidFill>
                <a:srgbClr val="0353A8"/>
              </a:solidFill>
              <a:latin typeface="Arial"/>
              <a:ea typeface="Arial"/>
              <a:cs typeface="Arial"/>
              <a:sym typeface="Arial"/>
            </a:endParaRPr>
          </a:p>
          <a:p>
            <a:pPr marL="0" lvl="0" indent="0" algn="l" rtl="0">
              <a:spcBef>
                <a:spcPts val="1200"/>
              </a:spcBef>
              <a:spcAft>
                <a:spcPts val="0"/>
              </a:spcAft>
              <a:buNone/>
            </a:pPr>
            <a:endParaRPr sz="1700" dirty="0">
              <a:highlight>
                <a:srgbClr val="FFFF00"/>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Talking About Vaccine Hesitancy</a:t>
            </a:r>
            <a:endParaRPr dirty="0">
              <a:latin typeface="Arial"/>
              <a:ea typeface="Arial"/>
              <a:cs typeface="Arial"/>
              <a:sym typeface="Arial"/>
            </a:endParaRPr>
          </a:p>
        </p:txBody>
      </p:sp>
      <p:pic>
        <p:nvPicPr>
          <p:cNvPr id="108" name="Google Shape;108;p18" descr="Shaquita Bell, MD on how to start the conversation about COVID vaccines with someone who still has questions. &#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BetweenUsAboutUs #GreaterThanCOVID&#10;&#10;TRANSCRIPT:&#10;&#10;So, with all things, I think we need to give everyone grace. So anytime you want to have a conversation about something that you feel is challenging. So, you feel yourself preparing for something you want to you want to bring curiosity. So, you're, you're asking the person, tell me more about how you feel. Tell me more about what you're worried about, what you're afraid of, what your hopes are, what your dreams are. &#10;&#10;You're bringing that curiosity to the conversation, and then I think it's really important to ask permission to say, “Hey, you know, I, I really want to keep my kids protected. And I know you have some questions about the vaccine. Would it be okay if we have a conversation about the vaccine and what your concerns are? And I could share with you what I've learned and what I am worried about.” So, usually bringing curiosity and asking permission is a really good place to start from. I think the other thing that you can help people understand is validating their emotions. It is normal to be afraid right now, it's normal to be afraid of the infection and it's normal to be afraid of the vaccine. It shouldn't paralyze us. It shouldn't prevent us from moving forward, but it is an okay, it's okay thing to feel." title="What can I say to someone who is reluctant to get the COVID vaccine? Shaquita Bell, M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Vaccine Conversations with Cultural Understanding</a:t>
            </a:r>
            <a:endParaRPr dirty="0">
              <a:latin typeface="Arial"/>
              <a:ea typeface="Arial"/>
              <a:cs typeface="Arial"/>
              <a:sym typeface="Arial"/>
            </a:endParaRPr>
          </a:p>
        </p:txBody>
      </p:sp>
      <p:pic>
        <p:nvPicPr>
          <p:cNvPr id="114" name="Google Shape;114;p19" title="Latinx Communities - Dr. Ilan Shapiro">
            <a:hlinkClick r:id="rId3"/>
          </p:cNvPr>
          <p:cNvPicPr preferRelativeResize="0"/>
          <p:nvPr/>
        </p:nvPicPr>
        <p:blipFill>
          <a:blip r:embed="rId4">
            <a:alphaModFix/>
          </a:blip>
          <a:stretch>
            <a:fillRect/>
          </a:stretch>
        </p:blipFill>
        <p:spPr>
          <a:xfrm>
            <a:off x="2255075" y="936145"/>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Historical Impacts: Tuskegee Misinformation </a:t>
            </a:r>
            <a:endParaRPr dirty="0">
              <a:latin typeface="Arial"/>
              <a:ea typeface="Arial"/>
              <a:cs typeface="Arial"/>
              <a:sym typeface="Arial"/>
            </a:endParaRPr>
          </a:p>
        </p:txBody>
      </p:sp>
      <p:pic>
        <p:nvPicPr>
          <p:cNvPr id="120" name="Google Shape;120;p20" descr="The Ad Council and COVID Collaborative’s “It’s Up To You” campaign highlights stories from the descendants of the U.S. Public Health Service Syphilis Study at Tuskegee.  Their stories set the record straight on what happened, what has changed and what current generations can learn from the experience to build confidence in public health within Black communities, especially as it relates to the COVID-19 vaccines. &#10;&#10;To get the latest information on the COVID-19 vaccines, visit GetVaccineAnswers.org. It’s Up To You.&#10;&#10;Subscribe for Ad Council’s latest PSAs: http://bit.ly/SubscribeAdCouncil&#10;&#10;The Ad Council is where creativity and causes converge. We bring together the most creative minds in advertising, media, technology and marketing to address many of the nation’s most important causes. We’ve created many of the most iconic campaigns in advertising history in order to raise awareness, inspire action and save lives.&#10;&#10;Visit our website: https://www.adcouncil.org/&#10;Visit Ad Council’s Official Blog: http://bit.ly/BlogAdCouncil&#10;Like us on Facebook: http://bit.ly/LikeAdCouncil&#10;Follow us on Twitter: http://bit.ly/FollowAdCouncil&#10;Follow us on Instagram: http://bit.ly/PinAdCouncil" title="Tuskegee Legacy Stories | COVID-19 Vaccine Education Initiative | Ad Council">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Your Role In Reducing Vaccine Hesitancy</a:t>
            </a:r>
            <a:endParaRPr dirty="0">
              <a:latin typeface="Arial"/>
              <a:ea typeface="Arial"/>
              <a:cs typeface="Arial"/>
              <a:sym typeface="Arial"/>
            </a:endParaRPr>
          </a:p>
        </p:txBody>
      </p:sp>
      <p:sp>
        <p:nvSpPr>
          <p:cNvPr id="126" name="Google Shape;126;p21"/>
          <p:cNvSpPr txBox="1">
            <a:spLocks noGrp="1"/>
          </p:cNvSpPr>
          <p:nvPr>
            <p:ph type="body" idx="1"/>
          </p:nvPr>
        </p:nvSpPr>
        <p:spPr>
          <a:xfrm>
            <a:off x="873325" y="1237625"/>
            <a:ext cx="7403100" cy="3087900"/>
          </a:xfrm>
          <a:prstGeom prst="rect">
            <a:avLst/>
          </a:prstGeom>
        </p:spPr>
        <p:txBody>
          <a:bodyPr spcFirstLastPara="1" wrap="square" lIns="68575" tIns="34275" rIns="68575" bIns="34275" anchor="t" anchorCtr="0">
            <a:normAutofit fontScale="70000" lnSpcReduction="20000"/>
          </a:bodyPr>
          <a:lstStyle/>
          <a:p>
            <a:pPr marL="457200" lvl="0" indent="-337185" algn="l" rtl="0">
              <a:lnSpc>
                <a:spcPct val="115000"/>
              </a:lnSpc>
              <a:spcBef>
                <a:spcPts val="800"/>
              </a:spcBef>
              <a:spcAft>
                <a:spcPts val="0"/>
              </a:spcAft>
              <a:buSzPct val="100000"/>
              <a:buFont typeface="Arial"/>
              <a:buChar char="●"/>
            </a:pPr>
            <a:r>
              <a:rPr lang="en" sz="2442">
                <a:latin typeface="Arial"/>
                <a:ea typeface="Arial"/>
                <a:cs typeface="Arial"/>
                <a:sym typeface="Arial"/>
              </a:rPr>
              <a:t>You have the opportunity to be a trusted person others come to get their questions answered.</a:t>
            </a:r>
            <a:endParaRPr sz="2442" dirty="0">
              <a:latin typeface="Arial"/>
              <a:ea typeface="Arial"/>
              <a:cs typeface="Arial"/>
              <a:sym typeface="Arial"/>
            </a:endParaRPr>
          </a:p>
          <a:p>
            <a:pPr marL="457200" lvl="0" indent="-337185" algn="l" rtl="0">
              <a:lnSpc>
                <a:spcPct val="115000"/>
              </a:lnSpc>
              <a:spcBef>
                <a:spcPts val="1000"/>
              </a:spcBef>
              <a:spcAft>
                <a:spcPts val="0"/>
              </a:spcAft>
              <a:buSzPct val="100000"/>
              <a:buFont typeface="Arial"/>
              <a:buChar char="●"/>
            </a:pPr>
            <a:r>
              <a:rPr lang="en" sz="2442">
                <a:latin typeface="Arial"/>
                <a:ea typeface="Arial"/>
                <a:cs typeface="Arial"/>
                <a:sym typeface="Arial"/>
              </a:rPr>
              <a:t>The coming slides will provide tips and resources to help you have COVID-19 vaccine conversations.</a:t>
            </a:r>
            <a:endParaRPr sz="2442" dirty="0">
              <a:latin typeface="Arial"/>
              <a:ea typeface="Arial"/>
              <a:cs typeface="Arial"/>
              <a:sym typeface="Arial"/>
            </a:endParaRPr>
          </a:p>
          <a:p>
            <a:pPr marL="457200" lvl="0" indent="-337185" algn="l" rtl="0">
              <a:lnSpc>
                <a:spcPct val="115000"/>
              </a:lnSpc>
              <a:spcBef>
                <a:spcPts val="1000"/>
              </a:spcBef>
              <a:spcAft>
                <a:spcPts val="0"/>
              </a:spcAft>
              <a:buSzPct val="100000"/>
              <a:buFont typeface="Arial"/>
              <a:buChar char="●"/>
            </a:pPr>
            <a:r>
              <a:rPr lang="en" sz="2442">
                <a:latin typeface="Arial"/>
                <a:ea typeface="Arial"/>
                <a:cs typeface="Arial"/>
                <a:sym typeface="Arial"/>
              </a:rPr>
              <a:t>Every conversation you have with with someone still deciding to get vaccinated helps people become more confident in their choice.</a:t>
            </a:r>
            <a:endParaRPr sz="2442" dirty="0">
              <a:latin typeface="Arial"/>
              <a:ea typeface="Arial"/>
              <a:cs typeface="Arial"/>
              <a:sym typeface="Arial"/>
            </a:endParaRPr>
          </a:p>
          <a:p>
            <a:pPr marL="457200" lvl="0" indent="-337185" algn="l" rtl="0">
              <a:lnSpc>
                <a:spcPct val="115000"/>
              </a:lnSpc>
              <a:spcBef>
                <a:spcPts val="1000"/>
              </a:spcBef>
              <a:spcAft>
                <a:spcPts val="0"/>
              </a:spcAft>
              <a:buSzPct val="100000"/>
              <a:buFont typeface="Arial"/>
              <a:buChar char="●"/>
            </a:pPr>
            <a:r>
              <a:rPr lang="en" sz="2442">
                <a:latin typeface="Arial"/>
                <a:ea typeface="Arial"/>
                <a:cs typeface="Arial"/>
                <a:sym typeface="Arial"/>
              </a:rPr>
              <a:t>More vaccine confidence leads more people in your community being protected.</a:t>
            </a:r>
            <a:endParaRPr sz="2442" dirty="0">
              <a:latin typeface="Arial"/>
              <a:ea typeface="Arial"/>
              <a:cs typeface="Arial"/>
              <a:sym typeface="Arial"/>
            </a:endParaRPr>
          </a:p>
          <a:p>
            <a:pPr marL="0" lvl="0" indent="0" algn="l" rtl="0">
              <a:lnSpc>
                <a:spcPct val="115000"/>
              </a:lnSpc>
              <a:spcBef>
                <a:spcPts val="1000"/>
              </a:spcBef>
              <a:spcAft>
                <a:spcPts val="0"/>
              </a:spcAft>
              <a:buNone/>
            </a:pPr>
            <a:endParaRPr sz="1600" dirty="0">
              <a:latin typeface="Arial"/>
              <a:ea typeface="Arial"/>
              <a:cs typeface="Arial"/>
              <a:sym typeface="Arial"/>
            </a:endParaRPr>
          </a:p>
          <a:p>
            <a:pPr marL="457200" lvl="0" indent="0" algn="l" rtl="0">
              <a:spcBef>
                <a:spcPts val="800"/>
              </a:spcBef>
              <a:spcAft>
                <a:spcPts val="0"/>
              </a:spcAft>
              <a:buNone/>
            </a:pPr>
            <a:r>
              <a:rPr lang="en" sz="1600">
                <a:latin typeface="Arial"/>
                <a:ea typeface="Arial"/>
                <a:cs typeface="Arial"/>
                <a:sym typeface="Arial"/>
              </a:rPr>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Vaccine Conversations</a:t>
            </a:r>
            <a:endParaRPr dirty="0">
              <a:solidFill>
                <a:srgbClr val="036080"/>
              </a:solidFill>
            </a:endParaRPr>
          </a:p>
        </p:txBody>
      </p:sp>
      <p:sp>
        <p:nvSpPr>
          <p:cNvPr id="132" name="Google Shape;132;p22"/>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A very important way you can help your community mitigate COVID-19</a:t>
            </a:r>
            <a:endParaRPr sz="1400" dirty="0">
              <a:solidFill>
                <a:srgbClr val="FFC8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Conversations in Your Workplace</a:t>
            </a:r>
            <a:endParaRPr dirty="0">
              <a:latin typeface="Arial"/>
              <a:ea typeface="Arial"/>
              <a:cs typeface="Arial"/>
              <a:sym typeface="Arial"/>
            </a:endParaRPr>
          </a:p>
        </p:txBody>
      </p:sp>
      <p:sp>
        <p:nvSpPr>
          <p:cNvPr id="138" name="Google Shape;138;p23"/>
          <p:cNvSpPr txBox="1">
            <a:spLocks noGrp="1"/>
          </p:cNvSpPr>
          <p:nvPr>
            <p:ph type="body" idx="1"/>
          </p:nvPr>
        </p:nvSpPr>
        <p:spPr>
          <a:xfrm>
            <a:off x="912675" y="1089150"/>
            <a:ext cx="7317000" cy="3087900"/>
          </a:xfrm>
          <a:prstGeom prst="rect">
            <a:avLst/>
          </a:prstGeom>
        </p:spPr>
        <p:txBody>
          <a:bodyPr spcFirstLastPara="1" wrap="square" lIns="0" tIns="34275" rIns="68575" bIns="34275" anchor="t" anchorCtr="0">
            <a:noAutofit/>
          </a:bodyPr>
          <a:lstStyle/>
          <a:p>
            <a:pPr marL="457200" lvl="0" indent="-330200" algn="l" rtl="0">
              <a:lnSpc>
                <a:spcPct val="115000"/>
              </a:lnSpc>
              <a:spcBef>
                <a:spcPts val="0"/>
              </a:spcBef>
              <a:spcAft>
                <a:spcPts val="0"/>
              </a:spcAft>
              <a:buClr>
                <a:schemeClr val="dk1"/>
              </a:buClr>
              <a:buSzPts val="1600"/>
              <a:buFont typeface="Arial"/>
              <a:buChar char="●"/>
            </a:pPr>
            <a:r>
              <a:rPr lang="en" sz="1600">
                <a:latin typeface="Arial"/>
                <a:ea typeface="Arial"/>
                <a:cs typeface="Arial"/>
                <a:sym typeface="Arial"/>
              </a:rPr>
              <a:t>As part of this program you will be having conversations in your workplace with clients about COVID-19 prevention, vaccinations, etc.</a:t>
            </a:r>
            <a:endParaRPr sz="1600" dirty="0">
              <a:latin typeface="Arial"/>
              <a:ea typeface="Arial"/>
              <a:cs typeface="Arial"/>
              <a:sym typeface="Arial"/>
            </a:endParaRPr>
          </a:p>
          <a:p>
            <a:pPr marL="457200" lvl="0" indent="-330200" algn="l" rtl="0">
              <a:lnSpc>
                <a:spcPct val="115000"/>
              </a:lnSpc>
              <a:spcBef>
                <a:spcPts val="1000"/>
              </a:spcBef>
              <a:spcAft>
                <a:spcPts val="0"/>
              </a:spcAft>
              <a:buClr>
                <a:schemeClr val="dk1"/>
              </a:buClr>
              <a:buSzPts val="1600"/>
              <a:buFont typeface="Arial"/>
              <a:buChar char="●"/>
            </a:pPr>
            <a:r>
              <a:rPr lang="en" sz="1600">
                <a:latin typeface="Arial"/>
                <a:ea typeface="Arial"/>
                <a:cs typeface="Arial"/>
                <a:sym typeface="Arial"/>
              </a:rPr>
              <a:t>These are very important to help people get questions answered and feel confident that they are protecting themselves, their families, and communities from the impacts of COVID-19.</a:t>
            </a:r>
            <a:endParaRPr sz="1600" dirty="0">
              <a:latin typeface="Arial"/>
              <a:ea typeface="Arial"/>
              <a:cs typeface="Arial"/>
              <a:sym typeface="Arial"/>
            </a:endParaRPr>
          </a:p>
          <a:p>
            <a:pPr marL="457200" lvl="0" indent="-330200" algn="l" rtl="0">
              <a:lnSpc>
                <a:spcPct val="115000"/>
              </a:lnSpc>
              <a:spcBef>
                <a:spcPts val="1000"/>
              </a:spcBef>
              <a:spcAft>
                <a:spcPts val="0"/>
              </a:spcAft>
              <a:buClr>
                <a:schemeClr val="dk1"/>
              </a:buClr>
              <a:buSzPts val="1600"/>
              <a:buFont typeface="Arial"/>
              <a:buChar char="●"/>
            </a:pPr>
            <a:r>
              <a:rPr lang="en" sz="1600">
                <a:latin typeface="Arial"/>
                <a:ea typeface="Arial"/>
                <a:cs typeface="Arial"/>
                <a:sym typeface="Arial"/>
              </a:rPr>
              <a:t>Not everyone is ready to have these conversations, so we want you to focus on those that are still deciding if they should get vaccinated or not, or those that have questions about COVID-19 prevention.</a:t>
            </a:r>
            <a:endParaRPr sz="1600" dirty="0">
              <a:latin typeface="Arial"/>
              <a:ea typeface="Arial"/>
              <a:cs typeface="Arial"/>
              <a:sym typeface="Arial"/>
            </a:endParaRPr>
          </a:p>
          <a:p>
            <a:pPr marL="457200" lvl="0" indent="-330200" algn="l" rtl="0">
              <a:lnSpc>
                <a:spcPct val="115000"/>
              </a:lnSpc>
              <a:spcBef>
                <a:spcPts val="1000"/>
              </a:spcBef>
              <a:spcAft>
                <a:spcPts val="0"/>
              </a:spcAft>
              <a:buClr>
                <a:schemeClr val="dk1"/>
              </a:buClr>
              <a:buSzPts val="1600"/>
              <a:buFont typeface="Arial"/>
              <a:buChar char="●"/>
            </a:pPr>
            <a:r>
              <a:rPr lang="en" sz="1600">
                <a:latin typeface="Arial"/>
                <a:ea typeface="Arial"/>
                <a:cs typeface="Arial"/>
                <a:sym typeface="Arial"/>
              </a:rPr>
              <a:t>You are a trusted member of your community so you have a                               very important role.</a:t>
            </a:r>
            <a:endParaRPr sz="1600" dirty="0">
              <a:latin typeface="Arial"/>
              <a:ea typeface="Arial"/>
              <a:cs typeface="Arial"/>
              <a:sym typeface="Arial"/>
            </a:endParaRPr>
          </a:p>
          <a:p>
            <a:pPr marL="457200" lvl="0" indent="0" algn="l" rtl="0">
              <a:spcBef>
                <a:spcPts val="0"/>
              </a:spcBef>
              <a:spcAft>
                <a:spcPts val="0"/>
              </a:spcAft>
              <a:buNone/>
            </a:pPr>
            <a:r>
              <a:rPr lang="en" sz="1600">
                <a:latin typeface="Arial"/>
                <a:ea typeface="Arial"/>
                <a:cs typeface="Arial"/>
                <a:sym typeface="Arial"/>
              </a:rPr>
              <a: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Prepare for Conversations in Your Workplace</a:t>
            </a:r>
            <a:endParaRPr dirty="0">
              <a:latin typeface="Arial"/>
              <a:ea typeface="Arial"/>
              <a:cs typeface="Arial"/>
              <a:sym typeface="Arial"/>
            </a:endParaRPr>
          </a:p>
        </p:txBody>
      </p:sp>
      <p:sp>
        <p:nvSpPr>
          <p:cNvPr id="144" name="Google Shape;144;p24"/>
          <p:cNvSpPr txBox="1">
            <a:spLocks noGrp="1"/>
          </p:cNvSpPr>
          <p:nvPr>
            <p:ph type="body" idx="1"/>
          </p:nvPr>
        </p:nvSpPr>
        <p:spPr>
          <a:xfrm>
            <a:off x="912675" y="917225"/>
            <a:ext cx="7317000" cy="3259800"/>
          </a:xfrm>
          <a:prstGeom prst="rect">
            <a:avLst/>
          </a:prstGeom>
        </p:spPr>
        <p:txBody>
          <a:bodyPr spcFirstLastPara="1" wrap="square" lIns="0" tIns="34275" rIns="68575" bIns="34275" anchor="t" anchorCtr="0">
            <a:noAutofit/>
          </a:bodyPr>
          <a:lstStyle/>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Know your talking points.</a:t>
            </a:r>
            <a:endParaRPr sz="1600" dirty="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Know the messaging/tone that resonates with your audience.</a:t>
            </a:r>
            <a:endParaRPr sz="1600" dirty="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Don’t be afraid to share your story and why you chose to get vaccinated.</a:t>
            </a:r>
            <a:endParaRPr sz="1600" dirty="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Remember to always listen and be empathetic.</a:t>
            </a:r>
            <a:endParaRPr sz="1600" dirty="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Make sure to connect your client with resources to get their questions answered and sign-up for their vaccine when they are ready.</a:t>
            </a:r>
            <a:endParaRPr sz="1600" dirty="0">
              <a:latin typeface="Arial"/>
              <a:ea typeface="Arial"/>
              <a:cs typeface="Arial"/>
              <a:sym typeface="Arial"/>
            </a:endParaRPr>
          </a:p>
          <a:p>
            <a:pPr marL="0" lvl="0" indent="0" algn="l" rtl="0">
              <a:lnSpc>
                <a:spcPct val="115000"/>
              </a:lnSpc>
              <a:spcBef>
                <a:spcPts val="1000"/>
              </a:spcBef>
              <a:spcAft>
                <a:spcPts val="0"/>
              </a:spcAft>
              <a:buNone/>
            </a:pPr>
            <a:r>
              <a:rPr lang="en" sz="1600">
                <a:latin typeface="Arial"/>
                <a:ea typeface="Arial"/>
                <a:cs typeface="Arial"/>
                <a:sym typeface="Arial"/>
              </a:rPr>
              <a:t>Keep track of the number of people you help get vaccinated. We want to make sure we can showcase the impact you are making in your                      community!</a:t>
            </a:r>
            <a:endParaRPr sz="1600" dirty="0">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966ffdf8c9fa8579ea33e3f37deee2a7">
  <xsd:schema xmlns:xsd="http://www.w3.org/2001/XMLSchema" xmlns:xs="http://www.w3.org/2001/XMLSchema" xmlns:p="http://schemas.microsoft.com/office/2006/metadata/properties" xmlns:ns2="32249c65-da49-47e9-984a-f0159a6f027c" targetNamespace="http://schemas.microsoft.com/office/2006/metadata/properties" ma:root="true" ma:fieldsID="193d5a21d60a221c5d533243a283af80"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Props1.xml><?xml version="1.0" encoding="utf-8"?>
<ds:datastoreItem xmlns:ds="http://schemas.openxmlformats.org/officeDocument/2006/customXml" ds:itemID="{F9D111F9-2D49-42F3-8004-B738678DE2BF}"/>
</file>

<file path=customXml/itemProps2.xml><?xml version="1.0" encoding="utf-8"?>
<ds:datastoreItem xmlns:ds="http://schemas.openxmlformats.org/officeDocument/2006/customXml" ds:itemID="{F25CE8ED-71C8-4BF1-A0AB-C4C9CE3FCE53}"/>
</file>

<file path=customXml/itemProps3.xml><?xml version="1.0" encoding="utf-8"?>
<ds:datastoreItem xmlns:ds="http://schemas.openxmlformats.org/officeDocument/2006/customXml" ds:itemID="{F35513F4-4A67-4053-9916-FD4E8DAD2706}"/>
</file>

<file path=docProps/app.xml><?xml version="1.0" encoding="utf-8"?>
<Properties xmlns="http://schemas.openxmlformats.org/officeDocument/2006/extended-properties" xmlns:vt="http://schemas.openxmlformats.org/officeDocument/2006/docPropsVTypes">
  <TotalTime>0</TotalTime>
  <Words>1039</Words>
  <Application>Microsoft Office PowerPoint</Application>
  <PresentationFormat>On-screen Show (16:9)</PresentationFormat>
  <Paragraphs>85</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Roboto</vt:lpstr>
      <vt:lpstr>Arial</vt:lpstr>
      <vt:lpstr>Montserrat Black</vt:lpstr>
      <vt:lpstr>Spartan</vt:lpstr>
      <vt:lpstr>Montserrat SemiBold</vt:lpstr>
      <vt:lpstr>Noto Sans Symbols</vt:lpstr>
      <vt:lpstr>Gisha</vt:lpstr>
      <vt:lpstr>Roboto Black</vt:lpstr>
      <vt:lpstr>Montserrat</vt:lpstr>
      <vt:lpstr>BRAND</vt:lpstr>
      <vt:lpstr>Section 4:  Moving the Needle on Vaccine Hesitancy</vt:lpstr>
      <vt:lpstr>Vaccine Hesitancy</vt:lpstr>
      <vt:lpstr>Talking About Vaccine Hesitancy</vt:lpstr>
      <vt:lpstr>Vaccine Conversations with Cultural Understanding</vt:lpstr>
      <vt:lpstr>Historical Impacts: Tuskegee Misinformation </vt:lpstr>
      <vt:lpstr>Your Role In Reducing Vaccine Hesitancy</vt:lpstr>
      <vt:lpstr>Vaccine Conversations</vt:lpstr>
      <vt:lpstr>Conversations in Your Workplace</vt:lpstr>
      <vt:lpstr>Prepare for Conversations in Your Workplace</vt:lpstr>
      <vt:lpstr>Vaccine Opportunities</vt:lpstr>
      <vt:lpstr>Details for Hosting Your Vaccine Event</vt:lpstr>
      <vt:lpstr>Other Vaccine Opportunities</vt:lpstr>
      <vt:lpstr>Vaccine Opportunities Near You </vt:lpstr>
      <vt:lpstr>Other Ways to Find a Vaccine </vt:lpstr>
      <vt:lpstr>Tips for Small Businesses &amp; Employees</vt:lpstr>
      <vt:lpstr>Small Business Guide</vt:lpstr>
      <vt:lpstr>Considering The Needs of Your Community</vt:lpstr>
      <vt:lpstr>Additional Messaging Resources</vt:lpstr>
      <vt:lpstr>Section 4 Summary</vt:lpstr>
      <vt:lpstr>Complete Section 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4:  Moving the Needle on Vaccine Hesitancy</dc:title>
  <dc:creator>Erika Akers</dc:creator>
  <cp:lastModifiedBy>Akers, Erika</cp:lastModifiedBy>
  <cp:revision>1</cp:revision>
  <dcterms:modified xsi:type="dcterms:W3CDTF">2022-07-25T20:53:00Z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-2014900596</vt:i4>
  </property>
  <property fmtid="{D5CDD505-2E9C-101B-9397-08002B2CF9AE}" pid="3" name="_NewReviewCycle">
    <vt:lpwstr/>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365900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