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53"/>
  </p:notesMasterIdLst>
  <p:handoutMasterIdLst>
    <p:handoutMasterId r:id="rId54"/>
  </p:handoutMasterIdLst>
  <p:sldIdLst>
    <p:sldId id="265" r:id="rId6"/>
    <p:sldId id="270" r:id="rId7"/>
    <p:sldId id="271" r:id="rId8"/>
    <p:sldId id="289" r:id="rId9"/>
    <p:sldId id="273" r:id="rId10"/>
    <p:sldId id="288" r:id="rId11"/>
    <p:sldId id="275" r:id="rId12"/>
    <p:sldId id="308" r:id="rId13"/>
    <p:sldId id="309" r:id="rId14"/>
    <p:sldId id="304" r:id="rId15"/>
    <p:sldId id="276" r:id="rId16"/>
    <p:sldId id="303" r:id="rId17"/>
    <p:sldId id="305" r:id="rId18"/>
    <p:sldId id="310" r:id="rId19"/>
    <p:sldId id="306" r:id="rId20"/>
    <p:sldId id="307" r:id="rId21"/>
    <p:sldId id="277" r:id="rId22"/>
    <p:sldId id="311" r:id="rId23"/>
    <p:sldId id="317" r:id="rId24"/>
    <p:sldId id="278" r:id="rId25"/>
    <p:sldId id="287" r:id="rId26"/>
    <p:sldId id="280" r:id="rId27"/>
    <p:sldId id="281" r:id="rId28"/>
    <p:sldId id="282" r:id="rId29"/>
    <p:sldId id="283" r:id="rId30"/>
    <p:sldId id="312" r:id="rId31"/>
    <p:sldId id="313" r:id="rId32"/>
    <p:sldId id="314" r:id="rId33"/>
    <p:sldId id="315" r:id="rId34"/>
    <p:sldId id="316" r:id="rId35"/>
    <p:sldId id="286" r:id="rId36"/>
    <p:sldId id="284" r:id="rId37"/>
    <p:sldId id="290" r:id="rId38"/>
    <p:sldId id="291" r:id="rId39"/>
    <p:sldId id="292" r:id="rId40"/>
    <p:sldId id="293" r:id="rId41"/>
    <p:sldId id="285" r:id="rId42"/>
    <p:sldId id="294" r:id="rId43"/>
    <p:sldId id="295" r:id="rId44"/>
    <p:sldId id="296" r:id="rId45"/>
    <p:sldId id="297" r:id="rId46"/>
    <p:sldId id="298" r:id="rId47"/>
    <p:sldId id="300" r:id="rId48"/>
    <p:sldId id="299" r:id="rId49"/>
    <p:sldId id="301" r:id="rId50"/>
    <p:sldId id="302" r:id="rId51"/>
    <p:sldId id="269" r:id="rId52"/>
  </p:sldIdLst>
  <p:sldSz cx="12192000" cy="6858000"/>
  <p:notesSz cx="7010400" cy="9223375"/>
  <p:embeddedFontLst>
    <p:embeddedFont>
      <p:font typeface="Arial Bold" panose="020B0704020202020204" pitchFamily="34" charset="0"/>
      <p:bold r:id="rId55"/>
    </p:embeddedFont>
    <p:embeddedFont>
      <p:font typeface="Gisha" panose="020B0502040204020203" pitchFamily="34" charset="-79"/>
      <p:regular r:id="rId56"/>
      <p:bold r:id="rId57"/>
    </p:embeddedFont>
    <p:embeddedFont>
      <p:font typeface="Montserrat" panose="00000500000000000000" pitchFamily="50" charset="0"/>
      <p:regular r:id="rId58"/>
      <p:bold r:id="rId59"/>
      <p:italic r:id="rId60"/>
      <p:boldItalic r:id="rId61"/>
    </p:embeddedFont>
    <p:embeddedFont>
      <p:font typeface="Montserrat Black" panose="00000A00000000000000" pitchFamily="50" charset="0"/>
      <p:bold r:id="rId62"/>
      <p:boldItalic r:id="rId63"/>
    </p:embeddedFont>
    <p:embeddedFont>
      <p:font typeface="Montserrat Semi Bold" panose="00000700000000000000" pitchFamily="50" charset="0"/>
      <p:bold r:id="rId64"/>
    </p:embeddedFont>
    <p:embeddedFont>
      <p:font typeface="Roboto" panose="02000000000000000000" pitchFamily="2" charset="0"/>
      <p:regular r:id="rId65"/>
      <p:bold r:id="rId66"/>
      <p:italic r:id="rId67"/>
      <p:boldItalic r:id="rId68"/>
    </p:embeddedFont>
    <p:embeddedFont>
      <p:font typeface="Wingdings 3" panose="05040102010807070707" pitchFamily="18" charset="2"/>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524" autoAdjust="0"/>
  </p:normalViewPr>
  <p:slideViewPr>
    <p:cSldViewPr snapToGrid="0">
      <p:cViewPr varScale="1">
        <p:scale>
          <a:sx n="105" d="100"/>
          <a:sy n="105" d="100"/>
        </p:scale>
        <p:origin x="629" y="8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1/8/2026</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1/8/2026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59450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216085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27</a:t>
            </a:fld>
            <a:endParaRPr lang="en-US"/>
          </a:p>
        </p:txBody>
      </p:sp>
    </p:spTree>
    <p:extLst>
      <p:ext uri="{BB962C8B-B14F-4D97-AF65-F5344CB8AC3E}">
        <p14:creationId xmlns:p14="http://schemas.microsoft.com/office/powerpoint/2010/main" val="126639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47</a:t>
            </a:fld>
            <a:endParaRPr lang="en-US"/>
          </a:p>
        </p:txBody>
      </p:sp>
    </p:spTree>
    <p:extLst>
      <p:ext uri="{BB962C8B-B14F-4D97-AF65-F5344CB8AC3E}">
        <p14:creationId xmlns:p14="http://schemas.microsoft.com/office/powerpoint/2010/main" val="389288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7933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39690055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800" r:id="rId2"/>
    <p:sldLayoutId id="2147483802" r:id="rId3"/>
    <p:sldLayoutId id="2147483789" r:id="rId4"/>
    <p:sldLayoutId id="2147483798" r:id="rId5"/>
    <p:sldLayoutId id="2147483790" r:id="rId6"/>
    <p:sldLayoutId id="2147483792" r:id="rId7"/>
    <p:sldLayoutId id="2147483793" r:id="rId8"/>
    <p:sldLayoutId id="2147483795" r:id="rId9"/>
    <p:sldLayoutId id="2147483796" r:id="rId10"/>
    <p:sldLayoutId id="2147483797" r:id="rId11"/>
    <p:sldLayoutId id="2147483799" r:id="rId12"/>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dhhs.ne.gov/licensure/Pages/Credentialing-Review.asp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4628" y="2383111"/>
            <a:ext cx="10515600" cy="1325563"/>
          </a:xfrm>
        </p:spPr>
        <p:txBody>
          <a:bodyPr>
            <a:normAutofit fontScale="90000"/>
          </a:bodyPr>
          <a:lstStyle/>
          <a:p>
            <a:r>
              <a:rPr lang="en-US" dirty="0"/>
              <a:t>Credentialing Review (407): </a:t>
            </a:r>
            <a:br>
              <a:rPr lang="en-US" dirty="0"/>
            </a:br>
            <a:r>
              <a:rPr lang="en-US" dirty="0"/>
              <a:t>Technical Review Committee Orientation</a:t>
            </a:r>
          </a:p>
        </p:txBody>
      </p:sp>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52D4-F771-C309-4BF0-204DB73152F8}"/>
              </a:ext>
            </a:extLst>
          </p:cNvPr>
          <p:cNvSpPr>
            <a:spLocks noGrp="1"/>
          </p:cNvSpPr>
          <p:nvPr>
            <p:ph type="title"/>
          </p:nvPr>
        </p:nvSpPr>
        <p:spPr>
          <a:xfrm>
            <a:off x="838200" y="2256987"/>
            <a:ext cx="10515600" cy="1325563"/>
          </a:xfrm>
        </p:spPr>
        <p:txBody>
          <a:bodyPr/>
          <a:lstStyle/>
          <a:p>
            <a:r>
              <a:rPr lang="en-US" dirty="0"/>
              <a:t>Meeting Formats</a:t>
            </a:r>
          </a:p>
        </p:txBody>
      </p:sp>
    </p:spTree>
    <p:extLst>
      <p:ext uri="{BB962C8B-B14F-4D97-AF65-F5344CB8AC3E}">
        <p14:creationId xmlns:p14="http://schemas.microsoft.com/office/powerpoint/2010/main" val="285781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F36A8-6962-791A-4176-31A9C503E191}"/>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b="1" dirty="0"/>
              <a:t>Virtual Meeting </a:t>
            </a:r>
            <a:r>
              <a:rPr lang="en-US" sz="2000" dirty="0"/>
              <a:t>for Technical Review Committee members, proponents, opponents, interested parties, etc. who intend to attend meetings; to provide rules for proper interaction between committee members and interested parties (in person and online).</a:t>
            </a:r>
          </a:p>
          <a:p>
            <a:pPr marL="342900" indent="-342900">
              <a:buClr>
                <a:schemeClr val="tx1"/>
              </a:buClr>
              <a:buFont typeface="Arial" panose="020B0604020202020204" pitchFamily="34" charset="0"/>
              <a:buChar char="•"/>
            </a:pPr>
            <a:r>
              <a:rPr lang="en-US" sz="2000" dirty="0"/>
              <a:t>Staff provides orientation and guidance.</a:t>
            </a:r>
          </a:p>
          <a:p>
            <a:pPr marL="0" indent="0">
              <a:buNone/>
            </a:pPr>
            <a:r>
              <a:rPr lang="en-US" sz="2000" dirty="0"/>
              <a:t>* Please note interested parties and stakeholders are used synonymously in this presentation*</a:t>
            </a:r>
          </a:p>
          <a:p>
            <a:pPr marL="342900" indent="-342900">
              <a:buFont typeface="Arial" panose="020B0604020202020204" pitchFamily="34" charset="0"/>
              <a:buChar char="•"/>
            </a:pPr>
            <a:endParaRPr lang="en-US" sz="2000" dirty="0"/>
          </a:p>
        </p:txBody>
      </p:sp>
      <p:sp>
        <p:nvSpPr>
          <p:cNvPr id="2" name="Text Placeholder 1">
            <a:extLst>
              <a:ext uri="{FF2B5EF4-FFF2-40B4-BE49-F238E27FC236}">
                <a16:creationId xmlns:a16="http://schemas.microsoft.com/office/drawing/2014/main" id="{19B70B4B-3213-03B5-55AA-0D93411F71E3}"/>
              </a:ext>
            </a:extLst>
          </p:cNvPr>
          <p:cNvSpPr>
            <a:spLocks noGrp="1"/>
          </p:cNvSpPr>
          <p:nvPr>
            <p:ph type="body" sz="quarter" idx="12"/>
          </p:nvPr>
        </p:nvSpPr>
        <p:spPr>
          <a:xfrm>
            <a:off x="365097" y="1080538"/>
            <a:ext cx="11552349" cy="559488"/>
          </a:xfrm>
        </p:spPr>
        <p:txBody>
          <a:bodyPr>
            <a:normAutofit/>
          </a:bodyPr>
          <a:lstStyle/>
          <a:p>
            <a:r>
              <a:rPr lang="en-US" dirty="0"/>
              <a:t>Organizational Meeting Phase</a:t>
            </a:r>
          </a:p>
        </p:txBody>
      </p:sp>
      <p:sp>
        <p:nvSpPr>
          <p:cNvPr id="4" name="Title 3">
            <a:extLst>
              <a:ext uri="{FF2B5EF4-FFF2-40B4-BE49-F238E27FC236}">
                <a16:creationId xmlns:a16="http://schemas.microsoft.com/office/drawing/2014/main" id="{3217E5CF-B51A-0939-5863-B6C50B4257BD}"/>
              </a:ext>
            </a:extLst>
          </p:cNvPr>
          <p:cNvSpPr>
            <a:spLocks noGrp="1"/>
          </p:cNvSpPr>
          <p:nvPr>
            <p:ph type="title"/>
          </p:nvPr>
        </p:nvSpPr>
        <p:spPr>
          <a:xfrm>
            <a:off x="373487" y="365126"/>
            <a:ext cx="11552349" cy="696420"/>
          </a:xfrm>
        </p:spPr>
        <p:txBody>
          <a:bodyPr anchor="ctr">
            <a:normAutofit/>
          </a:bodyPr>
          <a:lstStyle/>
          <a:p>
            <a:r>
              <a:rPr lang="en-US" dirty="0"/>
              <a:t>Meeting #1 Format</a:t>
            </a:r>
          </a:p>
        </p:txBody>
      </p:sp>
    </p:spTree>
    <p:extLst>
      <p:ext uri="{BB962C8B-B14F-4D97-AF65-F5344CB8AC3E}">
        <p14:creationId xmlns:p14="http://schemas.microsoft.com/office/powerpoint/2010/main" val="10090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1350D-EA66-911D-B518-76AC5B78C7A2}"/>
              </a:ext>
            </a:extLst>
          </p:cNvPr>
          <p:cNvSpPr>
            <a:spLocks noGrp="1"/>
          </p:cNvSpPr>
          <p:nvPr>
            <p:ph type="body" sz="quarter" idx="11"/>
          </p:nvPr>
        </p:nvSpPr>
        <p:spPr>
          <a:xfrm>
            <a:off x="365098" y="1653828"/>
            <a:ext cx="11552349" cy="4480272"/>
          </a:xfrm>
        </p:spPr>
        <p:txBody>
          <a:bodyPr>
            <a:normAutofit/>
          </a:bodyPr>
          <a:lstStyle/>
          <a:p>
            <a:pPr>
              <a:buClr>
                <a:schemeClr val="tx1"/>
              </a:buClr>
              <a:buFont typeface="Arial" panose="020B0604020202020204" pitchFamily="34" charset="0"/>
              <a:buChar char="•"/>
            </a:pPr>
            <a:r>
              <a:rPr lang="en-US" sz="2000" dirty="0"/>
              <a:t> Applicant group prepares a PowerPoint presentation of the proposal to explain the basis of the proposed changes (this presentation may contain slides on how the proposal meets statutory criteria that the TRC will vote on) and may include summarized information from preceding meetings.</a:t>
            </a:r>
          </a:p>
          <a:p>
            <a:pPr>
              <a:buClr>
                <a:schemeClr val="tx1"/>
              </a:buClr>
              <a:buFont typeface="Arial" panose="020B0604020202020204" pitchFamily="34" charset="0"/>
              <a:buChar char="•"/>
            </a:pPr>
            <a:r>
              <a:rPr lang="en-US" sz="2000" dirty="0"/>
              <a:t>Technical Review Committee members ask questions to clarify understanding of the proposed changes, current scope, and requirements to practice. </a:t>
            </a:r>
          </a:p>
          <a:p>
            <a:pPr>
              <a:buClr>
                <a:schemeClr val="tx1"/>
              </a:buClr>
              <a:buFont typeface="Arial" panose="020B0604020202020204" pitchFamily="34" charset="0"/>
              <a:buChar char="•"/>
            </a:pPr>
            <a:r>
              <a:rPr lang="en-US" sz="2000" dirty="0"/>
              <a:t>Technical Review Committee members may also ask for additional information from the applicant group or staff to assist in their assessment of the proposal.</a:t>
            </a:r>
          </a:p>
          <a:p>
            <a:pPr>
              <a:buClr>
                <a:schemeClr val="tx1"/>
              </a:buClr>
              <a:buFont typeface="Arial" panose="020B0604020202020204" pitchFamily="34" charset="0"/>
              <a:buChar char="•"/>
            </a:pPr>
            <a:r>
              <a:rPr lang="en-US" sz="2000" dirty="0"/>
              <a:t>Time will be allotted for members of the public, opponents, interested parties, and proponents to speak. </a:t>
            </a:r>
          </a:p>
        </p:txBody>
      </p:sp>
      <p:sp>
        <p:nvSpPr>
          <p:cNvPr id="2" name="Text Placeholder 1">
            <a:extLst>
              <a:ext uri="{FF2B5EF4-FFF2-40B4-BE49-F238E27FC236}">
                <a16:creationId xmlns:a16="http://schemas.microsoft.com/office/drawing/2014/main" id="{A95FCFCD-593F-D386-D33C-6601230BFCC6}"/>
              </a:ext>
            </a:extLst>
          </p:cNvPr>
          <p:cNvSpPr>
            <a:spLocks noGrp="1"/>
          </p:cNvSpPr>
          <p:nvPr>
            <p:ph type="body" sz="quarter" idx="12"/>
          </p:nvPr>
        </p:nvSpPr>
        <p:spPr>
          <a:xfrm>
            <a:off x="365097" y="1080538"/>
            <a:ext cx="11552349" cy="559488"/>
          </a:xfrm>
        </p:spPr>
        <p:txBody>
          <a:bodyPr>
            <a:normAutofit/>
          </a:bodyPr>
          <a:lstStyle/>
          <a:p>
            <a:r>
              <a:rPr lang="en-US" dirty="0"/>
              <a:t>Issue Definition Meeting Phase</a:t>
            </a:r>
          </a:p>
        </p:txBody>
      </p:sp>
      <p:sp>
        <p:nvSpPr>
          <p:cNvPr id="4" name="Title 3">
            <a:extLst>
              <a:ext uri="{FF2B5EF4-FFF2-40B4-BE49-F238E27FC236}">
                <a16:creationId xmlns:a16="http://schemas.microsoft.com/office/drawing/2014/main" id="{A00F9CF5-E536-CC77-B107-DA47F52B7073}"/>
              </a:ext>
            </a:extLst>
          </p:cNvPr>
          <p:cNvSpPr>
            <a:spLocks noGrp="1"/>
          </p:cNvSpPr>
          <p:nvPr>
            <p:ph type="title"/>
          </p:nvPr>
        </p:nvSpPr>
        <p:spPr>
          <a:xfrm>
            <a:off x="373487" y="365126"/>
            <a:ext cx="11552349" cy="696420"/>
          </a:xfrm>
        </p:spPr>
        <p:txBody>
          <a:bodyPr anchor="ctr">
            <a:normAutofit/>
          </a:bodyPr>
          <a:lstStyle/>
          <a:p>
            <a:r>
              <a:rPr lang="en-US" dirty="0"/>
              <a:t>Meetings #2 and #3 Format </a:t>
            </a:r>
          </a:p>
        </p:txBody>
      </p:sp>
    </p:spTree>
    <p:extLst>
      <p:ext uri="{BB962C8B-B14F-4D97-AF65-F5344CB8AC3E}">
        <p14:creationId xmlns:p14="http://schemas.microsoft.com/office/powerpoint/2010/main" val="158206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33BB3-BC37-1273-9ECB-41638139CEBD}"/>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Applicant group prepares brief PowerPoint Presentation that gives an overview of the proposal and what has been discussed at past meetings (this presentation may contain slides on how the proposal meets statutory criteria that the TRC will vote on). </a:t>
            </a:r>
          </a:p>
          <a:p>
            <a:pPr marL="342900" indent="-342900">
              <a:buClr>
                <a:schemeClr val="tx1"/>
              </a:buClr>
              <a:buFont typeface="Arial" panose="020B0604020202020204" pitchFamily="34" charset="0"/>
              <a:buChar char="•"/>
            </a:pPr>
            <a:r>
              <a:rPr lang="en-US" sz="2000" dirty="0"/>
              <a:t>Technical Review Committee members may continue to ask clarifying questions, seek additional information, how the proposal meets statutory criteria, and ask stakeholders (proponents, opponents, professional boards, interested parties) input. </a:t>
            </a:r>
          </a:p>
          <a:p>
            <a:pPr marL="342900" indent="-342900">
              <a:buClr>
                <a:schemeClr val="tx1"/>
              </a:buClr>
              <a:buFont typeface="Arial" panose="020B0604020202020204" pitchFamily="34" charset="0"/>
              <a:buChar char="•"/>
            </a:pPr>
            <a:r>
              <a:rPr lang="en-US" sz="2000" dirty="0"/>
              <a:t>Technical Review Committee members may also ask for additional information from the applicant group or staff to assist in their assessment of the proposal </a:t>
            </a:r>
          </a:p>
          <a:p>
            <a:pPr marL="342900" indent="-342900">
              <a:buClr>
                <a:schemeClr val="tx1"/>
              </a:buClr>
              <a:buFont typeface="Arial" panose="020B0604020202020204" pitchFamily="34" charset="0"/>
              <a:buChar char="•"/>
            </a:pPr>
            <a:r>
              <a:rPr lang="en-US" sz="2000" dirty="0"/>
              <a:t>More time will be allotted to hear testimony from proponents, opponents, professional boards, and interested parties than previous meetings.</a:t>
            </a:r>
          </a:p>
        </p:txBody>
      </p:sp>
      <p:sp>
        <p:nvSpPr>
          <p:cNvPr id="2" name="Text Placeholder 1">
            <a:extLst>
              <a:ext uri="{FF2B5EF4-FFF2-40B4-BE49-F238E27FC236}">
                <a16:creationId xmlns:a16="http://schemas.microsoft.com/office/drawing/2014/main" id="{F32D5B2B-A2E5-F1DE-E57B-307BFF8B5F59}"/>
              </a:ext>
            </a:extLst>
          </p:cNvPr>
          <p:cNvSpPr>
            <a:spLocks noGrp="1"/>
          </p:cNvSpPr>
          <p:nvPr>
            <p:ph type="body" sz="quarter" idx="12"/>
          </p:nvPr>
        </p:nvSpPr>
        <p:spPr>
          <a:xfrm>
            <a:off x="365097" y="1080538"/>
            <a:ext cx="11552349" cy="559488"/>
          </a:xfrm>
        </p:spPr>
        <p:txBody>
          <a:bodyPr>
            <a:normAutofit/>
          </a:bodyPr>
          <a:lstStyle/>
          <a:p>
            <a:r>
              <a:rPr lang="en-US" dirty="0"/>
              <a:t>Public Hearing Meeting Phase</a:t>
            </a:r>
          </a:p>
        </p:txBody>
      </p:sp>
      <p:sp>
        <p:nvSpPr>
          <p:cNvPr id="4" name="Title 3">
            <a:extLst>
              <a:ext uri="{FF2B5EF4-FFF2-40B4-BE49-F238E27FC236}">
                <a16:creationId xmlns:a16="http://schemas.microsoft.com/office/drawing/2014/main" id="{3B39171D-E9D0-891D-CD3C-91970C008398}"/>
              </a:ext>
            </a:extLst>
          </p:cNvPr>
          <p:cNvSpPr>
            <a:spLocks noGrp="1"/>
          </p:cNvSpPr>
          <p:nvPr>
            <p:ph type="title"/>
          </p:nvPr>
        </p:nvSpPr>
        <p:spPr>
          <a:xfrm>
            <a:off x="373487" y="365126"/>
            <a:ext cx="11552349" cy="696420"/>
          </a:xfrm>
        </p:spPr>
        <p:txBody>
          <a:bodyPr anchor="ctr">
            <a:normAutofit/>
          </a:bodyPr>
          <a:lstStyle/>
          <a:p>
            <a:r>
              <a:rPr lang="en-US" dirty="0"/>
              <a:t>Meeting #4 Format</a:t>
            </a:r>
          </a:p>
        </p:txBody>
      </p:sp>
    </p:spTree>
    <p:extLst>
      <p:ext uri="{BB962C8B-B14F-4D97-AF65-F5344CB8AC3E}">
        <p14:creationId xmlns:p14="http://schemas.microsoft.com/office/powerpoint/2010/main" val="372314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4945E-3D99-688C-B1B5-DDDA284474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6F7B75-41E6-2781-F981-D3108B2C7E1C}"/>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Technical Review Committee discusses how the proposal does or does not meet statutory criteria.</a:t>
            </a:r>
          </a:p>
          <a:p>
            <a:pPr marL="342900" indent="-342900">
              <a:buClr>
                <a:schemeClr val="tx1"/>
              </a:buClr>
              <a:buFont typeface="Arial" panose="020B0604020202020204" pitchFamily="34" charset="0"/>
              <a:buChar char="•"/>
            </a:pPr>
            <a:r>
              <a:rPr lang="en-US" sz="2000" dirty="0"/>
              <a:t>This meeting allows time for proponents, opponents, professional board members, and interested parties to </a:t>
            </a:r>
            <a:r>
              <a:rPr lang="en-US" sz="2000" u="sng" dirty="0"/>
              <a:t>express their opinions, separate from the issue definition meetings, in that those should have been objective information; this meeting allows for subjective information.</a:t>
            </a:r>
            <a:r>
              <a:rPr lang="en-US" sz="2000" dirty="0"/>
              <a:t> </a:t>
            </a:r>
          </a:p>
          <a:p>
            <a:pPr marL="342900" indent="-342900">
              <a:buClr>
                <a:schemeClr val="tx1"/>
              </a:buClr>
              <a:buFont typeface="Arial" panose="020B0604020202020204" pitchFamily="34" charset="0"/>
              <a:buChar char="•"/>
            </a:pPr>
            <a:r>
              <a:rPr lang="en-US" sz="2000" dirty="0"/>
              <a:t>This meeting allows time to hear formal testimony from interested parties.</a:t>
            </a:r>
          </a:p>
          <a:p>
            <a:pPr marL="342900" indent="-342900">
              <a:buClr>
                <a:schemeClr val="tx1"/>
              </a:buClr>
              <a:buFont typeface="Arial" panose="020B0604020202020204" pitchFamily="34" charset="0"/>
              <a:buChar char="•"/>
            </a:pPr>
            <a:r>
              <a:rPr lang="en-US" sz="2000" dirty="0"/>
              <a:t>Any interested party providing testimony at the Public Hearing must state their name and who they are representing. </a:t>
            </a:r>
          </a:p>
          <a:p>
            <a:pPr marL="342900" indent="-342900">
              <a:buClr>
                <a:schemeClr val="tx1"/>
              </a:buClr>
              <a:buFont typeface="Arial" panose="020B0604020202020204" pitchFamily="34" charset="0"/>
              <a:buChar char="•"/>
            </a:pPr>
            <a:r>
              <a:rPr lang="en-US" sz="2000" dirty="0"/>
              <a:t>When possible, interested parties providing testimony, must submit a copy of the document to program staff following the Public Hearing.  </a:t>
            </a:r>
          </a:p>
        </p:txBody>
      </p:sp>
      <p:sp>
        <p:nvSpPr>
          <p:cNvPr id="2" name="Text Placeholder 1">
            <a:extLst>
              <a:ext uri="{FF2B5EF4-FFF2-40B4-BE49-F238E27FC236}">
                <a16:creationId xmlns:a16="http://schemas.microsoft.com/office/drawing/2014/main" id="{F06F6223-0553-ABCD-562A-190BB257CF24}"/>
              </a:ext>
            </a:extLst>
          </p:cNvPr>
          <p:cNvSpPr>
            <a:spLocks noGrp="1"/>
          </p:cNvSpPr>
          <p:nvPr>
            <p:ph type="body" sz="quarter" idx="12"/>
          </p:nvPr>
        </p:nvSpPr>
        <p:spPr>
          <a:xfrm>
            <a:off x="365097" y="1080538"/>
            <a:ext cx="11552349" cy="559488"/>
          </a:xfrm>
        </p:spPr>
        <p:txBody>
          <a:bodyPr>
            <a:normAutofit/>
          </a:bodyPr>
          <a:lstStyle/>
          <a:p>
            <a:r>
              <a:rPr lang="en-US" dirty="0"/>
              <a:t>Public Hearing Meeting Phase</a:t>
            </a:r>
          </a:p>
        </p:txBody>
      </p:sp>
      <p:sp>
        <p:nvSpPr>
          <p:cNvPr id="4" name="Title 3">
            <a:extLst>
              <a:ext uri="{FF2B5EF4-FFF2-40B4-BE49-F238E27FC236}">
                <a16:creationId xmlns:a16="http://schemas.microsoft.com/office/drawing/2014/main" id="{443A1D18-06A3-C8D1-9BFE-5431F3F96135}"/>
              </a:ext>
            </a:extLst>
          </p:cNvPr>
          <p:cNvSpPr>
            <a:spLocks noGrp="1"/>
          </p:cNvSpPr>
          <p:nvPr>
            <p:ph type="title"/>
          </p:nvPr>
        </p:nvSpPr>
        <p:spPr>
          <a:xfrm>
            <a:off x="373487" y="365126"/>
            <a:ext cx="11552349" cy="696420"/>
          </a:xfrm>
        </p:spPr>
        <p:txBody>
          <a:bodyPr anchor="ctr">
            <a:normAutofit/>
          </a:bodyPr>
          <a:lstStyle/>
          <a:p>
            <a:r>
              <a:rPr lang="en-US" dirty="0"/>
              <a:t>Meeting #4 Format (Continued)</a:t>
            </a:r>
          </a:p>
        </p:txBody>
      </p:sp>
    </p:spTree>
    <p:extLst>
      <p:ext uri="{BB962C8B-B14F-4D97-AF65-F5344CB8AC3E}">
        <p14:creationId xmlns:p14="http://schemas.microsoft.com/office/powerpoint/2010/main" val="134799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262DE7-8765-78F3-0C88-B1F2B751BDD6}"/>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1700" dirty="0"/>
              <a:t>The applicant group can summarize what has been discussed over the course of the Technical Review Committee meetings and how their proposal meets or doesn’t meet the statutory criteria of the Credentialing Review Program.  </a:t>
            </a:r>
          </a:p>
          <a:p>
            <a:pPr marL="342900" indent="-342900">
              <a:buClr>
                <a:schemeClr val="tx1"/>
              </a:buClr>
              <a:buFont typeface="Arial" panose="020B0604020202020204" pitchFamily="34" charset="0"/>
              <a:buChar char="•"/>
            </a:pPr>
            <a:r>
              <a:rPr lang="en-US" sz="1700" dirty="0"/>
              <a:t>The Technical Review Committee will have the opportunity to ask final questions of the applicant group; Once they feel satisfied with the discussion/ questions asked, they may vote. </a:t>
            </a:r>
          </a:p>
          <a:p>
            <a:pPr marL="342900" indent="-342900">
              <a:buClr>
                <a:schemeClr val="tx1"/>
              </a:buClr>
              <a:buFont typeface="Arial" panose="020B0604020202020204" pitchFamily="34" charset="0"/>
              <a:buChar char="•"/>
            </a:pPr>
            <a:r>
              <a:rPr lang="en-US" sz="1700" dirty="0"/>
              <a:t>The staff will read out each individual statutory criteria and take a roll call vote; Immediately following, committee members may make a motion to open up the individual criteria for discussion if they would like to further explain. </a:t>
            </a:r>
          </a:p>
          <a:p>
            <a:pPr marL="342900" indent="-342900">
              <a:buClr>
                <a:schemeClr val="tx1"/>
              </a:buClr>
              <a:buFont typeface="Arial" panose="020B0604020202020204" pitchFamily="34" charset="0"/>
              <a:buChar char="•"/>
            </a:pPr>
            <a:r>
              <a:rPr lang="en-US" sz="1700" dirty="0"/>
              <a:t>Once all statutory criteria have been individually voted on, staff will take a roll call vote on the </a:t>
            </a:r>
            <a:r>
              <a:rPr lang="en-US" sz="1700" u="sng" dirty="0"/>
              <a:t>overall recommendation </a:t>
            </a:r>
            <a:r>
              <a:rPr lang="en-US" sz="1700" dirty="0"/>
              <a:t>from the Technical Review Committee. </a:t>
            </a:r>
          </a:p>
          <a:p>
            <a:pPr marL="342900" indent="-342900">
              <a:buClr>
                <a:schemeClr val="tx1"/>
              </a:buClr>
              <a:buFont typeface="Arial" panose="020B0604020202020204" pitchFamily="34" charset="0"/>
              <a:buChar char="•"/>
            </a:pPr>
            <a:r>
              <a:rPr lang="en-US" sz="1700" dirty="0"/>
              <a:t>The chair of the committee is instructed to abstain from voting unless there is a tie vote on the overall recommendation, as the Technical Review Committee must either approve or deny the proposal per the statute (N.R.S. § 71-6224 (2012)).</a:t>
            </a:r>
          </a:p>
        </p:txBody>
      </p:sp>
      <p:sp>
        <p:nvSpPr>
          <p:cNvPr id="2" name="Text Placeholder 1">
            <a:extLst>
              <a:ext uri="{FF2B5EF4-FFF2-40B4-BE49-F238E27FC236}">
                <a16:creationId xmlns:a16="http://schemas.microsoft.com/office/drawing/2014/main" id="{BC7A848F-ACA5-FF23-4BC4-EC70933B9CA3}"/>
              </a:ext>
            </a:extLst>
          </p:cNvPr>
          <p:cNvSpPr>
            <a:spLocks noGrp="1"/>
          </p:cNvSpPr>
          <p:nvPr>
            <p:ph type="body" sz="quarter" idx="12"/>
          </p:nvPr>
        </p:nvSpPr>
        <p:spPr>
          <a:xfrm>
            <a:off x="365097" y="1080538"/>
            <a:ext cx="11552349" cy="559488"/>
          </a:xfrm>
        </p:spPr>
        <p:txBody>
          <a:bodyPr>
            <a:normAutofit/>
          </a:bodyPr>
          <a:lstStyle/>
          <a:p>
            <a:r>
              <a:rPr lang="en-US" dirty="0"/>
              <a:t>Recommendation Meeting Phase</a:t>
            </a:r>
          </a:p>
        </p:txBody>
      </p:sp>
      <p:sp>
        <p:nvSpPr>
          <p:cNvPr id="4" name="Title 3">
            <a:extLst>
              <a:ext uri="{FF2B5EF4-FFF2-40B4-BE49-F238E27FC236}">
                <a16:creationId xmlns:a16="http://schemas.microsoft.com/office/drawing/2014/main" id="{3997B1A3-3516-63AA-7A50-C1DA499CADF1}"/>
              </a:ext>
            </a:extLst>
          </p:cNvPr>
          <p:cNvSpPr>
            <a:spLocks noGrp="1"/>
          </p:cNvSpPr>
          <p:nvPr>
            <p:ph type="title"/>
          </p:nvPr>
        </p:nvSpPr>
        <p:spPr>
          <a:xfrm>
            <a:off x="373487" y="365126"/>
            <a:ext cx="11552349" cy="696420"/>
          </a:xfrm>
        </p:spPr>
        <p:txBody>
          <a:bodyPr anchor="ctr">
            <a:normAutofit/>
          </a:bodyPr>
          <a:lstStyle/>
          <a:p>
            <a:r>
              <a:rPr lang="en-US" dirty="0"/>
              <a:t>Meeting #5 Format</a:t>
            </a:r>
          </a:p>
        </p:txBody>
      </p:sp>
    </p:spTree>
    <p:extLst>
      <p:ext uri="{BB962C8B-B14F-4D97-AF65-F5344CB8AC3E}">
        <p14:creationId xmlns:p14="http://schemas.microsoft.com/office/powerpoint/2010/main" val="397473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598D3-0B7E-31E5-E9AE-7389F282719B}"/>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Virtual meeting.</a:t>
            </a:r>
          </a:p>
          <a:p>
            <a:pPr marL="342900" indent="-342900">
              <a:buClr>
                <a:schemeClr val="tx1"/>
              </a:buClr>
              <a:buFont typeface="Arial" panose="020B0604020202020204" pitchFamily="34" charset="0"/>
              <a:buChar char="•"/>
            </a:pPr>
            <a:r>
              <a:rPr lang="en-US" sz="2000" dirty="0"/>
              <a:t>Committee reviews the drafted report and minutes before the meeting.</a:t>
            </a:r>
          </a:p>
          <a:p>
            <a:pPr marL="342900" indent="-342900">
              <a:buClr>
                <a:schemeClr val="tx1"/>
              </a:buClr>
              <a:buFont typeface="Arial" panose="020B0604020202020204" pitchFamily="34" charset="0"/>
              <a:buChar char="•"/>
            </a:pPr>
            <a:r>
              <a:rPr lang="en-US" sz="2000" dirty="0"/>
              <a:t>Committee members may come with revisions to be made to the report.</a:t>
            </a:r>
          </a:p>
          <a:p>
            <a:pPr marL="342900" indent="-342900">
              <a:buClr>
                <a:schemeClr val="tx1"/>
              </a:buClr>
              <a:buFont typeface="Arial" panose="020B0604020202020204" pitchFamily="34" charset="0"/>
              <a:buChar char="•"/>
            </a:pPr>
            <a:r>
              <a:rPr lang="en-US" sz="2000" dirty="0"/>
              <a:t>Once the committee is satisfied with how the report reads, a member will make a motion to adopt the final report as a committee, which will need to be seconded, followed by a roll call vote of all committee members. </a:t>
            </a:r>
          </a:p>
          <a:p>
            <a:pPr marL="342900" indent="-342900">
              <a:buClr>
                <a:schemeClr val="tx1"/>
              </a:buClr>
              <a:buFont typeface="Arial" panose="020B0604020202020204" pitchFamily="34" charset="0"/>
              <a:buChar char="•"/>
            </a:pPr>
            <a:r>
              <a:rPr lang="en-US" sz="2000" dirty="0"/>
              <a:t>The final report will then be sent out to the applicant group, interested parties, proponents, opponents, professional boards, and posted on the webpage.</a:t>
            </a:r>
          </a:p>
        </p:txBody>
      </p:sp>
      <p:sp>
        <p:nvSpPr>
          <p:cNvPr id="2" name="Text Placeholder 1">
            <a:extLst>
              <a:ext uri="{FF2B5EF4-FFF2-40B4-BE49-F238E27FC236}">
                <a16:creationId xmlns:a16="http://schemas.microsoft.com/office/drawing/2014/main" id="{CADEE09B-FA5D-CED5-FEA1-6B573D90A5B4}"/>
              </a:ext>
            </a:extLst>
          </p:cNvPr>
          <p:cNvSpPr>
            <a:spLocks noGrp="1"/>
          </p:cNvSpPr>
          <p:nvPr>
            <p:ph type="body" sz="quarter" idx="12"/>
          </p:nvPr>
        </p:nvSpPr>
        <p:spPr>
          <a:xfrm>
            <a:off x="365097" y="1080538"/>
            <a:ext cx="11552349" cy="559488"/>
          </a:xfrm>
        </p:spPr>
        <p:txBody>
          <a:bodyPr>
            <a:normAutofit/>
          </a:bodyPr>
          <a:lstStyle/>
          <a:p>
            <a:r>
              <a:rPr lang="en-US" dirty="0"/>
              <a:t>Final Report Adoption Meeting</a:t>
            </a:r>
          </a:p>
        </p:txBody>
      </p:sp>
      <p:sp>
        <p:nvSpPr>
          <p:cNvPr id="4" name="Title 3">
            <a:extLst>
              <a:ext uri="{FF2B5EF4-FFF2-40B4-BE49-F238E27FC236}">
                <a16:creationId xmlns:a16="http://schemas.microsoft.com/office/drawing/2014/main" id="{FB5E60ED-073B-AA4D-5178-55007015B334}"/>
              </a:ext>
            </a:extLst>
          </p:cNvPr>
          <p:cNvSpPr>
            <a:spLocks noGrp="1"/>
          </p:cNvSpPr>
          <p:nvPr>
            <p:ph type="title"/>
          </p:nvPr>
        </p:nvSpPr>
        <p:spPr>
          <a:xfrm>
            <a:off x="373487" y="365126"/>
            <a:ext cx="11552349" cy="696420"/>
          </a:xfrm>
        </p:spPr>
        <p:txBody>
          <a:bodyPr anchor="ctr">
            <a:normAutofit/>
          </a:bodyPr>
          <a:lstStyle/>
          <a:p>
            <a:r>
              <a:rPr lang="en-US" dirty="0"/>
              <a:t>Meeting #6 Format</a:t>
            </a:r>
          </a:p>
        </p:txBody>
      </p:sp>
    </p:spTree>
    <p:extLst>
      <p:ext uri="{BB962C8B-B14F-4D97-AF65-F5344CB8AC3E}">
        <p14:creationId xmlns:p14="http://schemas.microsoft.com/office/powerpoint/2010/main" val="422952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F1F693-A58F-EF37-D15A-4CDE4649F2C7}"/>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Is there a need for additional information beyond what the proposal presents?</a:t>
            </a:r>
          </a:p>
          <a:p>
            <a:pPr marL="342900" indent="-342900">
              <a:buClr>
                <a:schemeClr val="tx1"/>
              </a:buClr>
              <a:buFont typeface="Arial" panose="020B0604020202020204" pitchFamily="34" charset="0"/>
              <a:buChar char="•"/>
            </a:pPr>
            <a:r>
              <a:rPr lang="en-US" sz="2000" dirty="0"/>
              <a:t>Does the proposal create a benefit or enhancement to the public’s health?</a:t>
            </a:r>
          </a:p>
          <a:p>
            <a:pPr marL="342900" indent="-342900">
              <a:buClr>
                <a:schemeClr val="tx1"/>
              </a:buClr>
              <a:buFont typeface="Arial" panose="020B0604020202020204" pitchFamily="34" charset="0"/>
              <a:buChar char="•"/>
            </a:pPr>
            <a:r>
              <a:rPr lang="en-US" sz="2000" dirty="0"/>
              <a:t>Does the proposal improve access to health care services in rural, suburban, and urban populations?</a:t>
            </a:r>
          </a:p>
          <a:p>
            <a:pPr marL="342900" indent="-342900">
              <a:buClr>
                <a:schemeClr val="tx1"/>
              </a:buClr>
              <a:buFont typeface="Arial" panose="020B0604020202020204" pitchFamily="34" charset="0"/>
              <a:buChar char="•"/>
            </a:pPr>
            <a:r>
              <a:rPr lang="en-US" sz="2000" dirty="0"/>
              <a:t>If enacted, would the proposed changes be more effective and efficient than current practice?</a:t>
            </a:r>
          </a:p>
          <a:p>
            <a:pPr marL="342900" indent="-342900">
              <a:buClr>
                <a:schemeClr val="tx1"/>
              </a:buClr>
              <a:buFont typeface="Arial" panose="020B0604020202020204" pitchFamily="34" charset="0"/>
              <a:buChar char="•"/>
            </a:pPr>
            <a:r>
              <a:rPr lang="en-US" sz="2000" dirty="0"/>
              <a:t>Are the criteria met?</a:t>
            </a:r>
          </a:p>
          <a:p>
            <a:pPr marL="502920" lvl="1" indent="-342900">
              <a:buFont typeface="Courier New" panose="02070309020205020404" pitchFamily="49" charset="0"/>
              <a:buChar char="o"/>
            </a:pPr>
            <a:r>
              <a:rPr lang="en-US" sz="1600" dirty="0"/>
              <a:t>The TRC will evaluate the application based on the criteria in N.R.S 71-6221 to 71-6223</a:t>
            </a:r>
          </a:p>
          <a:p>
            <a:pPr marL="502920" lvl="1" indent="-342900">
              <a:buFont typeface="Courier New" panose="02070309020205020404" pitchFamily="49" charset="0"/>
              <a:buChar char="o"/>
            </a:pPr>
            <a:r>
              <a:rPr lang="en-US" sz="1600" dirty="0"/>
              <a:t>The TRC members will vote on individual criteria AND vote on the proposal as a whole</a:t>
            </a:r>
          </a:p>
          <a:p>
            <a:pPr marL="342900" indent="-342900">
              <a:buClr>
                <a:schemeClr val="tx1"/>
              </a:buClr>
              <a:buFont typeface="Arial" panose="020B0604020202020204" pitchFamily="34" charset="0"/>
              <a:buChar char="•"/>
            </a:pPr>
            <a:r>
              <a:rPr lang="en-US" sz="2000" dirty="0"/>
              <a:t>Are there adjustments to the proposal that could be made to better align with the criteria?</a:t>
            </a:r>
          </a:p>
        </p:txBody>
      </p:sp>
      <p:sp>
        <p:nvSpPr>
          <p:cNvPr id="2" name="Text Placeholder 1">
            <a:extLst>
              <a:ext uri="{FF2B5EF4-FFF2-40B4-BE49-F238E27FC236}">
                <a16:creationId xmlns:a16="http://schemas.microsoft.com/office/drawing/2014/main" id="{BB11E7EB-E8D9-9207-2B86-08D6473705E0}"/>
              </a:ext>
            </a:extLst>
          </p:cNvPr>
          <p:cNvSpPr>
            <a:spLocks noGrp="1"/>
          </p:cNvSpPr>
          <p:nvPr>
            <p:ph type="body" sz="quarter" idx="12"/>
          </p:nvPr>
        </p:nvSpPr>
        <p:spPr>
          <a:xfrm>
            <a:off x="365097" y="1080538"/>
            <a:ext cx="11552349" cy="559488"/>
          </a:xfrm>
        </p:spPr>
        <p:txBody>
          <a:bodyPr>
            <a:normAutofit lnSpcReduction="10000"/>
          </a:bodyPr>
          <a:lstStyle/>
          <a:p>
            <a:r>
              <a:rPr lang="en-US" sz="1800" b="1" dirty="0"/>
              <a:t>Technical Review Committees are responsible for conducting a thorough, objective evaluation of credentialing proposals. Their main tasks include:</a:t>
            </a:r>
          </a:p>
        </p:txBody>
      </p:sp>
      <p:sp>
        <p:nvSpPr>
          <p:cNvPr id="4" name="Title 3">
            <a:extLst>
              <a:ext uri="{FF2B5EF4-FFF2-40B4-BE49-F238E27FC236}">
                <a16:creationId xmlns:a16="http://schemas.microsoft.com/office/drawing/2014/main" id="{40EBAE7B-7907-0DB0-1A02-431DB63E7F9B}"/>
              </a:ext>
            </a:extLst>
          </p:cNvPr>
          <p:cNvSpPr>
            <a:spLocks noGrp="1"/>
          </p:cNvSpPr>
          <p:nvPr>
            <p:ph type="title"/>
          </p:nvPr>
        </p:nvSpPr>
        <p:spPr>
          <a:xfrm>
            <a:off x="373487" y="365126"/>
            <a:ext cx="11552349" cy="696420"/>
          </a:xfrm>
        </p:spPr>
        <p:txBody>
          <a:bodyPr anchor="ctr">
            <a:normAutofit/>
          </a:bodyPr>
          <a:lstStyle/>
          <a:p>
            <a:r>
              <a:rPr lang="en-US" dirty="0"/>
              <a:t>Role of the Technical Review Committee</a:t>
            </a:r>
          </a:p>
        </p:txBody>
      </p:sp>
    </p:spTree>
    <p:extLst>
      <p:ext uri="{BB962C8B-B14F-4D97-AF65-F5344CB8AC3E}">
        <p14:creationId xmlns:p14="http://schemas.microsoft.com/office/powerpoint/2010/main" val="196596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6BFBC2-3C66-6F67-C3FC-4A13F05726F1}"/>
              </a:ext>
            </a:extLst>
          </p:cNvPr>
          <p:cNvSpPr>
            <a:spLocks noGrp="1"/>
          </p:cNvSpPr>
          <p:nvPr>
            <p:ph type="body" sz="quarter" idx="11"/>
          </p:nvPr>
        </p:nvSpPr>
        <p:spPr>
          <a:xfrm>
            <a:off x="365097" y="1081210"/>
            <a:ext cx="11560739" cy="4716953"/>
          </a:xfrm>
        </p:spPr>
        <p:txBody>
          <a:bodyPr>
            <a:normAutofit/>
          </a:bodyPr>
          <a:lstStyle/>
          <a:p>
            <a:pPr>
              <a:buFont typeface="Arial" panose="020B0604020202020204" pitchFamily="34" charset="0"/>
              <a:buChar char="•"/>
            </a:pPr>
            <a:r>
              <a:rPr lang="en-US" sz="2400" dirty="0"/>
              <a:t>Members are expected to attend all meetings in person except for Orientation and the Final Report Adoption Meeting.</a:t>
            </a:r>
          </a:p>
          <a:p>
            <a:pPr>
              <a:buFont typeface="Arial" panose="020B0604020202020204" pitchFamily="34" charset="0"/>
              <a:buChar char="•"/>
            </a:pPr>
            <a:r>
              <a:rPr lang="en-US" sz="2400" dirty="0"/>
              <a:t>The Orientation Meeting and Final Report Adoption Meeting (Meetings #1 and #6) will be held virtually for each review. </a:t>
            </a:r>
          </a:p>
          <a:p>
            <a:pPr>
              <a:buFont typeface="Arial" panose="020B0604020202020204" pitchFamily="34" charset="0"/>
              <a:buChar char="•"/>
            </a:pPr>
            <a:r>
              <a:rPr lang="en-US" sz="2400" dirty="0"/>
              <a:t>Under Nebraska’s Open Meetings Act:</a:t>
            </a:r>
          </a:p>
          <a:p>
            <a:pPr lvl="1">
              <a:buFont typeface="Courier New" panose="02070309020205020404" pitchFamily="49" charset="0"/>
              <a:buChar char="o"/>
            </a:pPr>
            <a:r>
              <a:rPr lang="en-US" dirty="0"/>
              <a:t>At least half of all Technical Review Committee meetings must be in-person (even one virtual attendee makes a meeting “virtual”).</a:t>
            </a:r>
          </a:p>
          <a:p>
            <a:pPr marL="640080">
              <a:buFont typeface="Arial" panose="020B0604020202020204" pitchFamily="34" charset="0"/>
              <a:buChar char="•"/>
            </a:pPr>
            <a:r>
              <a:rPr lang="en-US" sz="2400" dirty="0"/>
              <a:t>Virtual participation reminders:</a:t>
            </a:r>
          </a:p>
          <a:p>
            <a:pPr marL="914400" lvl="1" indent="-342900">
              <a:buFont typeface="Courier New" panose="02070309020205020404" pitchFamily="49" charset="0"/>
              <a:buChar char="o"/>
            </a:pPr>
            <a:r>
              <a:rPr lang="en-US" dirty="0"/>
              <a:t>The members must have a reliable internet connection. </a:t>
            </a:r>
          </a:p>
          <a:p>
            <a:pPr marL="914400" lvl="1" indent="-342900">
              <a:buFont typeface="Courier New" panose="02070309020205020404" pitchFamily="49" charset="0"/>
              <a:buChar char="o"/>
            </a:pPr>
            <a:r>
              <a:rPr lang="en-US" dirty="0"/>
              <a:t>Their camera remains on for the full meeting. </a:t>
            </a:r>
          </a:p>
          <a:p>
            <a:pPr marL="297180" indent="0">
              <a:buNone/>
            </a:pPr>
            <a:r>
              <a:rPr lang="en-US" sz="2400" dirty="0"/>
              <a:t>	 </a:t>
            </a:r>
          </a:p>
        </p:txBody>
      </p:sp>
      <p:sp>
        <p:nvSpPr>
          <p:cNvPr id="4" name="Title 3">
            <a:extLst>
              <a:ext uri="{FF2B5EF4-FFF2-40B4-BE49-F238E27FC236}">
                <a16:creationId xmlns:a16="http://schemas.microsoft.com/office/drawing/2014/main" id="{0BD4575F-600C-DCFE-A973-491B7E68A46B}"/>
              </a:ext>
            </a:extLst>
          </p:cNvPr>
          <p:cNvSpPr>
            <a:spLocks noGrp="1"/>
          </p:cNvSpPr>
          <p:nvPr>
            <p:ph type="title"/>
          </p:nvPr>
        </p:nvSpPr>
        <p:spPr>
          <a:xfrm>
            <a:off x="373487" y="365126"/>
            <a:ext cx="11552349" cy="696420"/>
          </a:xfrm>
        </p:spPr>
        <p:txBody>
          <a:bodyPr anchor="ctr">
            <a:normAutofit/>
          </a:bodyPr>
          <a:lstStyle/>
          <a:p>
            <a:r>
              <a:rPr lang="en-US" dirty="0"/>
              <a:t>Meeting Expectations</a:t>
            </a:r>
          </a:p>
        </p:txBody>
      </p:sp>
    </p:spTree>
    <p:extLst>
      <p:ext uri="{BB962C8B-B14F-4D97-AF65-F5344CB8AC3E}">
        <p14:creationId xmlns:p14="http://schemas.microsoft.com/office/powerpoint/2010/main" val="303069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F178-8860-3A39-B111-9BF59A6D63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154B-9FFB-0BAB-893C-3D6BC609F85E}"/>
              </a:ext>
            </a:extLst>
          </p:cNvPr>
          <p:cNvSpPr>
            <a:spLocks noGrp="1"/>
          </p:cNvSpPr>
          <p:nvPr>
            <p:ph type="body" sz="quarter" idx="11"/>
          </p:nvPr>
        </p:nvSpPr>
        <p:spPr>
          <a:xfrm>
            <a:off x="365097" y="1081210"/>
            <a:ext cx="11560739" cy="4716953"/>
          </a:xfrm>
        </p:spPr>
        <p:txBody>
          <a:bodyPr>
            <a:normAutofit/>
          </a:bodyPr>
          <a:lstStyle/>
          <a:p>
            <a:pPr marL="297180" indent="0">
              <a:buNone/>
            </a:pPr>
            <a:r>
              <a:rPr lang="en-US" sz="2400" dirty="0"/>
              <a:t>Stakeholders including proponents, opponents, professional boards, members of the public, etc. reminders:</a:t>
            </a:r>
          </a:p>
          <a:p>
            <a:pPr marL="640080" indent="-342900"/>
            <a:r>
              <a:rPr lang="en-US" sz="2400" dirty="0"/>
              <a:t>Time will be allotted for stakeholder groups at each of the meetings.</a:t>
            </a:r>
          </a:p>
          <a:p>
            <a:pPr marL="640080" indent="-342900"/>
            <a:r>
              <a:rPr lang="en-US" sz="2400" u="sng" dirty="0"/>
              <a:t>Unless directly asked by a committee member </a:t>
            </a:r>
            <a:r>
              <a:rPr lang="en-US" sz="2400" dirty="0"/>
              <a:t>during the meeting, please refrain from providing subjective information until the Public Hearing.</a:t>
            </a:r>
          </a:p>
          <a:p>
            <a:pPr marL="640080" indent="-342900"/>
            <a:r>
              <a:rPr lang="en-US" sz="2400" dirty="0"/>
              <a:t>If the Chairperson deems that the public commentary is disruptive to the process/ understanding of committee members, they will have the authority to shorten the time allotted. </a:t>
            </a:r>
          </a:p>
          <a:p>
            <a:pPr marL="640080" indent="-342900"/>
            <a:r>
              <a:rPr lang="en-US" sz="2400" dirty="0"/>
              <a:t>Be respectful of all parties. </a:t>
            </a:r>
          </a:p>
        </p:txBody>
      </p:sp>
      <p:sp>
        <p:nvSpPr>
          <p:cNvPr id="4" name="Title 3">
            <a:extLst>
              <a:ext uri="{FF2B5EF4-FFF2-40B4-BE49-F238E27FC236}">
                <a16:creationId xmlns:a16="http://schemas.microsoft.com/office/drawing/2014/main" id="{D1FEFAFA-EA6C-D418-6AA5-8801BA294FEF}"/>
              </a:ext>
            </a:extLst>
          </p:cNvPr>
          <p:cNvSpPr>
            <a:spLocks noGrp="1"/>
          </p:cNvSpPr>
          <p:nvPr>
            <p:ph type="title"/>
          </p:nvPr>
        </p:nvSpPr>
        <p:spPr>
          <a:xfrm>
            <a:off x="373487" y="365126"/>
            <a:ext cx="11552349" cy="696420"/>
          </a:xfrm>
        </p:spPr>
        <p:txBody>
          <a:bodyPr anchor="ctr">
            <a:normAutofit/>
          </a:bodyPr>
          <a:lstStyle/>
          <a:p>
            <a:r>
              <a:rPr lang="en-US" dirty="0"/>
              <a:t>Meeting Expectations (Continued)</a:t>
            </a:r>
          </a:p>
        </p:txBody>
      </p:sp>
    </p:spTree>
    <p:extLst>
      <p:ext uri="{BB962C8B-B14F-4D97-AF65-F5344CB8AC3E}">
        <p14:creationId xmlns:p14="http://schemas.microsoft.com/office/powerpoint/2010/main" val="361562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A20F57-B6DE-6781-CD77-F98EF760AC6B}"/>
              </a:ext>
            </a:extLst>
          </p:cNvPr>
          <p:cNvSpPr>
            <a:spLocks noGrp="1"/>
          </p:cNvSpPr>
          <p:nvPr>
            <p:ph type="body" sz="quarter" idx="11"/>
          </p:nvPr>
        </p:nvSpPr>
        <p:spPr>
          <a:xfrm>
            <a:off x="373487" y="1073568"/>
            <a:ext cx="11552349" cy="5060532"/>
          </a:xfrm>
        </p:spPr>
        <p:txBody>
          <a:bodyPr>
            <a:normAutofit/>
          </a:bodyPr>
          <a:lstStyle/>
          <a:p>
            <a:pPr marL="342900" indent="-342900">
              <a:buFont typeface="Arial" panose="020B0604020202020204" pitchFamily="34" charset="0"/>
              <a:buChar char="•"/>
            </a:pPr>
            <a:r>
              <a:rPr lang="en-US" dirty="0"/>
              <a:t>The purpose of the Credentialing Review Program is to establish potential health-related guidelines to either change the scope of practice of a currently regulated healthcare profession or create a new credential entirely.</a:t>
            </a:r>
          </a:p>
          <a:p>
            <a:pPr marL="342900" indent="-342900">
              <a:buFont typeface="Arial" panose="020B0604020202020204" pitchFamily="34" charset="0"/>
              <a:buChar char="•"/>
            </a:pPr>
            <a:r>
              <a:rPr lang="en-US" dirty="0"/>
              <a:t>The Credentialing Review Program serves as an </a:t>
            </a:r>
            <a:r>
              <a:rPr lang="en-US" u="sng" dirty="0"/>
              <a:t>advisory role </a:t>
            </a:r>
            <a:r>
              <a:rPr lang="en-US" dirty="0"/>
              <a:t>to the Nebraska Legislature; action by the Legislature is required before an occupation can be credentialed or scope of practice changed.</a:t>
            </a:r>
          </a:p>
          <a:p>
            <a:pPr marL="342900" indent="-342900">
              <a:buFont typeface="Arial" panose="020B0604020202020204" pitchFamily="34" charset="0"/>
              <a:buChar char="•"/>
            </a:pPr>
            <a:r>
              <a:rPr lang="en-US" dirty="0"/>
              <a:t>The Credentialing Review Program contains three individual review bodies that will </a:t>
            </a:r>
            <a:r>
              <a:rPr lang="en-US" u="sng" dirty="0"/>
              <a:t>compose their reports independent of the other review bodies; </a:t>
            </a:r>
            <a:r>
              <a:rPr lang="en-US" dirty="0"/>
              <a:t>however, each review body must consider evidence presented at previous stages of the review.</a:t>
            </a:r>
          </a:p>
          <a:p>
            <a:pPr marL="342900" indent="-342900">
              <a:buFont typeface="Arial" panose="020B0604020202020204" pitchFamily="34" charset="0"/>
              <a:buChar char="•"/>
            </a:pPr>
            <a:r>
              <a:rPr lang="en-US" dirty="0"/>
              <a:t>The program provides the Nebraska Legislature with informed reviews on credentialing issues free from lobbying and special interest groups.</a:t>
            </a:r>
          </a:p>
        </p:txBody>
      </p:sp>
      <p:sp>
        <p:nvSpPr>
          <p:cNvPr id="4" name="Title 3">
            <a:extLst>
              <a:ext uri="{FF2B5EF4-FFF2-40B4-BE49-F238E27FC236}">
                <a16:creationId xmlns:a16="http://schemas.microsoft.com/office/drawing/2014/main" id="{04BEA0AC-7909-CFCC-8FF3-E9F8AE085D58}"/>
              </a:ext>
            </a:extLst>
          </p:cNvPr>
          <p:cNvSpPr>
            <a:spLocks noGrp="1"/>
          </p:cNvSpPr>
          <p:nvPr>
            <p:ph type="title"/>
          </p:nvPr>
        </p:nvSpPr>
        <p:spPr>
          <a:xfrm>
            <a:off x="373487" y="365126"/>
            <a:ext cx="11552349" cy="696420"/>
          </a:xfrm>
        </p:spPr>
        <p:txBody>
          <a:bodyPr anchor="ctr">
            <a:normAutofit/>
          </a:bodyPr>
          <a:lstStyle/>
          <a:p>
            <a:r>
              <a:rPr lang="en-US" dirty="0"/>
              <a:t>What is Credentialing Review and its purpose?</a:t>
            </a:r>
          </a:p>
        </p:txBody>
      </p:sp>
    </p:spTree>
    <p:extLst>
      <p:ext uri="{BB962C8B-B14F-4D97-AF65-F5344CB8AC3E}">
        <p14:creationId xmlns:p14="http://schemas.microsoft.com/office/powerpoint/2010/main" val="67316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F81E23-8729-88CF-7DD8-1BE2780F62CA}"/>
              </a:ext>
            </a:extLst>
          </p:cNvPr>
          <p:cNvSpPr>
            <a:spLocks noGrp="1"/>
          </p:cNvSpPr>
          <p:nvPr>
            <p:ph type="body" sz="quarter" idx="11"/>
          </p:nvPr>
        </p:nvSpPr>
        <p:spPr>
          <a:xfrm>
            <a:off x="365097" y="1081210"/>
            <a:ext cx="11560739" cy="4716953"/>
          </a:xfrm>
        </p:spPr>
        <p:txBody>
          <a:bodyPr>
            <a:normAutofit/>
          </a:bodyPr>
          <a:lstStyle/>
          <a:p>
            <a:pPr marL="342900" indent="-342900">
              <a:buFont typeface="Arial" panose="020B0604020202020204" pitchFamily="34" charset="0"/>
              <a:buChar char="•"/>
            </a:pPr>
            <a:r>
              <a:rPr lang="en-US" sz="2400" dirty="0"/>
              <a:t>The Technical Review Committee holds public hearings to gather:</a:t>
            </a:r>
          </a:p>
          <a:p>
            <a:pPr marL="1028700" lvl="1" indent="-342900">
              <a:buFont typeface="Courier New" panose="02070309020205020404" pitchFamily="49" charset="0"/>
              <a:buChar char="o"/>
            </a:pPr>
            <a:r>
              <a:rPr lang="en-US" dirty="0"/>
              <a:t>Oral testimony from stakeholders.</a:t>
            </a:r>
          </a:p>
          <a:p>
            <a:pPr marL="1028700" lvl="1" indent="-342900">
              <a:buFont typeface="Courier New" panose="02070309020205020404" pitchFamily="49" charset="0"/>
              <a:buChar char="o"/>
            </a:pPr>
            <a:r>
              <a:rPr lang="en-US" dirty="0"/>
              <a:t>Written information relevant to evaluating whether a proposal’s benefits outweigh the risks.</a:t>
            </a:r>
          </a:p>
          <a:p>
            <a:pPr marL="685800" indent="-457200"/>
            <a:r>
              <a:rPr lang="en-US" sz="2400" dirty="0"/>
              <a:t>The hearings serve to</a:t>
            </a:r>
            <a:r>
              <a:rPr lang="en-US" dirty="0"/>
              <a:t>:</a:t>
            </a:r>
          </a:p>
          <a:p>
            <a:pPr marL="1143000" lvl="1" indent="-457200">
              <a:buFont typeface="Courier New" panose="02070309020205020404" pitchFamily="49" charset="0"/>
              <a:buChar char="o"/>
            </a:pPr>
            <a:r>
              <a:rPr lang="en-US" dirty="0"/>
              <a:t>Address questions or concerns raised in earlier meetings. </a:t>
            </a:r>
          </a:p>
          <a:p>
            <a:pPr marL="1143000" lvl="1" indent="-457200">
              <a:buFont typeface="Courier New" panose="02070309020205020404" pitchFamily="49" charset="0"/>
              <a:buChar char="o"/>
            </a:pPr>
            <a:r>
              <a:rPr lang="en-US" dirty="0"/>
              <a:t>Provide a platform for stakeholder input. </a:t>
            </a:r>
          </a:p>
          <a:p>
            <a:pPr marL="1143000" lvl="1" indent="-457200">
              <a:buFont typeface="Courier New" panose="02070309020205020404" pitchFamily="49" charset="0"/>
              <a:buChar char="o"/>
            </a:pPr>
            <a:r>
              <a:rPr lang="en-US" dirty="0"/>
              <a:t>Allows subjective information from stakeholders (interested parties, opponents, proponents, regulatory boards, etc.).</a:t>
            </a:r>
          </a:p>
        </p:txBody>
      </p:sp>
      <p:sp>
        <p:nvSpPr>
          <p:cNvPr id="4" name="Title 3">
            <a:extLst>
              <a:ext uri="{FF2B5EF4-FFF2-40B4-BE49-F238E27FC236}">
                <a16:creationId xmlns:a16="http://schemas.microsoft.com/office/drawing/2014/main" id="{E45F7D51-A26D-D497-4B2B-AD029BCDE0BD}"/>
              </a:ext>
            </a:extLst>
          </p:cNvPr>
          <p:cNvSpPr>
            <a:spLocks noGrp="1"/>
          </p:cNvSpPr>
          <p:nvPr>
            <p:ph type="title"/>
          </p:nvPr>
        </p:nvSpPr>
        <p:spPr>
          <a:xfrm>
            <a:off x="373487" y="365126"/>
            <a:ext cx="11552349" cy="696420"/>
          </a:xfrm>
        </p:spPr>
        <p:txBody>
          <a:bodyPr anchor="ctr">
            <a:normAutofit/>
          </a:bodyPr>
          <a:lstStyle/>
          <a:p>
            <a:r>
              <a:rPr lang="en-US" dirty="0"/>
              <a:t>Public Hearings</a:t>
            </a:r>
          </a:p>
        </p:txBody>
      </p:sp>
    </p:spTree>
    <p:extLst>
      <p:ext uri="{BB962C8B-B14F-4D97-AF65-F5344CB8AC3E}">
        <p14:creationId xmlns:p14="http://schemas.microsoft.com/office/powerpoint/2010/main" val="269200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F5B5-DEE0-BF6A-D9A2-4FAA49C7FFE4}"/>
              </a:ext>
            </a:extLst>
          </p:cNvPr>
          <p:cNvSpPr>
            <a:spLocks noGrp="1"/>
          </p:cNvSpPr>
          <p:nvPr>
            <p:ph type="title"/>
          </p:nvPr>
        </p:nvSpPr>
        <p:spPr>
          <a:xfrm>
            <a:off x="838200" y="1911927"/>
            <a:ext cx="10515600" cy="2309461"/>
          </a:xfrm>
        </p:spPr>
        <p:txBody>
          <a:bodyPr>
            <a:normAutofit fontScale="90000"/>
          </a:bodyPr>
          <a:lstStyle/>
          <a:p>
            <a:r>
              <a:rPr lang="en-US" dirty="0"/>
              <a:t>New Health Profession Criteria:</a:t>
            </a:r>
            <a:br>
              <a:rPr lang="en-US" dirty="0"/>
            </a:br>
            <a:r>
              <a:rPr lang="en-US" dirty="0"/>
              <a:t>Initial Credentialing of Unregulated Health Professionals currently allowed to engage in Full Practice</a:t>
            </a:r>
          </a:p>
        </p:txBody>
      </p:sp>
    </p:spTree>
    <p:extLst>
      <p:ext uri="{BB962C8B-B14F-4D97-AF65-F5344CB8AC3E}">
        <p14:creationId xmlns:p14="http://schemas.microsoft.com/office/powerpoint/2010/main" val="90961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D2A82-A2AB-5F96-9F59-F720BFCBAF8C}"/>
              </a:ext>
            </a:extLst>
          </p:cNvPr>
          <p:cNvSpPr>
            <a:spLocks noGrp="1"/>
          </p:cNvSpPr>
          <p:nvPr>
            <p:ph type="body" sz="quarter" idx="11"/>
          </p:nvPr>
        </p:nvSpPr>
        <p:spPr>
          <a:xfrm>
            <a:off x="365098" y="1653828"/>
            <a:ext cx="11552349" cy="4480272"/>
          </a:xfrm>
        </p:spPr>
        <p:txBody>
          <a:bodyPr>
            <a:normAutofit/>
          </a:bodyPr>
          <a:lstStyle/>
          <a:p>
            <a:pPr>
              <a:buClr>
                <a:schemeClr val="tx1"/>
              </a:buClr>
              <a:buFont typeface="Arial" panose="020B0604020202020204" pitchFamily="34" charset="0"/>
              <a:buChar char="•"/>
            </a:pPr>
            <a:r>
              <a:rPr lang="en-US" sz="2000" dirty="0"/>
              <a:t>Is the public suffering harm or danger, if any, is it directly attributable to the absence of regulation of the profession, and whether the harm or danger, if any, is of sufficient magnitude to warrant state intervention?</a:t>
            </a:r>
          </a:p>
          <a:p>
            <a:pPr>
              <a:buClr>
                <a:schemeClr val="tx1"/>
              </a:buClr>
              <a:buFont typeface="Arial" panose="020B0604020202020204" pitchFamily="34" charset="0"/>
              <a:buChar char="•"/>
            </a:pPr>
            <a:r>
              <a:rPr lang="en-US" sz="2000" dirty="0"/>
              <a:t>The documentation of harm or danger to the public must be sufficient to demonstrate that the harm or danger is clear and is attributable to the lack of regulation of the profession in question. Evaluation of harm or danger must be based on the highest level of evidence available. </a:t>
            </a:r>
          </a:p>
          <a:p>
            <a:pPr>
              <a:buClr>
                <a:schemeClr val="tx1"/>
              </a:buClr>
              <a:buFont typeface="Arial" panose="020B0604020202020204" pitchFamily="34" charset="0"/>
              <a:buChar char="•"/>
            </a:pPr>
            <a:r>
              <a:rPr lang="en-US" sz="2000" dirty="0"/>
              <a:t>Harm or danger to the health, safety, or welfare of the public may occur in physical, emotional, economic, or social contexts; and as such all of these can be considered.</a:t>
            </a:r>
          </a:p>
          <a:p>
            <a:pPr>
              <a:buClr>
                <a:schemeClr val="tx1"/>
              </a:buClr>
              <a:buFont typeface="Arial" panose="020B0604020202020204" pitchFamily="34" charset="0"/>
              <a:buChar char="•"/>
            </a:pPr>
            <a:r>
              <a:rPr lang="en-US" sz="2000" dirty="0"/>
              <a:t>A certain level of harm or danger attributable to human error and uncontrollable factors will always occur within any health care field. </a:t>
            </a:r>
          </a:p>
        </p:txBody>
      </p:sp>
      <p:sp>
        <p:nvSpPr>
          <p:cNvPr id="2" name="Text Placeholder 1">
            <a:extLst>
              <a:ext uri="{FF2B5EF4-FFF2-40B4-BE49-F238E27FC236}">
                <a16:creationId xmlns:a16="http://schemas.microsoft.com/office/drawing/2014/main" id="{C0722C04-4C7C-B7A0-F35D-9C585115216F}"/>
              </a:ext>
            </a:extLst>
          </p:cNvPr>
          <p:cNvSpPr>
            <a:spLocks noGrp="1"/>
          </p:cNvSpPr>
          <p:nvPr>
            <p:ph type="body" sz="quarter" idx="12"/>
          </p:nvPr>
        </p:nvSpPr>
        <p:spPr>
          <a:xfrm>
            <a:off x="365097" y="1080538"/>
            <a:ext cx="11552349" cy="559488"/>
          </a:xfrm>
        </p:spPr>
        <p:txBody>
          <a:bodyPr>
            <a:normAutofit/>
          </a:bodyPr>
          <a:lstStyle/>
          <a:p>
            <a:r>
              <a:rPr lang="en-US" sz="2000"/>
              <a:t>“Unregulated practice can clearly harm or endanger the health, safety, or welfare of the public.”</a:t>
            </a:r>
          </a:p>
        </p:txBody>
      </p:sp>
      <p:sp>
        <p:nvSpPr>
          <p:cNvPr id="4" name="Title 3">
            <a:extLst>
              <a:ext uri="{FF2B5EF4-FFF2-40B4-BE49-F238E27FC236}">
                <a16:creationId xmlns:a16="http://schemas.microsoft.com/office/drawing/2014/main" id="{7C8A9423-AC6A-158F-7B07-103FFD6164E3}"/>
              </a:ext>
            </a:extLst>
          </p:cNvPr>
          <p:cNvSpPr>
            <a:spLocks noGrp="1"/>
          </p:cNvSpPr>
          <p:nvPr>
            <p:ph type="title"/>
          </p:nvPr>
        </p:nvSpPr>
        <p:spPr>
          <a:xfrm>
            <a:off x="373487" y="365126"/>
            <a:ext cx="11552349" cy="696420"/>
          </a:xfrm>
        </p:spPr>
        <p:txBody>
          <a:bodyPr anchor="ctr">
            <a:normAutofit/>
          </a:bodyPr>
          <a:lstStyle/>
          <a:p>
            <a:r>
              <a:rPr lang="en-US" dirty="0"/>
              <a:t>New Health Profession Credential- Criterion #1</a:t>
            </a:r>
          </a:p>
        </p:txBody>
      </p:sp>
    </p:spTree>
    <p:extLst>
      <p:ext uri="{BB962C8B-B14F-4D97-AF65-F5344CB8AC3E}">
        <p14:creationId xmlns:p14="http://schemas.microsoft.com/office/powerpoint/2010/main" val="235634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E3EA46-83A7-8198-424F-304F2B31FCFD}"/>
              </a:ext>
            </a:extLst>
          </p:cNvPr>
          <p:cNvSpPr>
            <a:spLocks noGrp="1"/>
          </p:cNvSpPr>
          <p:nvPr>
            <p:ph type="title"/>
          </p:nvPr>
        </p:nvSpPr>
        <p:spPr>
          <a:xfrm>
            <a:off x="838200" y="365125"/>
            <a:ext cx="10515600" cy="1325563"/>
          </a:xfrm>
        </p:spPr>
        <p:txBody>
          <a:bodyPr anchor="ctr">
            <a:normAutofit/>
          </a:bodyPr>
          <a:lstStyle/>
          <a:p>
            <a:r>
              <a:rPr lang="en-US" dirty="0"/>
              <a:t>New Health Profession Credential- Criterion #2</a:t>
            </a:r>
          </a:p>
        </p:txBody>
      </p:sp>
      <p:sp>
        <p:nvSpPr>
          <p:cNvPr id="3" name="Text Placeholder 2">
            <a:extLst>
              <a:ext uri="{FF2B5EF4-FFF2-40B4-BE49-F238E27FC236}">
                <a16:creationId xmlns:a16="http://schemas.microsoft.com/office/drawing/2014/main" id="{53C32E33-EC41-D41A-EDC4-79AD40968F4A}"/>
              </a:ext>
            </a:extLst>
          </p:cNvPr>
          <p:cNvSpPr>
            <a:spLocks noGrp="1"/>
          </p:cNvSpPr>
          <p:nvPr>
            <p:ph type="body" sz="quarter" idx="4294967295"/>
          </p:nvPr>
        </p:nvSpPr>
        <p:spPr>
          <a:xfrm>
            <a:off x="838200" y="1574309"/>
            <a:ext cx="5067300" cy="4352544"/>
          </a:xfrm>
          <a:prstGeom prst="rect">
            <a:avLst/>
          </a:prstGeom>
        </p:spPr>
        <p:txBody>
          <a:bodyPr anchor="t">
            <a:normAutofit fontScale="92500" lnSpcReduction="10000"/>
          </a:bodyPr>
          <a:lstStyle/>
          <a:p>
            <a:pPr marL="0" indent="-342900" algn="ctr">
              <a:buFont typeface="Arial" panose="020B0604020202020204" pitchFamily="34" charset="0"/>
              <a:buChar char="•"/>
            </a:pPr>
            <a:r>
              <a:rPr lang="en-US" sz="1400" kern="1200" dirty="0"/>
              <a:t>Will regulating the profession bring about significant harm or danger to the health, safety, or welfare of the public through the creation of unnecessary barriers to service.</a:t>
            </a:r>
          </a:p>
          <a:p>
            <a:pPr marL="0" indent="-342900" algn="ctr">
              <a:buFont typeface="Arial" panose="020B0604020202020204" pitchFamily="34" charset="0"/>
              <a:buChar char="•"/>
            </a:pPr>
            <a:r>
              <a:rPr lang="en-US" sz="1400" kern="1200" dirty="0"/>
              <a:t>Documentation of harm or danger to the public from creating a new credential must be sufficient to demonstrate that the harm or danger is clear, that it is attributable to the creation of the separate regulated profession in question, and that it is serious and extensive.</a:t>
            </a:r>
          </a:p>
          <a:p>
            <a:pPr marL="0" indent="-342900" algn="ctr">
              <a:buFont typeface="Arial" panose="020B0604020202020204" pitchFamily="34" charset="0"/>
              <a:buChar char="•"/>
            </a:pPr>
            <a:r>
              <a:rPr lang="en-US" sz="1400" kern="1200" dirty="0"/>
              <a:t>Evidence must clearly demonstrate how and why this situation protects the public from harm or danger.</a:t>
            </a:r>
          </a:p>
          <a:p>
            <a:pPr marL="0" indent="-342900" algn="ctr">
              <a:buFont typeface="Arial" panose="020B0604020202020204" pitchFamily="34" charset="0"/>
              <a:buChar char="•"/>
            </a:pPr>
            <a:r>
              <a:rPr lang="en-US" sz="1400" kern="1200" dirty="0"/>
              <a:t>Evidence must show the benefits of creating the new regulated health profession clearly to be greater in extent and impact than any harm or danger that would be created.</a:t>
            </a:r>
          </a:p>
          <a:p>
            <a:pPr marL="0" indent="-342900" algn="ctr">
              <a:buFont typeface="Arial" panose="020B0604020202020204" pitchFamily="34" charset="0"/>
              <a:buChar char="•"/>
            </a:pPr>
            <a:r>
              <a:rPr lang="en-US" sz="1400" kern="1200" dirty="0"/>
              <a:t>If regulation of the profession would require a scope of practice to be defined the scope of practice must be coordinated with those of regulated professions to minimize fragmentation of the health care system.</a:t>
            </a:r>
          </a:p>
          <a:p>
            <a:pPr marL="0" indent="-342900" algn="ctr">
              <a:buFont typeface="Arial" panose="020B0604020202020204" pitchFamily="34" charset="0"/>
              <a:buChar char="•"/>
            </a:pPr>
            <a:r>
              <a:rPr lang="en-US" sz="1400" kern="1200" dirty="0"/>
              <a:t>Regulation of the profession must not lead to unnecessary limitations on the utilization of personnel by employers or to underutilization of qualified personnel.</a:t>
            </a:r>
          </a:p>
          <a:p>
            <a:pPr marL="0" indent="-342900" algn="ctr">
              <a:buFont typeface="Arial" panose="020B0604020202020204" pitchFamily="34" charset="0"/>
              <a:buChar char="•"/>
            </a:pPr>
            <a:r>
              <a:rPr lang="en-US" sz="1400" kern="1200" dirty="0"/>
              <a:t>Regulation of the profession must not result in an unnecessary reduction in competition.</a:t>
            </a:r>
          </a:p>
          <a:p>
            <a:pPr marL="0" indent="-342900" algn="ctr">
              <a:buFont typeface="Arial" panose="020B0604020202020204" pitchFamily="34" charset="0"/>
              <a:buChar char="•"/>
            </a:pPr>
            <a:endParaRPr lang="en-US" sz="1200" kern="1200" dirty="0">
              <a:solidFill>
                <a:srgbClr val="036080"/>
              </a:solidFill>
            </a:endParaRPr>
          </a:p>
        </p:txBody>
      </p:sp>
      <p:sp>
        <p:nvSpPr>
          <p:cNvPr id="2" name="Text Placeholder 1">
            <a:extLst>
              <a:ext uri="{FF2B5EF4-FFF2-40B4-BE49-F238E27FC236}">
                <a16:creationId xmlns:a16="http://schemas.microsoft.com/office/drawing/2014/main" id="{F79F1349-13DC-6664-4A7B-1E4A1B185905}"/>
              </a:ext>
            </a:extLst>
          </p:cNvPr>
          <p:cNvSpPr>
            <a:spLocks noGrp="1"/>
          </p:cNvSpPr>
          <p:nvPr>
            <p:ph type="body" sz="quarter" idx="4294967295"/>
          </p:nvPr>
        </p:nvSpPr>
        <p:spPr>
          <a:xfrm>
            <a:off x="6286500" y="1881188"/>
            <a:ext cx="5067300" cy="2790565"/>
          </a:xfrm>
          <a:prstGeom prst="rect">
            <a:avLst/>
          </a:prstGeom>
        </p:spPr>
        <p:txBody>
          <a:bodyPr anchor="t">
            <a:normAutofit/>
          </a:bodyPr>
          <a:lstStyle/>
          <a:p>
            <a:pPr marL="0" indent="0" algn="ctr">
              <a:buNone/>
            </a:pPr>
            <a:r>
              <a:rPr lang="en-US" sz="2400" u="sng" kern="1200" dirty="0">
                <a:solidFill>
                  <a:srgbClr val="036080"/>
                </a:solidFill>
              </a:rPr>
              <a:t>“Regulation of the health profession does not impose significant new economic hardship on the public, significantly diminish the supply of qualified practitioners, or otherwise create barriers to service that are not consistent with the public welfare and interest.”</a:t>
            </a:r>
          </a:p>
          <a:p>
            <a:pPr marL="0" algn="ctr"/>
            <a:endParaRPr lang="en-US" sz="1400" kern="1200" dirty="0">
              <a:solidFill>
                <a:srgbClr val="036080"/>
              </a:solidFill>
            </a:endParaRPr>
          </a:p>
          <a:p>
            <a:pPr marL="0" algn="ctr"/>
            <a:endParaRPr lang="en-US" sz="1400" kern="1200" dirty="0">
              <a:solidFill>
                <a:srgbClr val="036080"/>
              </a:solidFill>
            </a:endParaRPr>
          </a:p>
        </p:txBody>
      </p:sp>
    </p:spTree>
    <p:extLst>
      <p:ext uri="{BB962C8B-B14F-4D97-AF65-F5344CB8AC3E}">
        <p14:creationId xmlns:p14="http://schemas.microsoft.com/office/powerpoint/2010/main" val="249665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28A90-565C-4C5E-8729-DFDADAECD48D}"/>
              </a:ext>
            </a:extLst>
          </p:cNvPr>
          <p:cNvSpPr>
            <a:spLocks noGrp="1"/>
          </p:cNvSpPr>
          <p:nvPr>
            <p:ph type="title"/>
          </p:nvPr>
        </p:nvSpPr>
        <p:spPr>
          <a:xfrm>
            <a:off x="838200" y="365125"/>
            <a:ext cx="10515600" cy="1325563"/>
          </a:xfrm>
        </p:spPr>
        <p:txBody>
          <a:bodyPr anchor="ctr">
            <a:normAutofit/>
          </a:bodyPr>
          <a:lstStyle/>
          <a:p>
            <a:r>
              <a:rPr lang="en-US" dirty="0"/>
              <a:t>New Health Profession Credential- Criterion #3</a:t>
            </a:r>
          </a:p>
        </p:txBody>
      </p:sp>
      <p:sp>
        <p:nvSpPr>
          <p:cNvPr id="3" name="Text Placeholder 2">
            <a:extLst>
              <a:ext uri="{FF2B5EF4-FFF2-40B4-BE49-F238E27FC236}">
                <a16:creationId xmlns:a16="http://schemas.microsoft.com/office/drawing/2014/main" id="{8B406895-D0C3-5A0F-F944-BD70EC55B987}"/>
              </a:ext>
            </a:extLst>
          </p:cNvPr>
          <p:cNvSpPr>
            <a:spLocks noGrp="1"/>
          </p:cNvSpPr>
          <p:nvPr>
            <p:ph type="body" sz="quarter" idx="4294967295"/>
          </p:nvPr>
        </p:nvSpPr>
        <p:spPr>
          <a:xfrm>
            <a:off x="838200" y="1842828"/>
            <a:ext cx="6177741" cy="4352544"/>
          </a:xfrm>
          <a:prstGeom prst="rect">
            <a:avLst/>
          </a:prstGeom>
        </p:spPr>
        <p:txBody>
          <a:bodyPr anchor="t">
            <a:normAutofit fontScale="47500" lnSpcReduction="20000"/>
          </a:bodyPr>
          <a:lstStyle/>
          <a:p>
            <a:pPr marL="0" indent="-342900" algn="ctr">
              <a:buFont typeface="Arial" panose="020B0604020202020204" pitchFamily="34" charset="0"/>
              <a:buChar char="•"/>
            </a:pPr>
            <a:r>
              <a:rPr lang="en-US" sz="2900" kern="1200" dirty="0"/>
              <a:t>Must determine that the need of the public for this assurance can be demonstrated, that members of the public play an active role in choosing their licensed profession, that information about the qualifications of the licensed profession is an important element in making that choice, and there is currently no mechanism that will provide such information as effectively as would the issuance of a State credential.</a:t>
            </a:r>
          </a:p>
          <a:p>
            <a:pPr marL="0" indent="-342900" algn="ctr">
              <a:buFont typeface="Arial" panose="020B0604020202020204" pitchFamily="34" charset="0"/>
              <a:buChar char="•"/>
            </a:pPr>
            <a:r>
              <a:rPr lang="en-US" sz="2900" kern="1200" dirty="0"/>
              <a:t>Must determine that the institutional or supervisory structure is inadequate to protect the public from harm, and that the issuance of a State credential to the practitioners of this profession would overcome these inadequacies.</a:t>
            </a:r>
          </a:p>
          <a:p>
            <a:pPr marL="0" indent="-342900" algn="ctr">
              <a:buFont typeface="Arial" panose="020B0604020202020204" pitchFamily="34" charset="0"/>
              <a:buChar char="•"/>
            </a:pPr>
            <a:r>
              <a:rPr lang="en-US" sz="2900" kern="1200" dirty="0"/>
              <a:t>Evidence presented must show why a state-issued credential is necessary to allow the public to identify competent practitioners; this is especially significant for professions that already have a strong recognized private system of credentialing.</a:t>
            </a:r>
          </a:p>
          <a:p>
            <a:pPr marL="0" indent="-342900" algn="ctr">
              <a:buFont typeface="Arial" panose="020B0604020202020204" pitchFamily="34" charset="0"/>
              <a:buChar char="•"/>
            </a:pPr>
            <a:r>
              <a:rPr lang="en-US" sz="2900" kern="1200" dirty="0"/>
              <a:t>If there is a recognized system of private credentialing, the proposed requirements for obtaining state credentialing must be compared closely to those for private credentialing; if they are nearly identical, there must be compelling evidence to show why such redundancy is in the public interest.</a:t>
            </a:r>
          </a:p>
          <a:p>
            <a:pPr marL="0" indent="-342900" algn="ctr">
              <a:buFont typeface="Arial" panose="020B0604020202020204" pitchFamily="34" charset="0"/>
              <a:buChar char="•"/>
            </a:pPr>
            <a:r>
              <a:rPr lang="en-US" sz="2900" kern="1200" dirty="0"/>
              <a:t>Evidence must show that members of the public are unable to easily evaluate the qualifications of persons offering the service in question.</a:t>
            </a:r>
          </a:p>
          <a:p>
            <a:pPr marL="0" indent="-342900" algn="ctr">
              <a:buFont typeface="Arial" panose="020B0604020202020204" pitchFamily="34" charset="0"/>
              <a:buChar char="•"/>
            </a:pPr>
            <a:r>
              <a:rPr lang="en-US" sz="2900" kern="1200" dirty="0"/>
              <a:t>Whether the education and training requirements set forth in the proposal are necessary and adequate for safe and effective practice.</a:t>
            </a:r>
          </a:p>
          <a:p>
            <a:pPr marL="0" indent="-342900" algn="ctr">
              <a:buFont typeface="Arial" panose="020B0604020202020204" pitchFamily="34" charset="0"/>
              <a:buChar char="•"/>
            </a:pPr>
            <a:endParaRPr lang="en-US" sz="1100" kern="1200" dirty="0">
              <a:solidFill>
                <a:srgbClr val="036080"/>
              </a:solidFill>
            </a:endParaRPr>
          </a:p>
        </p:txBody>
      </p:sp>
      <p:sp>
        <p:nvSpPr>
          <p:cNvPr id="2" name="Text Placeholder 1">
            <a:extLst>
              <a:ext uri="{FF2B5EF4-FFF2-40B4-BE49-F238E27FC236}">
                <a16:creationId xmlns:a16="http://schemas.microsoft.com/office/drawing/2014/main" id="{71053369-4349-7B96-25D3-3DA2FBE4C45F}"/>
              </a:ext>
            </a:extLst>
          </p:cNvPr>
          <p:cNvSpPr>
            <a:spLocks noGrp="1"/>
          </p:cNvSpPr>
          <p:nvPr>
            <p:ph type="body" sz="quarter" idx="4294967295"/>
          </p:nvPr>
        </p:nvSpPr>
        <p:spPr>
          <a:xfrm>
            <a:off x="7880465" y="2047442"/>
            <a:ext cx="3273829" cy="2225299"/>
          </a:xfrm>
          <a:prstGeom prst="rect">
            <a:avLst/>
          </a:prstGeom>
        </p:spPr>
        <p:txBody>
          <a:bodyPr anchor="t">
            <a:normAutofit lnSpcReduction="10000"/>
          </a:bodyPr>
          <a:lstStyle/>
          <a:p>
            <a:pPr marL="0" indent="0" algn="ctr">
              <a:buNone/>
            </a:pPr>
            <a:r>
              <a:rPr lang="en-US" u="sng" kern="1200" dirty="0">
                <a:solidFill>
                  <a:srgbClr val="036080"/>
                </a:solidFill>
              </a:rPr>
              <a:t>“The public needs assurance from the state of initial and continuing professional ability.”</a:t>
            </a:r>
          </a:p>
        </p:txBody>
      </p:sp>
    </p:spTree>
    <p:extLst>
      <p:ext uri="{BB962C8B-B14F-4D97-AF65-F5344CB8AC3E}">
        <p14:creationId xmlns:p14="http://schemas.microsoft.com/office/powerpoint/2010/main" val="397266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5F7089-96D9-0DA4-E3F3-3963794DE829}"/>
              </a:ext>
            </a:extLst>
          </p:cNvPr>
          <p:cNvSpPr>
            <a:spLocks noGrp="1"/>
          </p:cNvSpPr>
          <p:nvPr>
            <p:ph type="title"/>
          </p:nvPr>
        </p:nvSpPr>
        <p:spPr>
          <a:xfrm>
            <a:off x="838200" y="365125"/>
            <a:ext cx="10515600" cy="1325563"/>
          </a:xfrm>
        </p:spPr>
        <p:txBody>
          <a:bodyPr anchor="ctr">
            <a:normAutofit/>
          </a:bodyPr>
          <a:lstStyle/>
          <a:p>
            <a:r>
              <a:rPr lang="en-US" dirty="0"/>
              <a:t>New Health Profession Credential- Criterion #4</a:t>
            </a:r>
          </a:p>
        </p:txBody>
      </p:sp>
      <p:sp>
        <p:nvSpPr>
          <p:cNvPr id="3" name="Text Placeholder 2">
            <a:extLst>
              <a:ext uri="{FF2B5EF4-FFF2-40B4-BE49-F238E27FC236}">
                <a16:creationId xmlns:a16="http://schemas.microsoft.com/office/drawing/2014/main" id="{768F58D3-C51A-729F-E861-87E734BD9D1E}"/>
              </a:ext>
            </a:extLst>
          </p:cNvPr>
          <p:cNvSpPr>
            <a:spLocks noGrp="1"/>
          </p:cNvSpPr>
          <p:nvPr>
            <p:ph idx="4294967295"/>
          </p:nvPr>
        </p:nvSpPr>
        <p:spPr>
          <a:xfrm>
            <a:off x="838200" y="1668954"/>
            <a:ext cx="8107680" cy="4352544"/>
          </a:xfrm>
          <a:prstGeom prst="rect">
            <a:avLst/>
          </a:prstGeom>
        </p:spPr>
        <p:txBody>
          <a:bodyPr anchor="t">
            <a:normAutofit lnSpcReduction="10000"/>
          </a:bodyPr>
          <a:lstStyle/>
          <a:p>
            <a:pPr marL="0" indent="-342900" algn="ctr">
              <a:buFont typeface="Arial" panose="020B0604020202020204" pitchFamily="34" charset="0"/>
              <a:buChar char="•"/>
            </a:pPr>
            <a:r>
              <a:rPr lang="en-US" sz="1600" kern="1200" dirty="0"/>
              <a:t>The credentialing proposal as presented is an effective remedy to the harm or danger identified, and that no other evident means of dealing with this harm or danger would provide a more effective alternative.</a:t>
            </a:r>
          </a:p>
          <a:p>
            <a:pPr marL="0" indent="-342900" algn="ctr">
              <a:buFont typeface="Arial" panose="020B0604020202020204" pitchFamily="34" charset="0"/>
              <a:buChar char="•"/>
            </a:pPr>
            <a:r>
              <a:rPr lang="en-US" sz="1600" kern="1200" dirty="0"/>
              <a:t>Viable alternatives to the proposal have been identified and, if available, if the alternative are able to address the same harm or danger raised in the applicant proposal.</a:t>
            </a:r>
          </a:p>
          <a:p>
            <a:pPr marL="0" indent="-342900" algn="ctr">
              <a:buFont typeface="Arial" panose="020B0604020202020204" pitchFamily="34" charset="0"/>
              <a:buChar char="•"/>
            </a:pPr>
            <a:r>
              <a:rPr lang="en-US" sz="1600" kern="1200" dirty="0"/>
              <a:t>Evidence supporting the proposal shows that its enactment would clearly, specifically, and directly solve or alleviate the problems, including harm or danger to the public, that are used to justify the application.</a:t>
            </a:r>
          </a:p>
          <a:p>
            <a:pPr marL="0" indent="-342900" algn="ctr">
              <a:buFont typeface="Arial" panose="020B0604020202020204" pitchFamily="34" charset="0"/>
              <a:buChar char="•"/>
            </a:pPr>
            <a:r>
              <a:rPr lang="en-US" sz="1600" kern="1200" dirty="0"/>
              <a:t>All evident alternatives to the proposals might provide the same or greater problem-solving potential as the proposal, while being more cost-effective or less restrictive; alternatives may include different levels or types of state credentialing or regulation of the profession, maintenance of the status quo, and other potential solutions; reviewers are not limited to evaluating only alternatives presented to them by the applicant group; they can actively seek to identify and analyze potential alternatives. The recommendations of the reviewing body must reflect their best assessment of the most likely solution to the problems identified.</a:t>
            </a:r>
          </a:p>
          <a:p>
            <a:pPr marL="0" indent="-342900" algn="ctr">
              <a:buFont typeface="Arial" panose="020B0604020202020204" pitchFamily="34" charset="0"/>
              <a:buChar char="•"/>
            </a:pPr>
            <a:r>
              <a:rPr lang="en-US" sz="1600" kern="1200" dirty="0"/>
              <a:t>The costs of the proposal, and of any alternatives considered, must be evaluated for unnecessary financial burden to the public.</a:t>
            </a:r>
          </a:p>
          <a:p>
            <a:pPr marL="0" indent="-342900" algn="ctr">
              <a:buFont typeface="Arial" panose="020B0604020202020204" pitchFamily="34" charset="0"/>
              <a:buChar char="•"/>
            </a:pPr>
            <a:endParaRPr lang="en-US" sz="1400" kern="1200" dirty="0">
              <a:solidFill>
                <a:srgbClr val="036080"/>
              </a:solidFill>
            </a:endParaRPr>
          </a:p>
        </p:txBody>
      </p:sp>
      <p:sp>
        <p:nvSpPr>
          <p:cNvPr id="2" name="Text Placeholder 1">
            <a:extLst>
              <a:ext uri="{FF2B5EF4-FFF2-40B4-BE49-F238E27FC236}">
                <a16:creationId xmlns:a16="http://schemas.microsoft.com/office/drawing/2014/main" id="{836581A9-F08A-1E78-CAC4-0D58126A926E}"/>
              </a:ext>
            </a:extLst>
          </p:cNvPr>
          <p:cNvSpPr>
            <a:spLocks noGrp="1"/>
          </p:cNvSpPr>
          <p:nvPr>
            <p:ph type="body" sz="quarter" idx="4294967295"/>
          </p:nvPr>
        </p:nvSpPr>
        <p:spPr>
          <a:xfrm>
            <a:off x="9326880" y="1881188"/>
            <a:ext cx="2026919" cy="4352544"/>
          </a:xfrm>
          <a:prstGeom prst="rect">
            <a:avLst/>
          </a:prstGeom>
        </p:spPr>
        <p:txBody>
          <a:bodyPr anchor="t">
            <a:normAutofit/>
          </a:bodyPr>
          <a:lstStyle/>
          <a:p>
            <a:pPr marL="0" indent="0" algn="ctr">
              <a:buNone/>
            </a:pPr>
            <a:r>
              <a:rPr lang="en-US" sz="2400" u="sng" kern="1200" dirty="0">
                <a:solidFill>
                  <a:srgbClr val="036080"/>
                </a:solidFill>
              </a:rPr>
              <a:t>“ The public cannot be protected by a more effective alternative.”</a:t>
            </a:r>
          </a:p>
          <a:p>
            <a:pPr marL="0" algn="ctr"/>
            <a:endParaRPr lang="en-US" sz="1400" kern="1200" dirty="0">
              <a:solidFill>
                <a:srgbClr val="036080"/>
              </a:solidFill>
            </a:endParaRPr>
          </a:p>
        </p:txBody>
      </p:sp>
    </p:spTree>
    <p:extLst>
      <p:ext uri="{BB962C8B-B14F-4D97-AF65-F5344CB8AC3E}">
        <p14:creationId xmlns:p14="http://schemas.microsoft.com/office/powerpoint/2010/main" val="80041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60732-66D8-BA8C-1D32-ACF1CADF2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73D9A-9234-9E03-7304-A54DC92E8EC7}"/>
              </a:ext>
            </a:extLst>
          </p:cNvPr>
          <p:cNvSpPr>
            <a:spLocks noGrp="1"/>
          </p:cNvSpPr>
          <p:nvPr>
            <p:ph type="title"/>
          </p:nvPr>
        </p:nvSpPr>
        <p:spPr>
          <a:xfrm>
            <a:off x="838200" y="1911927"/>
            <a:ext cx="10515600" cy="2309461"/>
          </a:xfrm>
        </p:spPr>
        <p:txBody>
          <a:bodyPr>
            <a:normAutofit fontScale="90000"/>
          </a:bodyPr>
          <a:lstStyle/>
          <a:p>
            <a:r>
              <a:rPr lang="en-US" dirty="0"/>
              <a:t>New Health Profession Criteria:</a:t>
            </a:r>
            <a:br>
              <a:rPr lang="en-US" dirty="0"/>
            </a:br>
            <a:r>
              <a:rPr lang="en-US" dirty="0"/>
              <a:t>Initial Credentialing of Health Professionals currently prohibited from Full Practice</a:t>
            </a:r>
          </a:p>
        </p:txBody>
      </p:sp>
    </p:spTree>
    <p:extLst>
      <p:ext uri="{BB962C8B-B14F-4D97-AF65-F5344CB8AC3E}">
        <p14:creationId xmlns:p14="http://schemas.microsoft.com/office/powerpoint/2010/main" val="427618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8BB4-204C-2AE7-1291-85F1C4D168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867EF7-7AA6-6601-5410-98B493D941A6}"/>
              </a:ext>
            </a:extLst>
          </p:cNvPr>
          <p:cNvSpPr>
            <a:spLocks noGrp="1"/>
          </p:cNvSpPr>
          <p:nvPr>
            <p:ph type="title"/>
          </p:nvPr>
        </p:nvSpPr>
        <p:spPr>
          <a:xfrm>
            <a:off x="838200" y="365125"/>
            <a:ext cx="10515600" cy="1325563"/>
          </a:xfrm>
        </p:spPr>
        <p:txBody>
          <a:bodyPr anchor="ctr">
            <a:normAutofit/>
          </a:bodyPr>
          <a:lstStyle/>
          <a:p>
            <a:r>
              <a:rPr lang="en-US" dirty="0"/>
              <a:t>New Credential to Allow Full Practice- Criterion #1</a:t>
            </a:r>
          </a:p>
        </p:txBody>
      </p:sp>
      <p:sp>
        <p:nvSpPr>
          <p:cNvPr id="3" name="Text Placeholder 2">
            <a:extLst>
              <a:ext uri="{FF2B5EF4-FFF2-40B4-BE49-F238E27FC236}">
                <a16:creationId xmlns:a16="http://schemas.microsoft.com/office/drawing/2014/main" id="{EC1919D4-4E9E-B8FA-6996-D0F3B1A2D468}"/>
              </a:ext>
            </a:extLst>
          </p:cNvPr>
          <p:cNvSpPr>
            <a:spLocks noGrp="1"/>
          </p:cNvSpPr>
          <p:nvPr>
            <p:ph type="body" sz="quarter" idx="4294967295"/>
          </p:nvPr>
        </p:nvSpPr>
        <p:spPr>
          <a:xfrm>
            <a:off x="838200" y="1881188"/>
            <a:ext cx="7094220" cy="4352544"/>
          </a:xfrm>
          <a:prstGeom prst="rect">
            <a:avLst/>
          </a:prstGeom>
        </p:spPr>
        <p:txBody>
          <a:bodyPr anchor="t">
            <a:normAutofit/>
          </a:bodyPr>
          <a:lstStyle/>
          <a:p>
            <a:pPr marL="0" indent="-342900" algn="ctr">
              <a:buFont typeface="Arial" panose="020B0604020202020204" pitchFamily="34" charset="0"/>
              <a:buChar char="•"/>
            </a:pPr>
            <a:r>
              <a:rPr lang="en-US" sz="1600" kern="1200" dirty="0"/>
              <a:t>The public is suffering harm or danger, which is clearly and directly attributable to the absence of the separately regulated health profession under review, and that this harm or danger is of sufficient magnitude to warrant state intervention. </a:t>
            </a:r>
          </a:p>
          <a:p>
            <a:pPr marL="0" indent="-342900" algn="ctr">
              <a:buFont typeface="Arial" panose="020B0604020202020204" pitchFamily="34" charset="0"/>
              <a:buChar char="•"/>
            </a:pPr>
            <a:r>
              <a:rPr lang="en-US" sz="1600" kern="1200" dirty="0"/>
              <a:t>The documentation of harm or danger to the public must be sufficient to demonstrate that the harm or danger is clear, that it is attributable to the absence of the separate regulated health profession in question. Evaluation of harm or danger is based on the highest level of evidence available. </a:t>
            </a:r>
          </a:p>
          <a:p>
            <a:pPr marL="0" indent="-342900" algn="ctr">
              <a:buFont typeface="Arial" panose="020B0604020202020204" pitchFamily="34" charset="0"/>
              <a:buChar char="•"/>
            </a:pPr>
            <a:r>
              <a:rPr lang="en-US" sz="1600" kern="1200" dirty="0"/>
              <a:t>Harm or danger to the health, safety, or welfare of the public may occur in physical, emotional, or social contexts and as such all of these can be considered. </a:t>
            </a:r>
          </a:p>
          <a:p>
            <a:pPr marL="0" indent="-342900" algn="ctr">
              <a:buFont typeface="Arial" panose="020B0604020202020204" pitchFamily="34" charset="0"/>
              <a:buChar char="•"/>
            </a:pPr>
            <a:r>
              <a:rPr lang="en-US" sz="1600" kern="1200" dirty="0"/>
              <a:t>Harm or danger to the public must be of sufficient extent and severity to warrant governmental intervention. A certain level of harm or danger attributable to human error and uncontrollable factors will always occur within any health care field. </a:t>
            </a:r>
          </a:p>
        </p:txBody>
      </p:sp>
      <p:sp>
        <p:nvSpPr>
          <p:cNvPr id="2" name="Text Placeholder 1">
            <a:extLst>
              <a:ext uri="{FF2B5EF4-FFF2-40B4-BE49-F238E27FC236}">
                <a16:creationId xmlns:a16="http://schemas.microsoft.com/office/drawing/2014/main" id="{E58374E8-69C7-A5A3-EC74-6176C1EB9057}"/>
              </a:ext>
            </a:extLst>
          </p:cNvPr>
          <p:cNvSpPr>
            <a:spLocks noGrp="1"/>
          </p:cNvSpPr>
          <p:nvPr>
            <p:ph type="body" sz="quarter" idx="4294967295"/>
          </p:nvPr>
        </p:nvSpPr>
        <p:spPr>
          <a:xfrm>
            <a:off x="8313420" y="1881188"/>
            <a:ext cx="3040379" cy="4352544"/>
          </a:xfrm>
          <a:prstGeom prst="rect">
            <a:avLst/>
          </a:prstGeom>
        </p:spPr>
        <p:txBody>
          <a:bodyPr anchor="t">
            <a:normAutofit/>
          </a:bodyPr>
          <a:lstStyle/>
          <a:p>
            <a:pPr marL="0" algn="ctr"/>
            <a:r>
              <a:rPr lang="en-US" sz="2400" u="sng" kern="1200" dirty="0">
                <a:solidFill>
                  <a:srgbClr val="036080"/>
                </a:solidFill>
              </a:rPr>
              <a:t>“ Absence of a separate regulated profession creates a situation of harm or danger to the health, safety, or welfare of the public.”</a:t>
            </a:r>
          </a:p>
        </p:txBody>
      </p:sp>
    </p:spTree>
    <p:extLst>
      <p:ext uri="{BB962C8B-B14F-4D97-AF65-F5344CB8AC3E}">
        <p14:creationId xmlns:p14="http://schemas.microsoft.com/office/powerpoint/2010/main" val="40145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852B9-271D-C110-6B0E-95B189AC817B}"/>
              </a:ext>
            </a:extLst>
          </p:cNvPr>
          <p:cNvSpPr>
            <a:spLocks noGrp="1"/>
          </p:cNvSpPr>
          <p:nvPr>
            <p:ph type="body" sz="quarter" idx="11"/>
          </p:nvPr>
        </p:nvSpPr>
        <p:spPr>
          <a:xfrm>
            <a:off x="365098" y="1653828"/>
            <a:ext cx="9061535" cy="4480272"/>
          </a:xfrm>
        </p:spPr>
        <p:txBody>
          <a:bodyPr>
            <a:normAutofit lnSpcReduction="10000"/>
          </a:bodyPr>
          <a:lstStyle/>
          <a:p>
            <a:pPr marL="342900" indent="-342900">
              <a:buClr>
                <a:schemeClr val="tx1"/>
              </a:buClr>
              <a:buFont typeface="Arial" panose="020B0604020202020204" pitchFamily="34" charset="0"/>
              <a:buChar char="•"/>
            </a:pPr>
            <a:r>
              <a:rPr lang="en-US" sz="1700" dirty="0"/>
              <a:t>Any harm or danger that might result from the creation of the separate regulated profession would not be outweighed by the benefits of providing legal access to the profession in question. </a:t>
            </a:r>
          </a:p>
          <a:p>
            <a:pPr marL="342900" indent="-342900">
              <a:buClr>
                <a:schemeClr val="tx1"/>
              </a:buClr>
              <a:buFont typeface="Arial" panose="020B0604020202020204" pitchFamily="34" charset="0"/>
              <a:buChar char="•"/>
            </a:pPr>
            <a:r>
              <a:rPr lang="en-US" sz="1700" dirty="0"/>
              <a:t>Documentation of harm or danger to the public must be sufficient to demonstrate that the harm or danger is clear, that it is attributable to the creation of the separate regulated profession in question, and that it is serious and extensive. Evaluation of harm or danger is based on the highest level of evidence available. </a:t>
            </a:r>
          </a:p>
          <a:p>
            <a:pPr marL="342900" indent="-342900">
              <a:buClr>
                <a:schemeClr val="tx1"/>
              </a:buClr>
              <a:buFont typeface="Arial" panose="020B0604020202020204" pitchFamily="34" charset="0"/>
              <a:buChar char="•"/>
            </a:pPr>
            <a:r>
              <a:rPr lang="en-US" sz="1700" dirty="0"/>
              <a:t>Evidence supporting the status quo must clearly demonstrate how and why this situation protects the public from harm or danger. </a:t>
            </a:r>
          </a:p>
          <a:p>
            <a:pPr marL="342900" indent="-342900">
              <a:buClr>
                <a:schemeClr val="tx1"/>
              </a:buClr>
              <a:buFont typeface="Arial" panose="020B0604020202020204" pitchFamily="34" charset="0"/>
              <a:buChar char="•"/>
            </a:pPr>
            <a:r>
              <a:rPr lang="en-US" sz="1700" dirty="0"/>
              <a:t>Evidence must show the benefits of creating the new regulated health profession clearly to be greater in extent and impact than any harm or danger that would be created. </a:t>
            </a:r>
          </a:p>
          <a:p>
            <a:pPr marL="342900" indent="-342900">
              <a:buClr>
                <a:schemeClr val="tx1"/>
              </a:buClr>
              <a:buFont typeface="Arial" panose="020B0604020202020204" pitchFamily="34" charset="0"/>
              <a:buChar char="•"/>
            </a:pPr>
            <a:r>
              <a:rPr lang="en-US" sz="1700" dirty="0"/>
              <a:t>If regulation of the profession would require a scope of practice to be defined, the scope of practice must be coordinated with those of regulated professions to minimize fragmentation of the health care system. </a:t>
            </a:r>
          </a:p>
          <a:p>
            <a:pPr marL="342900" indent="-342900">
              <a:buClr>
                <a:schemeClr val="tx1"/>
              </a:buClr>
              <a:buFont typeface="Arial" panose="020B0604020202020204" pitchFamily="34" charset="0"/>
              <a:buChar char="•"/>
            </a:pPr>
            <a:r>
              <a:rPr lang="en-US" sz="1700" dirty="0"/>
              <a:t>Regulation of the profession must not lead to unnecessary limitations on the utilization of personnel by employers or to underutilization of qualified personnel. </a:t>
            </a:r>
          </a:p>
          <a:p>
            <a:pPr marL="342900" indent="-342900">
              <a:buClr>
                <a:schemeClr val="tx1"/>
              </a:buClr>
              <a:buFont typeface="Arial" panose="020B0604020202020204" pitchFamily="34" charset="0"/>
              <a:buChar char="•"/>
            </a:pPr>
            <a:r>
              <a:rPr lang="en-US" sz="1700" dirty="0"/>
              <a:t>Regulation of the profession must not result in an unnecessary reduction in competition. </a:t>
            </a:r>
          </a:p>
        </p:txBody>
      </p:sp>
      <p:sp>
        <p:nvSpPr>
          <p:cNvPr id="2" name="Text Placeholder 1">
            <a:extLst>
              <a:ext uri="{FF2B5EF4-FFF2-40B4-BE49-F238E27FC236}">
                <a16:creationId xmlns:a16="http://schemas.microsoft.com/office/drawing/2014/main" id="{267FB958-291E-B643-2DBF-049A9AA24627}"/>
              </a:ext>
            </a:extLst>
          </p:cNvPr>
          <p:cNvSpPr>
            <a:spLocks noGrp="1"/>
          </p:cNvSpPr>
          <p:nvPr>
            <p:ph type="body" sz="quarter" idx="12"/>
          </p:nvPr>
        </p:nvSpPr>
        <p:spPr>
          <a:xfrm>
            <a:off x="365097" y="1080538"/>
            <a:ext cx="11552349" cy="559488"/>
          </a:xfrm>
        </p:spPr>
        <p:txBody>
          <a:bodyPr>
            <a:normAutofit/>
          </a:bodyPr>
          <a:lstStyle/>
          <a:p>
            <a:r>
              <a:rPr lang="en-US" sz="1700"/>
              <a:t>“ Creation of a separate regulated profession would not create a significant new danger to the health, safety, or welfare of the public.”</a:t>
            </a:r>
          </a:p>
        </p:txBody>
      </p:sp>
      <p:sp>
        <p:nvSpPr>
          <p:cNvPr id="4" name="Title 3">
            <a:extLst>
              <a:ext uri="{FF2B5EF4-FFF2-40B4-BE49-F238E27FC236}">
                <a16:creationId xmlns:a16="http://schemas.microsoft.com/office/drawing/2014/main" id="{A4BC6BED-CE6C-AF32-E0D4-79E9D9C803D4}"/>
              </a:ext>
            </a:extLst>
          </p:cNvPr>
          <p:cNvSpPr>
            <a:spLocks noGrp="1"/>
          </p:cNvSpPr>
          <p:nvPr>
            <p:ph type="title"/>
          </p:nvPr>
        </p:nvSpPr>
        <p:spPr>
          <a:xfrm>
            <a:off x="373487" y="365126"/>
            <a:ext cx="11552349" cy="696420"/>
          </a:xfrm>
        </p:spPr>
        <p:txBody>
          <a:bodyPr anchor="ctr">
            <a:normAutofit/>
          </a:bodyPr>
          <a:lstStyle/>
          <a:p>
            <a:r>
              <a:rPr lang="en-US" dirty="0"/>
              <a:t>New Credential to Allow Full Practice- Criterion #2</a:t>
            </a:r>
          </a:p>
        </p:txBody>
      </p:sp>
    </p:spTree>
    <p:extLst>
      <p:ext uri="{BB962C8B-B14F-4D97-AF65-F5344CB8AC3E}">
        <p14:creationId xmlns:p14="http://schemas.microsoft.com/office/powerpoint/2010/main" val="416681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1F6BE1-72CB-497D-301F-AD24018AB5FC}"/>
              </a:ext>
            </a:extLst>
          </p:cNvPr>
          <p:cNvSpPr>
            <a:spLocks noGrp="1"/>
          </p:cNvSpPr>
          <p:nvPr>
            <p:ph type="body" sz="quarter" idx="11"/>
          </p:nvPr>
        </p:nvSpPr>
        <p:spPr>
          <a:xfrm>
            <a:off x="365099" y="1653828"/>
            <a:ext cx="9078160" cy="4480272"/>
          </a:xfrm>
        </p:spPr>
        <p:txBody>
          <a:bodyPr>
            <a:normAutofit fontScale="92500" lnSpcReduction="10000"/>
          </a:bodyPr>
          <a:lstStyle/>
          <a:p>
            <a:pPr marL="342900" indent="-342900">
              <a:buClr>
                <a:schemeClr val="tx1"/>
              </a:buClr>
              <a:buFont typeface="Arial" panose="020B0604020202020204" pitchFamily="34" charset="0"/>
              <a:buChar char="•"/>
            </a:pPr>
            <a:r>
              <a:rPr lang="en-US" sz="2000" dirty="0"/>
              <a:t>The creation of a separate regulated profession would likely produce widespread benefits for the public, and that the amount and extent of the benefits would outweigh any possible harm or danger that might be caused by creating this newly credentialed and legalized profession.</a:t>
            </a:r>
          </a:p>
          <a:p>
            <a:pPr marL="342900" indent="-342900">
              <a:buClr>
                <a:schemeClr val="tx1"/>
              </a:buClr>
              <a:buFont typeface="Arial" panose="020B0604020202020204" pitchFamily="34" charset="0"/>
              <a:buChar char="•"/>
            </a:pPr>
            <a:r>
              <a:rPr lang="en-US" sz="2000" dirty="0"/>
              <a:t>Documentation of benefits to the public must be sufficient to demonstrate that there is a realistic expectation of their occurrence following enactment of the desired legislation, and that they will be of significant amount and extent. Evaluation of benefits to the public is based on the highest level of evidence available. </a:t>
            </a:r>
          </a:p>
          <a:p>
            <a:pPr marL="342900" indent="-342900">
              <a:buClr>
                <a:schemeClr val="tx1"/>
              </a:buClr>
              <a:buFont typeface="Arial" panose="020B0604020202020204" pitchFamily="34" charset="0"/>
              <a:buChar char="•"/>
            </a:pPr>
            <a:r>
              <a:rPr lang="en-US" sz="2000" dirty="0"/>
              <a:t>The extent and amount of benefit to the public must clearly outweigh any potential harm or danger to the public that might be brought about by the creation of a separate regulated profession.</a:t>
            </a:r>
          </a:p>
          <a:p>
            <a:pPr marL="342900" indent="-342900">
              <a:buClr>
                <a:schemeClr val="tx1"/>
              </a:buClr>
              <a:buFont typeface="Arial" panose="020B0604020202020204" pitchFamily="34" charset="0"/>
              <a:buChar char="•"/>
            </a:pPr>
            <a:r>
              <a:rPr lang="en-US" sz="2000" dirty="0"/>
              <a:t>Benefits to the public may occur in physical, emotional, economic, or social contexts and as such all of these can be considered.</a:t>
            </a:r>
          </a:p>
          <a:p>
            <a:pPr marL="342900" indent="-342900">
              <a:buClr>
                <a:schemeClr val="tx1"/>
              </a:buClr>
              <a:buFont typeface="Arial" panose="020B0604020202020204" pitchFamily="34" charset="0"/>
              <a:buChar char="•"/>
            </a:pPr>
            <a:r>
              <a:rPr lang="en-US" sz="2000" dirty="0"/>
              <a:t>Whether the education and training requirements set forth in the proposal are necessary and adequate for safe and effective practice. </a:t>
            </a:r>
          </a:p>
        </p:txBody>
      </p:sp>
      <p:sp>
        <p:nvSpPr>
          <p:cNvPr id="2" name="Text Placeholder 1">
            <a:extLst>
              <a:ext uri="{FF2B5EF4-FFF2-40B4-BE49-F238E27FC236}">
                <a16:creationId xmlns:a16="http://schemas.microsoft.com/office/drawing/2014/main" id="{6CFE776E-F2AF-8035-7CAB-F8E032127938}"/>
              </a:ext>
            </a:extLst>
          </p:cNvPr>
          <p:cNvSpPr>
            <a:spLocks noGrp="1"/>
          </p:cNvSpPr>
          <p:nvPr>
            <p:ph type="body" sz="quarter" idx="12"/>
          </p:nvPr>
        </p:nvSpPr>
        <p:spPr>
          <a:xfrm>
            <a:off x="365097" y="1080538"/>
            <a:ext cx="11552349" cy="559488"/>
          </a:xfrm>
        </p:spPr>
        <p:txBody>
          <a:bodyPr>
            <a:normAutofit/>
          </a:bodyPr>
          <a:lstStyle/>
          <a:p>
            <a:r>
              <a:rPr lang="en-US" sz="2000"/>
              <a:t>“Creation of a separate regulated profession would benefit the health, safety, or welfare of the public.”</a:t>
            </a:r>
          </a:p>
        </p:txBody>
      </p:sp>
      <p:sp>
        <p:nvSpPr>
          <p:cNvPr id="4" name="Title 3">
            <a:extLst>
              <a:ext uri="{FF2B5EF4-FFF2-40B4-BE49-F238E27FC236}">
                <a16:creationId xmlns:a16="http://schemas.microsoft.com/office/drawing/2014/main" id="{D08BF3C0-986B-51A1-410D-E57775DF8F95}"/>
              </a:ext>
            </a:extLst>
          </p:cNvPr>
          <p:cNvSpPr>
            <a:spLocks noGrp="1"/>
          </p:cNvSpPr>
          <p:nvPr>
            <p:ph type="title"/>
          </p:nvPr>
        </p:nvSpPr>
        <p:spPr>
          <a:xfrm>
            <a:off x="373487" y="365126"/>
            <a:ext cx="11552349" cy="696420"/>
          </a:xfrm>
        </p:spPr>
        <p:txBody>
          <a:bodyPr anchor="ctr">
            <a:normAutofit/>
          </a:bodyPr>
          <a:lstStyle/>
          <a:p>
            <a:r>
              <a:rPr lang="en-US" dirty="0"/>
              <a:t>New Credential to Allow Full Practice- Criterion #3</a:t>
            </a:r>
          </a:p>
        </p:txBody>
      </p:sp>
    </p:spTree>
    <p:extLst>
      <p:ext uri="{BB962C8B-B14F-4D97-AF65-F5344CB8AC3E}">
        <p14:creationId xmlns:p14="http://schemas.microsoft.com/office/powerpoint/2010/main" val="120152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CD6CC7-4C50-3F68-30F5-22EB5AE984FE}"/>
              </a:ext>
            </a:extLst>
          </p:cNvPr>
          <p:cNvSpPr>
            <a:spLocks noGrp="1"/>
          </p:cNvSpPr>
          <p:nvPr>
            <p:ph type="body" sz="quarter" idx="11"/>
          </p:nvPr>
        </p:nvSpPr>
        <p:spPr>
          <a:xfrm>
            <a:off x="373487" y="1073568"/>
            <a:ext cx="11552349" cy="5060532"/>
          </a:xfrm>
        </p:spPr>
        <p:txBody>
          <a:bodyPr>
            <a:normAutofit/>
          </a:bodyPr>
          <a:lstStyle/>
          <a:p>
            <a:pPr marL="342900" indent="-342900">
              <a:buFont typeface="Arial" panose="020B0604020202020204" pitchFamily="34" charset="0"/>
              <a:buChar char="•"/>
            </a:pPr>
            <a:r>
              <a:rPr lang="en-US" dirty="0"/>
              <a:t>To provide recommendations to the Legislature that represent practical, and cost-effective ways to protect and promote the health, safety, and welfare of the citizens of Nebraska.</a:t>
            </a:r>
          </a:p>
          <a:p>
            <a:pPr marL="342900" indent="-342900">
              <a:buFont typeface="Arial" panose="020B0604020202020204" pitchFamily="34" charset="0"/>
              <a:buChar char="•"/>
            </a:pPr>
            <a:r>
              <a:rPr lang="en-US" dirty="0"/>
              <a:t>To conduct each review in an open, thorough, and impartial manner, acknowledging and respecting the professionalism and concern for the public welfare of all parties in the review.</a:t>
            </a:r>
          </a:p>
          <a:p>
            <a:pPr marL="342900" indent="-342900">
              <a:buFont typeface="Arial" panose="020B0604020202020204" pitchFamily="34" charset="0"/>
              <a:buChar char="•"/>
            </a:pPr>
            <a:r>
              <a:rPr lang="en-US" dirty="0"/>
              <a:t>To encourage representation and participation by members of the public as well as by health care providers and interest groups.</a:t>
            </a:r>
          </a:p>
          <a:p>
            <a:pPr marL="342900" indent="-342900">
              <a:buFont typeface="Arial" panose="020B0604020202020204" pitchFamily="34" charset="0"/>
              <a:buChar char="•"/>
            </a:pPr>
            <a:r>
              <a:rPr lang="en-US" dirty="0"/>
              <a:t>To use the statutory criteria to focus on the public health issues inherent in each proposal, while being aware that other issues will also be considered by the Legislature.</a:t>
            </a:r>
          </a:p>
          <a:p>
            <a:pPr marL="342900" indent="-342900">
              <a:buFont typeface="Arial" panose="020B0604020202020204" pitchFamily="34" charset="0"/>
              <a:buChar char="•"/>
            </a:pPr>
            <a:r>
              <a:rPr lang="en-US" dirty="0"/>
              <a:t>To maintain an open and positive atmosphere that values seeking solutions that benefit the public over political maneuvering, bargaining, and lobbying.</a:t>
            </a:r>
          </a:p>
        </p:txBody>
      </p:sp>
      <p:sp>
        <p:nvSpPr>
          <p:cNvPr id="4" name="Title 3">
            <a:extLst>
              <a:ext uri="{FF2B5EF4-FFF2-40B4-BE49-F238E27FC236}">
                <a16:creationId xmlns:a16="http://schemas.microsoft.com/office/drawing/2014/main" id="{5EB7FA9E-81C5-F21E-60B7-6BBA3CE0AFC6}"/>
              </a:ext>
            </a:extLst>
          </p:cNvPr>
          <p:cNvSpPr>
            <a:spLocks noGrp="1"/>
          </p:cNvSpPr>
          <p:nvPr>
            <p:ph type="title"/>
          </p:nvPr>
        </p:nvSpPr>
        <p:spPr>
          <a:xfrm>
            <a:off x="373487" y="365126"/>
            <a:ext cx="11552349" cy="696420"/>
          </a:xfrm>
        </p:spPr>
        <p:txBody>
          <a:bodyPr anchor="ctr">
            <a:normAutofit/>
          </a:bodyPr>
          <a:lstStyle/>
          <a:p>
            <a:r>
              <a:rPr lang="en-US" dirty="0"/>
              <a:t>What are the goals of the program?</a:t>
            </a:r>
          </a:p>
        </p:txBody>
      </p:sp>
    </p:spTree>
    <p:extLst>
      <p:ext uri="{BB962C8B-B14F-4D97-AF65-F5344CB8AC3E}">
        <p14:creationId xmlns:p14="http://schemas.microsoft.com/office/powerpoint/2010/main" val="2941181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4854F1-BF4A-578E-3CA6-FBE5B2783828}"/>
              </a:ext>
            </a:extLst>
          </p:cNvPr>
          <p:cNvSpPr>
            <a:spLocks noGrp="1"/>
          </p:cNvSpPr>
          <p:nvPr>
            <p:ph type="body" sz="quarter" idx="11"/>
          </p:nvPr>
        </p:nvSpPr>
        <p:spPr>
          <a:xfrm>
            <a:off x="365098" y="1653828"/>
            <a:ext cx="9177913" cy="4480272"/>
          </a:xfrm>
        </p:spPr>
        <p:txBody>
          <a:bodyPr>
            <a:normAutofit fontScale="92500" lnSpcReduction="10000"/>
          </a:bodyPr>
          <a:lstStyle/>
          <a:p>
            <a:pPr marL="342900" indent="-342900">
              <a:buClr>
                <a:schemeClr val="tx1"/>
              </a:buClr>
              <a:buFont typeface="Arial" panose="020B0604020202020204" pitchFamily="34" charset="0"/>
              <a:buChar char="•"/>
            </a:pPr>
            <a:r>
              <a:rPr lang="en-US" sz="1600" dirty="0"/>
              <a:t>The creation of the separately regulated profession would be an effective remedy to the harm or danger identified, and that no other evident means of dealing with this harm or danger, including the status quo, would provide a more effective alternative. </a:t>
            </a:r>
          </a:p>
          <a:p>
            <a:pPr marL="342900" indent="-342900">
              <a:buClr>
                <a:schemeClr val="tx1"/>
              </a:buClr>
              <a:buFont typeface="Arial" panose="020B0604020202020204" pitchFamily="34" charset="0"/>
              <a:buChar char="•"/>
            </a:pPr>
            <a:r>
              <a:rPr lang="en-US" sz="1600" dirty="0"/>
              <a:t>Viable alternatives to the proposal have been identified and, if available, if the alternative are able to address the same harm or danger raised in the applicant proposal. </a:t>
            </a:r>
          </a:p>
          <a:p>
            <a:pPr marL="342900" indent="-342900">
              <a:buClr>
                <a:schemeClr val="tx1"/>
              </a:buClr>
              <a:buFont typeface="Arial" panose="020B0604020202020204" pitchFamily="34" charset="0"/>
              <a:buChar char="•"/>
            </a:pPr>
            <a:r>
              <a:rPr lang="en-US" sz="1600" dirty="0"/>
              <a:t>Evidence supporting the proposal shows that its enactment would clearly, specifically, and directly solve or alleviate the problems, including harm or danger to the public, that are used to justify the application. </a:t>
            </a:r>
          </a:p>
          <a:p>
            <a:pPr marL="342900" indent="-342900">
              <a:buClr>
                <a:schemeClr val="tx1"/>
              </a:buClr>
              <a:buFont typeface="Arial" panose="020B0604020202020204" pitchFamily="34" charset="0"/>
              <a:buChar char="•"/>
            </a:pPr>
            <a:r>
              <a:rPr lang="en-US" sz="1600" dirty="0"/>
              <a:t>Protection of the public must be interpreted as protecting it both from any harm or danger caused by absence of the profession, and from any harm or danger caused by permitting the separate practice of the profession.</a:t>
            </a:r>
          </a:p>
          <a:p>
            <a:pPr marL="342900" indent="-342900">
              <a:buClr>
                <a:schemeClr val="tx1"/>
              </a:buClr>
              <a:buFont typeface="Arial" panose="020B0604020202020204" pitchFamily="34" charset="0"/>
              <a:buChar char="•"/>
            </a:pPr>
            <a:r>
              <a:rPr lang="en-US" sz="1600" dirty="0"/>
              <a:t>Any and all evident alternatives to the proposal might provide the same or greater problem-solving potential as the proposal, while being more cost-effective or less restrictive. Alternatives may include different levels or types of state credentialing or regulation of the profession, maintenance of the status quo, and other potential solutions. Reviewers are not limited to evaluating only alternatives presented to them by the applicant group; they can actively seek to identify and analyze potential alternatives. The recommendations of the reviewing body must reflect their best assessment of the most likely solution to the problems identified.</a:t>
            </a:r>
          </a:p>
          <a:p>
            <a:pPr marL="342900" indent="-342900">
              <a:buClr>
                <a:schemeClr val="tx1"/>
              </a:buClr>
              <a:buFont typeface="Arial" panose="020B0604020202020204" pitchFamily="34" charset="0"/>
              <a:buChar char="•"/>
            </a:pPr>
            <a:r>
              <a:rPr lang="en-US" sz="1600" dirty="0"/>
              <a:t>The costs of the proposal, and of any alternatives considered, must be evaluated for unnecessary financial burden to the public. </a:t>
            </a:r>
          </a:p>
        </p:txBody>
      </p:sp>
      <p:sp>
        <p:nvSpPr>
          <p:cNvPr id="2" name="Text Placeholder 1">
            <a:extLst>
              <a:ext uri="{FF2B5EF4-FFF2-40B4-BE49-F238E27FC236}">
                <a16:creationId xmlns:a16="http://schemas.microsoft.com/office/drawing/2014/main" id="{F51AAE2A-DF79-DB79-BC2A-7830528626EB}"/>
              </a:ext>
            </a:extLst>
          </p:cNvPr>
          <p:cNvSpPr>
            <a:spLocks noGrp="1"/>
          </p:cNvSpPr>
          <p:nvPr>
            <p:ph type="body" sz="quarter" idx="12"/>
          </p:nvPr>
        </p:nvSpPr>
        <p:spPr>
          <a:xfrm>
            <a:off x="365097" y="1080538"/>
            <a:ext cx="11552349" cy="559488"/>
          </a:xfrm>
        </p:spPr>
        <p:txBody>
          <a:bodyPr>
            <a:normAutofit/>
          </a:bodyPr>
          <a:lstStyle/>
          <a:p>
            <a:r>
              <a:rPr lang="en-US" dirty="0"/>
              <a:t>“ The public cannot be protected by a more effective alternative.”</a:t>
            </a:r>
          </a:p>
        </p:txBody>
      </p:sp>
      <p:sp>
        <p:nvSpPr>
          <p:cNvPr id="4" name="Title 3">
            <a:extLst>
              <a:ext uri="{FF2B5EF4-FFF2-40B4-BE49-F238E27FC236}">
                <a16:creationId xmlns:a16="http://schemas.microsoft.com/office/drawing/2014/main" id="{FFCF22E2-79B1-4CFB-63D9-543533CC15D6}"/>
              </a:ext>
            </a:extLst>
          </p:cNvPr>
          <p:cNvSpPr>
            <a:spLocks noGrp="1"/>
          </p:cNvSpPr>
          <p:nvPr>
            <p:ph type="title"/>
          </p:nvPr>
        </p:nvSpPr>
        <p:spPr>
          <a:xfrm>
            <a:off x="373487" y="365126"/>
            <a:ext cx="11552349" cy="696420"/>
          </a:xfrm>
        </p:spPr>
        <p:txBody>
          <a:bodyPr anchor="ctr">
            <a:normAutofit/>
          </a:bodyPr>
          <a:lstStyle/>
          <a:p>
            <a:r>
              <a:rPr lang="en-US" dirty="0"/>
              <a:t>New Credential to Allow Full Practice- Criterion #4</a:t>
            </a:r>
          </a:p>
        </p:txBody>
      </p:sp>
    </p:spTree>
    <p:extLst>
      <p:ext uri="{BB962C8B-B14F-4D97-AF65-F5344CB8AC3E}">
        <p14:creationId xmlns:p14="http://schemas.microsoft.com/office/powerpoint/2010/main" val="208632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523-A790-0EAE-E086-5542008DAFC9}"/>
              </a:ext>
            </a:extLst>
          </p:cNvPr>
          <p:cNvSpPr>
            <a:spLocks noGrp="1"/>
          </p:cNvSpPr>
          <p:nvPr>
            <p:ph type="title"/>
          </p:nvPr>
        </p:nvSpPr>
        <p:spPr>
          <a:xfrm>
            <a:off x="733097" y="2288518"/>
            <a:ext cx="10515600" cy="1325563"/>
          </a:xfrm>
        </p:spPr>
        <p:txBody>
          <a:bodyPr/>
          <a:lstStyle/>
          <a:p>
            <a:r>
              <a:rPr lang="en-US" dirty="0"/>
              <a:t>Changing Scope of Practice Criteria</a:t>
            </a:r>
          </a:p>
        </p:txBody>
      </p:sp>
    </p:spTree>
    <p:extLst>
      <p:ext uri="{BB962C8B-B14F-4D97-AF65-F5344CB8AC3E}">
        <p14:creationId xmlns:p14="http://schemas.microsoft.com/office/powerpoint/2010/main" val="113671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4479B-E2B4-752B-043C-D94DB9CE0BAA}"/>
              </a:ext>
            </a:extLst>
          </p:cNvPr>
          <p:cNvSpPr>
            <a:spLocks noGrp="1"/>
          </p:cNvSpPr>
          <p:nvPr>
            <p:ph type="title"/>
          </p:nvPr>
        </p:nvSpPr>
        <p:spPr>
          <a:xfrm>
            <a:off x="838200" y="365125"/>
            <a:ext cx="10515600" cy="1325563"/>
          </a:xfrm>
        </p:spPr>
        <p:txBody>
          <a:bodyPr anchor="ctr">
            <a:normAutofit/>
          </a:bodyPr>
          <a:lstStyle/>
          <a:p>
            <a:r>
              <a:rPr lang="en-US" dirty="0"/>
              <a:t>Scope of Practice- Criterion #1</a:t>
            </a:r>
          </a:p>
        </p:txBody>
      </p:sp>
      <p:sp>
        <p:nvSpPr>
          <p:cNvPr id="3" name="Text Placeholder 2">
            <a:extLst>
              <a:ext uri="{FF2B5EF4-FFF2-40B4-BE49-F238E27FC236}">
                <a16:creationId xmlns:a16="http://schemas.microsoft.com/office/drawing/2014/main" id="{1750A1BD-B338-C1DC-47C8-3623BC85FD3C}"/>
              </a:ext>
            </a:extLst>
          </p:cNvPr>
          <p:cNvSpPr>
            <a:spLocks noGrp="1"/>
          </p:cNvSpPr>
          <p:nvPr>
            <p:ph type="body" sz="quarter" idx="4294967295"/>
          </p:nvPr>
        </p:nvSpPr>
        <p:spPr>
          <a:xfrm>
            <a:off x="838201" y="1690688"/>
            <a:ext cx="5067300" cy="4352544"/>
          </a:xfrm>
          <a:prstGeom prst="rect">
            <a:avLst/>
          </a:prstGeom>
        </p:spPr>
        <p:txBody>
          <a:bodyPr anchor="t">
            <a:normAutofit fontScale="85000" lnSpcReduction="10000"/>
          </a:bodyPr>
          <a:lstStyle/>
          <a:p>
            <a:pPr marL="0" indent="0" algn="ctr">
              <a:buNone/>
            </a:pPr>
            <a:r>
              <a:rPr lang="en-US" sz="2400" u="sng" kern="1200" dirty="0"/>
              <a:t>The review body must determine that at least one of the following is occurring: </a:t>
            </a:r>
          </a:p>
          <a:p>
            <a:pPr algn="ctr"/>
            <a:r>
              <a:rPr lang="en-US" sz="1800" kern="1200" dirty="0"/>
              <a:t>The cost of the services in question is prohibitive for some members of the public under the current limitations on scope of practice. </a:t>
            </a:r>
          </a:p>
          <a:p>
            <a:pPr marL="0" indent="-342900" algn="ctr">
              <a:buFont typeface="Arial" panose="020B0604020202020204" pitchFamily="34" charset="0"/>
              <a:buChar char="•"/>
            </a:pPr>
            <a:r>
              <a:rPr lang="en-US" sz="1800" kern="1200" dirty="0"/>
              <a:t>Access to the services in question is very difficult for some members of the public under the current limitations on scope of practice. </a:t>
            </a:r>
          </a:p>
          <a:p>
            <a:pPr marL="0" indent="-342900" algn="ctr">
              <a:buFont typeface="Arial" panose="020B0604020202020204" pitchFamily="34" charset="0"/>
              <a:buChar char="•"/>
            </a:pPr>
            <a:r>
              <a:rPr lang="en-US" sz="1800" kern="1200" dirty="0"/>
              <a:t>The quality of the services in question is adversely impacted under the current limitations on scope of practice. </a:t>
            </a:r>
          </a:p>
          <a:p>
            <a:pPr marL="0" indent="-342900" algn="ctr">
              <a:buFont typeface="Arial" panose="020B0604020202020204" pitchFamily="34" charset="0"/>
              <a:buChar char="•"/>
            </a:pPr>
            <a:r>
              <a:rPr lang="en-US" sz="1800" kern="1200" dirty="0"/>
              <a:t>The range of services of the profession under review is too limited under the current scope of practice raising concerns about consumers having to access the services of other providers whose practices are not as accessible or whose services are more costly. </a:t>
            </a:r>
          </a:p>
          <a:p>
            <a:pPr marL="0" indent="-342900" algn="ctr">
              <a:buFont typeface="Arial" panose="020B0604020202020204" pitchFamily="34" charset="0"/>
              <a:buChar char="•"/>
            </a:pPr>
            <a:r>
              <a:rPr lang="en-US" sz="1800" kern="1200" dirty="0"/>
              <a:t>Actual harm or danger to the public health and safety is occurring because of the absences of the proposed scope of practice. </a:t>
            </a:r>
          </a:p>
        </p:txBody>
      </p:sp>
      <p:sp>
        <p:nvSpPr>
          <p:cNvPr id="2" name="Text Placeholder 1">
            <a:extLst>
              <a:ext uri="{FF2B5EF4-FFF2-40B4-BE49-F238E27FC236}">
                <a16:creationId xmlns:a16="http://schemas.microsoft.com/office/drawing/2014/main" id="{6E6D9BC7-6DF6-22E4-7BAA-176A7C949555}"/>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sz="2400" u="sng" kern="1200" dirty="0">
                <a:solidFill>
                  <a:srgbClr val="036080"/>
                </a:solidFill>
              </a:rPr>
              <a:t>“The health, safety, and welfare of the public are inadequately addressed by the present scope of practice or limitations on the scope of practice.”</a:t>
            </a:r>
          </a:p>
          <a:p>
            <a:pPr marL="0" algn="ctr"/>
            <a:endParaRPr lang="en-US" sz="1400" kern="1200" dirty="0">
              <a:solidFill>
                <a:srgbClr val="036080"/>
              </a:solidFill>
            </a:endParaRPr>
          </a:p>
        </p:txBody>
      </p:sp>
    </p:spTree>
    <p:extLst>
      <p:ext uri="{BB962C8B-B14F-4D97-AF65-F5344CB8AC3E}">
        <p14:creationId xmlns:p14="http://schemas.microsoft.com/office/powerpoint/2010/main" val="287074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87A4A-8C01-72B8-2C7F-A861FD1CE5D6}"/>
              </a:ext>
            </a:extLst>
          </p:cNvPr>
          <p:cNvSpPr>
            <a:spLocks noGrp="1"/>
          </p:cNvSpPr>
          <p:nvPr>
            <p:ph type="title"/>
          </p:nvPr>
        </p:nvSpPr>
        <p:spPr>
          <a:xfrm>
            <a:off x="838200" y="365125"/>
            <a:ext cx="10515600" cy="1325563"/>
          </a:xfrm>
        </p:spPr>
        <p:txBody>
          <a:bodyPr anchor="ctr">
            <a:normAutofit/>
          </a:bodyPr>
          <a:lstStyle/>
          <a:p>
            <a:r>
              <a:rPr lang="en-US" dirty="0"/>
              <a:t>Scope of Practice- Criterion #2</a:t>
            </a:r>
          </a:p>
        </p:txBody>
      </p:sp>
      <p:sp>
        <p:nvSpPr>
          <p:cNvPr id="3" name="Text Placeholder 2">
            <a:extLst>
              <a:ext uri="{FF2B5EF4-FFF2-40B4-BE49-F238E27FC236}">
                <a16:creationId xmlns:a16="http://schemas.microsoft.com/office/drawing/2014/main" id="{E1C48EFB-17CA-1942-1E12-07762AF350CA}"/>
              </a:ext>
            </a:extLst>
          </p:cNvPr>
          <p:cNvSpPr>
            <a:spLocks noGrp="1"/>
          </p:cNvSpPr>
          <p:nvPr>
            <p:ph type="body" sz="quarter" idx="4294967295"/>
          </p:nvPr>
        </p:nvSpPr>
        <p:spPr>
          <a:xfrm>
            <a:off x="838200" y="1881188"/>
            <a:ext cx="5067300" cy="4352544"/>
          </a:xfrm>
          <a:prstGeom prst="rect">
            <a:avLst/>
          </a:prstGeom>
        </p:spPr>
        <p:txBody>
          <a:bodyPr anchor="t">
            <a:normAutofit/>
          </a:bodyPr>
          <a:lstStyle/>
          <a:p>
            <a:pPr marL="0" indent="-342900" algn="ctr">
              <a:buFont typeface="Arial" panose="020B0604020202020204" pitchFamily="34" charset="0"/>
              <a:buChar char="•"/>
            </a:pPr>
            <a:r>
              <a:rPr lang="en-US" sz="1800" kern="1200" dirty="0"/>
              <a:t>The enactment of the proposed changes in scope of practice would produce widespread benefits for the public, and the amount and extent of the benefits would outweigh any potential harm or danger to the public that might be caused by enactment of these changes.</a:t>
            </a:r>
          </a:p>
          <a:p>
            <a:pPr marL="0" indent="-342900" algn="ctr">
              <a:buFont typeface="Arial" panose="020B0604020202020204" pitchFamily="34" charset="0"/>
              <a:buChar char="•"/>
            </a:pPr>
            <a:r>
              <a:rPr lang="en-US" sz="1800" kern="1200" dirty="0"/>
              <a:t>Documentation of benefits to the public must be sufficient to show that there is a realistic expectation of their occurrence following enactment of the proposed changes in scope of practice, and that they would be of significant amount and extent. Evidence from other jurisdictions in which the profession has practiced with the proposed change in scope of practice is preferred.  </a:t>
            </a:r>
          </a:p>
        </p:txBody>
      </p:sp>
      <p:sp>
        <p:nvSpPr>
          <p:cNvPr id="2" name="Text Placeholder 1">
            <a:extLst>
              <a:ext uri="{FF2B5EF4-FFF2-40B4-BE49-F238E27FC236}">
                <a16:creationId xmlns:a16="http://schemas.microsoft.com/office/drawing/2014/main" id="{24FEC4FD-0200-96BB-BB51-90B8676939EF}"/>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sz="2400" u="sng" kern="1200" dirty="0">
                <a:solidFill>
                  <a:srgbClr val="036080"/>
                </a:solidFill>
              </a:rPr>
              <a:t>“Enactment of the proposed change in scope of practice would benefit the health, safety, or welfare of the public.”</a:t>
            </a:r>
          </a:p>
          <a:p>
            <a:pPr marL="0" algn="ctr"/>
            <a:endParaRPr lang="en-US" sz="1400" kern="1200" dirty="0">
              <a:solidFill>
                <a:srgbClr val="036080"/>
              </a:solidFill>
            </a:endParaRPr>
          </a:p>
        </p:txBody>
      </p:sp>
    </p:spTree>
    <p:extLst>
      <p:ext uri="{BB962C8B-B14F-4D97-AF65-F5344CB8AC3E}">
        <p14:creationId xmlns:p14="http://schemas.microsoft.com/office/powerpoint/2010/main" val="3586626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521E72-51B7-C09E-800F-93095CF06863}"/>
              </a:ext>
            </a:extLst>
          </p:cNvPr>
          <p:cNvSpPr>
            <a:spLocks noGrp="1"/>
          </p:cNvSpPr>
          <p:nvPr>
            <p:ph type="title"/>
          </p:nvPr>
        </p:nvSpPr>
        <p:spPr>
          <a:xfrm>
            <a:off x="838200" y="365125"/>
            <a:ext cx="10515600" cy="1325563"/>
          </a:xfrm>
        </p:spPr>
        <p:txBody>
          <a:bodyPr anchor="ctr">
            <a:normAutofit/>
          </a:bodyPr>
          <a:lstStyle/>
          <a:p>
            <a:r>
              <a:rPr lang="en-US" dirty="0"/>
              <a:t>Scope of Practice- Criterion #3</a:t>
            </a:r>
          </a:p>
        </p:txBody>
      </p:sp>
      <p:sp>
        <p:nvSpPr>
          <p:cNvPr id="3" name="Text Placeholder 2">
            <a:extLst>
              <a:ext uri="{FF2B5EF4-FFF2-40B4-BE49-F238E27FC236}">
                <a16:creationId xmlns:a16="http://schemas.microsoft.com/office/drawing/2014/main" id="{16EF6484-A6CF-CFD3-747C-3A0B9CBDF072}"/>
              </a:ext>
            </a:extLst>
          </p:cNvPr>
          <p:cNvSpPr>
            <a:spLocks noGrp="1"/>
          </p:cNvSpPr>
          <p:nvPr>
            <p:ph type="body" sz="quarter" idx="4294967295"/>
          </p:nvPr>
        </p:nvSpPr>
        <p:spPr>
          <a:xfrm>
            <a:off x="838200" y="1881188"/>
            <a:ext cx="5067300" cy="4352544"/>
          </a:xfrm>
          <a:prstGeom prst="rect">
            <a:avLst/>
          </a:prstGeom>
        </p:spPr>
        <p:txBody>
          <a:bodyPr anchor="t">
            <a:normAutofit/>
          </a:bodyPr>
          <a:lstStyle/>
          <a:p>
            <a:pPr marL="0" indent="-342900" algn="ctr">
              <a:buFont typeface="Arial" panose="020B0604020202020204" pitchFamily="34" charset="0"/>
              <a:buChar char="•"/>
            </a:pPr>
            <a:r>
              <a:rPr lang="en-US" sz="1800" kern="1200" dirty="0"/>
              <a:t>Evaluation of physical, emotional, economic, or social danger to determine whether any evident danger would be created by the proposed change in scope of practice and significant enough to outweigh the benefits of implementing the proposed change in scope of practice.</a:t>
            </a:r>
          </a:p>
          <a:p>
            <a:pPr marL="0" indent="-342900" algn="ctr">
              <a:buFont typeface="Arial" panose="020B0604020202020204" pitchFamily="34" charset="0"/>
              <a:buChar char="•"/>
            </a:pPr>
            <a:r>
              <a:rPr lang="en-US" sz="1800" kern="1200" dirty="0"/>
              <a:t>Evaluation of danger is based on the highest level of evidence available.  </a:t>
            </a:r>
          </a:p>
        </p:txBody>
      </p:sp>
      <p:sp>
        <p:nvSpPr>
          <p:cNvPr id="2" name="Text Placeholder 1">
            <a:extLst>
              <a:ext uri="{FF2B5EF4-FFF2-40B4-BE49-F238E27FC236}">
                <a16:creationId xmlns:a16="http://schemas.microsoft.com/office/drawing/2014/main" id="{031FF174-8314-8E22-A901-1EA5E0A04F54}"/>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u="sng" kern="1200" dirty="0">
                <a:solidFill>
                  <a:srgbClr val="036080"/>
                </a:solidFill>
              </a:rPr>
              <a:t>“The proposed change in scope of practice does not create significant new danger to the health, safety, or welfare of the public.”</a:t>
            </a:r>
          </a:p>
          <a:p>
            <a:pPr marL="0" algn="ctr"/>
            <a:endParaRPr lang="en-US" sz="1400" kern="1200" dirty="0">
              <a:solidFill>
                <a:srgbClr val="036080"/>
              </a:solidFill>
            </a:endParaRPr>
          </a:p>
        </p:txBody>
      </p:sp>
    </p:spTree>
    <p:extLst>
      <p:ext uri="{BB962C8B-B14F-4D97-AF65-F5344CB8AC3E}">
        <p14:creationId xmlns:p14="http://schemas.microsoft.com/office/powerpoint/2010/main" val="219954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25EC6-87A3-D3AB-5D2E-6FD438798FDD}"/>
              </a:ext>
            </a:extLst>
          </p:cNvPr>
          <p:cNvSpPr>
            <a:spLocks noGrp="1"/>
          </p:cNvSpPr>
          <p:nvPr>
            <p:ph type="title"/>
          </p:nvPr>
        </p:nvSpPr>
        <p:spPr>
          <a:xfrm>
            <a:off x="838200" y="365125"/>
            <a:ext cx="10515600" cy="1325563"/>
          </a:xfrm>
        </p:spPr>
        <p:txBody>
          <a:bodyPr anchor="ctr">
            <a:normAutofit/>
          </a:bodyPr>
          <a:lstStyle/>
          <a:p>
            <a:r>
              <a:rPr lang="en-US" dirty="0"/>
              <a:t>Scope of Practice- Criterion #4</a:t>
            </a:r>
          </a:p>
        </p:txBody>
      </p:sp>
      <p:sp>
        <p:nvSpPr>
          <p:cNvPr id="3" name="Text Placeholder 2">
            <a:extLst>
              <a:ext uri="{FF2B5EF4-FFF2-40B4-BE49-F238E27FC236}">
                <a16:creationId xmlns:a16="http://schemas.microsoft.com/office/drawing/2014/main" id="{D6E7CFD5-758A-9D92-3B91-6C66FEDC4B79}"/>
              </a:ext>
            </a:extLst>
          </p:cNvPr>
          <p:cNvSpPr>
            <a:spLocks noGrp="1"/>
          </p:cNvSpPr>
          <p:nvPr>
            <p:ph type="body" sz="quarter" idx="4294967295"/>
          </p:nvPr>
        </p:nvSpPr>
        <p:spPr>
          <a:xfrm>
            <a:off x="838200" y="1881188"/>
            <a:ext cx="5067300" cy="4352544"/>
          </a:xfrm>
          <a:prstGeom prst="rect">
            <a:avLst/>
          </a:prstGeom>
        </p:spPr>
        <p:txBody>
          <a:bodyPr anchor="t">
            <a:normAutofit/>
          </a:bodyPr>
          <a:lstStyle/>
          <a:p>
            <a:pPr marL="0" indent="-342900" algn="ctr">
              <a:buFont typeface="Arial" panose="020B0604020202020204" pitchFamily="34" charset="0"/>
              <a:buChar char="•"/>
            </a:pPr>
            <a:r>
              <a:rPr lang="en-US" sz="1800" kern="1200" dirty="0"/>
              <a:t>Analysis of the current education and training must show that it adequately prepares the practitioners in question to perform the new skill or service being proposed in a safe and effective manner. </a:t>
            </a:r>
          </a:p>
          <a:p>
            <a:pPr marL="0" indent="-342900" algn="ctr">
              <a:buFont typeface="Arial" panose="020B0604020202020204" pitchFamily="34" charset="0"/>
              <a:buChar char="•"/>
            </a:pPr>
            <a:r>
              <a:rPr lang="en-US" sz="1800" kern="1200" dirty="0"/>
              <a:t>Evidence must be presented to demonstrate that the current education and training is adequately and appropriately accredited. </a:t>
            </a:r>
          </a:p>
        </p:txBody>
      </p:sp>
      <p:sp>
        <p:nvSpPr>
          <p:cNvPr id="2" name="Text Placeholder 1">
            <a:extLst>
              <a:ext uri="{FF2B5EF4-FFF2-40B4-BE49-F238E27FC236}">
                <a16:creationId xmlns:a16="http://schemas.microsoft.com/office/drawing/2014/main" id="{4C13B42B-B468-0A5B-B5DF-C0A9655BDFFB}"/>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u="sng" kern="1200" dirty="0">
                <a:solidFill>
                  <a:srgbClr val="036080"/>
                </a:solidFill>
              </a:rPr>
              <a:t>“The current education and training for the health profession adequately prepares practitioners to perform the new skill or service.”</a:t>
            </a:r>
          </a:p>
          <a:p>
            <a:pPr marL="0" algn="ctr"/>
            <a:endParaRPr lang="en-US" sz="1400" kern="1200" dirty="0">
              <a:solidFill>
                <a:srgbClr val="036080"/>
              </a:solidFill>
            </a:endParaRPr>
          </a:p>
        </p:txBody>
      </p:sp>
    </p:spTree>
    <p:extLst>
      <p:ext uri="{BB962C8B-B14F-4D97-AF65-F5344CB8AC3E}">
        <p14:creationId xmlns:p14="http://schemas.microsoft.com/office/powerpoint/2010/main" val="348892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54838-7874-C470-F398-B3D3FF2273C7}"/>
              </a:ext>
            </a:extLst>
          </p:cNvPr>
          <p:cNvSpPr>
            <a:spLocks noGrp="1"/>
          </p:cNvSpPr>
          <p:nvPr>
            <p:ph type="title"/>
          </p:nvPr>
        </p:nvSpPr>
        <p:spPr>
          <a:xfrm>
            <a:off x="838200" y="365125"/>
            <a:ext cx="10515600" cy="1325563"/>
          </a:xfrm>
        </p:spPr>
        <p:txBody>
          <a:bodyPr anchor="ctr">
            <a:normAutofit/>
          </a:bodyPr>
          <a:lstStyle/>
          <a:p>
            <a:r>
              <a:rPr lang="en-US" dirty="0"/>
              <a:t>Scope of Practice- Criterion #5</a:t>
            </a:r>
          </a:p>
        </p:txBody>
      </p:sp>
      <p:sp>
        <p:nvSpPr>
          <p:cNvPr id="3" name="Text Placeholder 2">
            <a:extLst>
              <a:ext uri="{FF2B5EF4-FFF2-40B4-BE49-F238E27FC236}">
                <a16:creationId xmlns:a16="http://schemas.microsoft.com/office/drawing/2014/main" id="{027FA0AA-DD8F-823A-1C0F-1230906344AA}"/>
              </a:ext>
            </a:extLst>
          </p:cNvPr>
          <p:cNvSpPr>
            <a:spLocks noGrp="1"/>
          </p:cNvSpPr>
          <p:nvPr>
            <p:ph type="body" sz="quarter" idx="4294967295"/>
          </p:nvPr>
        </p:nvSpPr>
        <p:spPr>
          <a:xfrm>
            <a:off x="838200" y="1881188"/>
            <a:ext cx="5067300" cy="4352544"/>
          </a:xfrm>
          <a:prstGeom prst="rect">
            <a:avLst/>
          </a:prstGeom>
        </p:spPr>
        <p:txBody>
          <a:bodyPr anchor="t">
            <a:normAutofit/>
          </a:bodyPr>
          <a:lstStyle/>
          <a:p>
            <a:pPr marL="0" indent="-342900" algn="ctr">
              <a:buFont typeface="Arial" panose="020B0604020202020204" pitchFamily="34" charset="0"/>
              <a:buChar char="•"/>
            </a:pPr>
            <a:r>
              <a:rPr lang="en-US" sz="1800" kern="1200" dirty="0"/>
              <a:t>There are programs in place, and the programs show that they are adequate to ensure that the practitioners are able to perform the new skill or service being proposed in a safe and effective manner.</a:t>
            </a:r>
          </a:p>
          <a:p>
            <a:pPr marL="0" indent="-342900" algn="ctr">
              <a:buFont typeface="Arial" panose="020B0604020202020204" pitchFamily="34" charset="0"/>
              <a:buChar char="•"/>
            </a:pPr>
            <a:r>
              <a:rPr lang="en-US" sz="1800" kern="1200" dirty="0"/>
              <a:t>Evidence that demonstrates programs comply with acceptable standards. </a:t>
            </a:r>
          </a:p>
          <a:p>
            <a:pPr marL="0" indent="-342900" algn="ctr">
              <a:buFont typeface="Arial" panose="020B0604020202020204" pitchFamily="34" charset="0"/>
              <a:buChar char="•"/>
            </a:pPr>
            <a:r>
              <a:rPr lang="en-US" sz="1800" kern="1200" dirty="0"/>
              <a:t>Evidence presented that demonstrates programs are available and at a cost that is not prohibitive.  </a:t>
            </a:r>
          </a:p>
        </p:txBody>
      </p:sp>
      <p:sp>
        <p:nvSpPr>
          <p:cNvPr id="2" name="Text Placeholder 1">
            <a:extLst>
              <a:ext uri="{FF2B5EF4-FFF2-40B4-BE49-F238E27FC236}">
                <a16:creationId xmlns:a16="http://schemas.microsoft.com/office/drawing/2014/main" id="{1F7374D8-C5A2-0A7F-4705-D33D7D5BC919}"/>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sz="2400" u="sng" kern="1200" dirty="0">
                <a:solidFill>
                  <a:srgbClr val="036080"/>
                </a:solidFill>
              </a:rPr>
              <a:t>“There are appropriate post-professional programs and competence assessment measures available to assure that the practitioner is competent to perform the new skill or service in a safe manner.”</a:t>
            </a:r>
          </a:p>
          <a:p>
            <a:pPr marL="0" algn="ctr"/>
            <a:endParaRPr lang="en-US" sz="1400" kern="1200" dirty="0">
              <a:solidFill>
                <a:srgbClr val="036080"/>
              </a:solidFill>
            </a:endParaRPr>
          </a:p>
        </p:txBody>
      </p:sp>
    </p:spTree>
    <p:extLst>
      <p:ext uri="{BB962C8B-B14F-4D97-AF65-F5344CB8AC3E}">
        <p14:creationId xmlns:p14="http://schemas.microsoft.com/office/powerpoint/2010/main" val="394910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4A469F-7A17-DC2B-FD3B-67121177AF01}"/>
              </a:ext>
            </a:extLst>
          </p:cNvPr>
          <p:cNvSpPr>
            <a:spLocks noGrp="1"/>
          </p:cNvSpPr>
          <p:nvPr>
            <p:ph type="title"/>
          </p:nvPr>
        </p:nvSpPr>
        <p:spPr>
          <a:xfrm>
            <a:off x="838200" y="365125"/>
            <a:ext cx="10515600" cy="1325563"/>
          </a:xfrm>
        </p:spPr>
        <p:txBody>
          <a:bodyPr anchor="ctr">
            <a:normAutofit/>
          </a:bodyPr>
          <a:lstStyle/>
          <a:p>
            <a:r>
              <a:rPr lang="en-US" dirty="0"/>
              <a:t>Scope of Practice- Criterion #6</a:t>
            </a:r>
          </a:p>
        </p:txBody>
      </p:sp>
      <p:sp>
        <p:nvSpPr>
          <p:cNvPr id="3" name="Text Placeholder 2">
            <a:extLst>
              <a:ext uri="{FF2B5EF4-FFF2-40B4-BE49-F238E27FC236}">
                <a16:creationId xmlns:a16="http://schemas.microsoft.com/office/drawing/2014/main" id="{1255A34A-F12A-AFC8-716E-107DF64DCF17}"/>
              </a:ext>
            </a:extLst>
          </p:cNvPr>
          <p:cNvSpPr>
            <a:spLocks noGrp="1"/>
          </p:cNvSpPr>
          <p:nvPr>
            <p:ph type="body" sz="quarter" idx="4294967295"/>
          </p:nvPr>
        </p:nvSpPr>
        <p:spPr>
          <a:xfrm>
            <a:off x="838200" y="1881188"/>
            <a:ext cx="5067300" cy="4352544"/>
          </a:xfrm>
          <a:prstGeom prst="rect">
            <a:avLst/>
          </a:prstGeom>
        </p:spPr>
        <p:txBody>
          <a:bodyPr anchor="t">
            <a:normAutofit/>
          </a:bodyPr>
          <a:lstStyle/>
          <a:p>
            <a:pPr marL="0" indent="-342900" algn="ctr">
              <a:buFont typeface="Arial" panose="020B0604020202020204" pitchFamily="34" charset="0"/>
              <a:buChar char="•"/>
            </a:pPr>
            <a:r>
              <a:rPr lang="en-US" sz="1800" kern="1200" dirty="0"/>
              <a:t>Practitioners of the proposed new scope of practice must be subject to the complaint, investigation, and discipline provisions of the Uniform Credentialing Act. </a:t>
            </a:r>
          </a:p>
          <a:p>
            <a:pPr marL="0" indent="-342900" algn="ctr">
              <a:buFont typeface="Arial" panose="020B0604020202020204" pitchFamily="34" charset="0"/>
              <a:buChar char="•"/>
            </a:pPr>
            <a:r>
              <a:rPr lang="en-US" sz="1800" kern="1200" dirty="0"/>
              <a:t>If the proposed new scope of practice will be implemented through the issuance of a new credential, and appropriate continuing competency requirements are established for the credential. </a:t>
            </a:r>
          </a:p>
        </p:txBody>
      </p:sp>
      <p:sp>
        <p:nvSpPr>
          <p:cNvPr id="2" name="Text Placeholder 1">
            <a:extLst>
              <a:ext uri="{FF2B5EF4-FFF2-40B4-BE49-F238E27FC236}">
                <a16:creationId xmlns:a16="http://schemas.microsoft.com/office/drawing/2014/main" id="{FD8C8E6D-C334-9664-3678-4043B40CE405}"/>
              </a:ext>
            </a:extLst>
          </p:cNvPr>
          <p:cNvSpPr>
            <a:spLocks noGrp="1"/>
          </p:cNvSpPr>
          <p:nvPr>
            <p:ph type="body" sz="quarter" idx="4294967295"/>
          </p:nvPr>
        </p:nvSpPr>
        <p:spPr>
          <a:xfrm>
            <a:off x="6286500" y="1881188"/>
            <a:ext cx="5067300" cy="4352544"/>
          </a:xfrm>
          <a:prstGeom prst="rect">
            <a:avLst/>
          </a:prstGeom>
        </p:spPr>
        <p:txBody>
          <a:bodyPr anchor="t">
            <a:normAutofit/>
          </a:bodyPr>
          <a:lstStyle/>
          <a:p>
            <a:pPr marL="0" indent="0" algn="ctr">
              <a:buNone/>
            </a:pPr>
            <a:r>
              <a:rPr lang="en-US" u="sng" kern="1200" dirty="0">
                <a:solidFill>
                  <a:srgbClr val="036080"/>
                </a:solidFill>
              </a:rPr>
              <a:t>“There are adequate measures to assess whether practitioners are competently performing the new skill or service and to take appropriate action if they are not performing competently.”</a:t>
            </a:r>
          </a:p>
          <a:p>
            <a:pPr marL="0" algn="ctr"/>
            <a:endParaRPr lang="en-US" sz="1400" kern="1200" dirty="0">
              <a:solidFill>
                <a:srgbClr val="036080"/>
              </a:solidFill>
            </a:endParaRPr>
          </a:p>
        </p:txBody>
      </p:sp>
    </p:spTree>
    <p:extLst>
      <p:ext uri="{BB962C8B-B14F-4D97-AF65-F5344CB8AC3E}">
        <p14:creationId xmlns:p14="http://schemas.microsoft.com/office/powerpoint/2010/main" val="89912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A1C95-03E1-9AC8-0FB4-60A2E3F4D546}"/>
              </a:ext>
            </a:extLst>
          </p:cNvPr>
          <p:cNvSpPr>
            <a:spLocks noGrp="1"/>
          </p:cNvSpPr>
          <p:nvPr>
            <p:ph type="body" sz="quarter" idx="11"/>
          </p:nvPr>
        </p:nvSpPr>
        <p:spPr>
          <a:xfrm>
            <a:off x="449179" y="1061546"/>
            <a:ext cx="11560739" cy="4329942"/>
          </a:xfrm>
        </p:spPr>
        <p:txBody>
          <a:bodyPr>
            <a:normAutofit lnSpcReduction="10000"/>
          </a:bodyPr>
          <a:lstStyle/>
          <a:p>
            <a:r>
              <a:rPr lang="en-US" u="sng" dirty="0"/>
              <a:t>Applications:</a:t>
            </a:r>
          </a:p>
          <a:p>
            <a:pPr marL="342900" indent="-342900">
              <a:buFont typeface="Arial" panose="020B0604020202020204" pitchFamily="34" charset="0"/>
              <a:buChar char="•"/>
            </a:pPr>
            <a:r>
              <a:rPr lang="en-US" sz="1600" noProof="1"/>
              <a:t>Cover Page</a:t>
            </a:r>
          </a:p>
          <a:p>
            <a:pPr marL="342900" indent="-342900">
              <a:buFont typeface="Arial" panose="020B0604020202020204" pitchFamily="34" charset="0"/>
              <a:buChar char="•"/>
            </a:pPr>
            <a:r>
              <a:rPr lang="en-US" sz="1600" noProof="1"/>
              <a:t>Narrative section</a:t>
            </a:r>
          </a:p>
          <a:p>
            <a:pPr marL="342900" indent="-342900">
              <a:buAutoNum type="alphaLcPeriod"/>
            </a:pPr>
            <a:r>
              <a:rPr lang="en-US" sz="1600" noProof="1"/>
              <a:t>19 questions on fundamentals of the proposal and applicant group.</a:t>
            </a:r>
          </a:p>
          <a:p>
            <a:pPr marL="342900" indent="-342900">
              <a:buAutoNum type="alphaLcPeriod"/>
            </a:pPr>
            <a:r>
              <a:rPr lang="en-US" sz="1600" noProof="1"/>
              <a:t>9 questions exploring the issues pertinent to the idea or ideas in the applicants’ proposal.</a:t>
            </a:r>
          </a:p>
          <a:p>
            <a:r>
              <a:rPr lang="en-US" sz="1600" noProof="1"/>
              <a:t>Supporting documents:</a:t>
            </a:r>
          </a:p>
          <a:p>
            <a:pPr marL="342900" indent="-342900">
              <a:buAutoNum type="alphaLcPeriod"/>
            </a:pPr>
            <a:r>
              <a:rPr lang="en-US" sz="1600" noProof="1"/>
              <a:t>Should contain the information necessary to define the current practice situation of the occupation.</a:t>
            </a:r>
          </a:p>
          <a:p>
            <a:pPr marL="342900" indent="-342900">
              <a:buAutoNum type="alphaLcPeriod"/>
            </a:pPr>
            <a:r>
              <a:rPr lang="en-US" sz="1600" noProof="1"/>
              <a:t>Should identify the possible impact of the proposal if it were to become part of NE State Law.</a:t>
            </a:r>
            <a:endParaRPr lang="en-US" sz="1600"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u="sng" dirty="0"/>
              <a:t>Proposals:</a:t>
            </a:r>
          </a:p>
          <a:p>
            <a:pPr marL="285750" indent="-285750">
              <a:buFont typeface="Arial" panose="020B0604020202020204" pitchFamily="34" charset="0"/>
              <a:buChar char="•"/>
            </a:pPr>
            <a:r>
              <a:rPr lang="en-US" dirty="0"/>
              <a:t>The ideas for making changes in the credentialing of health professions.</a:t>
            </a:r>
          </a:p>
          <a:p>
            <a:pPr marL="285750" indent="-285750">
              <a:buFont typeface="Arial" panose="020B0604020202020204" pitchFamily="34" charset="0"/>
              <a:buChar char="•"/>
            </a:pPr>
            <a:r>
              <a:rPr lang="en-US" dirty="0"/>
              <a:t>Should provide anticipated statutory amendment language that would be needed to implement the proposed changes.</a:t>
            </a:r>
            <a:endParaRPr lang="en-US" sz="1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Title 3">
            <a:extLst>
              <a:ext uri="{FF2B5EF4-FFF2-40B4-BE49-F238E27FC236}">
                <a16:creationId xmlns:a16="http://schemas.microsoft.com/office/drawing/2014/main" id="{B83B4B31-E6BE-9551-D7A2-8520803F627A}"/>
              </a:ext>
            </a:extLst>
          </p:cNvPr>
          <p:cNvSpPr>
            <a:spLocks noGrp="1"/>
          </p:cNvSpPr>
          <p:nvPr>
            <p:ph type="title"/>
          </p:nvPr>
        </p:nvSpPr>
        <p:spPr/>
        <p:txBody>
          <a:bodyPr/>
          <a:lstStyle/>
          <a:p>
            <a:r>
              <a:rPr lang="en-US" dirty="0"/>
              <a:t>Applications &amp; Proposals</a:t>
            </a:r>
          </a:p>
        </p:txBody>
      </p:sp>
    </p:spTree>
    <p:extLst>
      <p:ext uri="{BB962C8B-B14F-4D97-AF65-F5344CB8AC3E}">
        <p14:creationId xmlns:p14="http://schemas.microsoft.com/office/powerpoint/2010/main" val="32417100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350D4-50FF-D3C7-56C9-CD8025E34C2E}"/>
              </a:ext>
            </a:extLst>
          </p:cNvPr>
          <p:cNvSpPr>
            <a:spLocks noGrp="1"/>
          </p:cNvSpPr>
          <p:nvPr>
            <p:ph type="body" sz="quarter" idx="11"/>
          </p:nvPr>
        </p:nvSpPr>
        <p:spPr>
          <a:xfrm>
            <a:off x="365097" y="1081210"/>
            <a:ext cx="11560739" cy="4936131"/>
          </a:xfrm>
        </p:spPr>
        <p:txBody>
          <a:bodyPr wrap="none">
            <a:normAutofit/>
          </a:bodyPr>
          <a:lstStyle/>
          <a:p>
            <a:pPr marL="342900" indent="-342900">
              <a:buFont typeface="Arial" panose="020B0604020202020204" pitchFamily="34" charset="0"/>
              <a:buChar char="•"/>
            </a:pPr>
            <a:r>
              <a:rPr lang="en-US" dirty="0"/>
              <a:t>A proposal may be amended only by the applicant group during the Technical Review stage of the review process.</a:t>
            </a:r>
          </a:p>
          <a:p>
            <a:endParaRPr lang="en-US" dirty="0"/>
          </a:p>
          <a:p>
            <a:pPr marL="342900" indent="-342900">
              <a:buFont typeface="Arial" panose="020B0604020202020204" pitchFamily="34" charset="0"/>
              <a:buChar char="•"/>
            </a:pPr>
            <a:r>
              <a:rPr lang="en-US" dirty="0"/>
              <a:t>If the proposal is amended following a public hearing, DHHS legal department shall determine whether changes are substantive enough to merit a subsequent public hearing on the amended proposal prior to the committee’s final recommendations and report.</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9065D18D-94CF-6A04-6415-FDA7ED16C9F9}"/>
              </a:ext>
            </a:extLst>
          </p:cNvPr>
          <p:cNvSpPr>
            <a:spLocks noGrp="1"/>
          </p:cNvSpPr>
          <p:nvPr>
            <p:ph type="title"/>
          </p:nvPr>
        </p:nvSpPr>
        <p:spPr>
          <a:xfrm>
            <a:off x="373487" y="365126"/>
            <a:ext cx="11552349" cy="696420"/>
          </a:xfrm>
        </p:spPr>
        <p:txBody>
          <a:bodyPr anchor="ctr">
            <a:normAutofit/>
          </a:bodyPr>
          <a:lstStyle/>
          <a:p>
            <a:r>
              <a:rPr lang="en-US" dirty="0"/>
              <a:t>Amending an Application</a:t>
            </a:r>
          </a:p>
        </p:txBody>
      </p:sp>
    </p:spTree>
    <p:extLst>
      <p:ext uri="{BB962C8B-B14F-4D97-AF65-F5344CB8AC3E}">
        <p14:creationId xmlns:p14="http://schemas.microsoft.com/office/powerpoint/2010/main" val="176221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2664-9EAF-982C-EAF8-A98F07621A92}"/>
              </a:ext>
            </a:extLst>
          </p:cNvPr>
          <p:cNvSpPr>
            <a:spLocks noGrp="1"/>
          </p:cNvSpPr>
          <p:nvPr>
            <p:ph type="title"/>
          </p:nvPr>
        </p:nvSpPr>
        <p:spPr>
          <a:xfrm>
            <a:off x="838200" y="7010"/>
            <a:ext cx="10515600" cy="2417921"/>
          </a:xfrm>
        </p:spPr>
        <p:txBody>
          <a:bodyPr vert="horz" lIns="91440" tIns="45720" rIns="91440" bIns="45720" rtlCol="0" anchor="b" anchorCtr="0">
            <a:normAutofit/>
          </a:bodyPr>
          <a:lstStyle/>
          <a:p>
            <a:r>
              <a:rPr lang="en-US" kern="1200">
                <a:latin typeface="+mj-lt"/>
                <a:ea typeface="+mj-ea"/>
                <a:cs typeface="+mj-cs"/>
              </a:rPr>
              <a:t>Two Types of Reviews</a:t>
            </a:r>
          </a:p>
        </p:txBody>
      </p:sp>
      <p:sp>
        <p:nvSpPr>
          <p:cNvPr id="4" name="TextBox 3">
            <a:extLst>
              <a:ext uri="{FF2B5EF4-FFF2-40B4-BE49-F238E27FC236}">
                <a16:creationId xmlns:a16="http://schemas.microsoft.com/office/drawing/2014/main" id="{9DD40DE9-22F9-44FE-CA3B-B0AAC1BAC886}"/>
              </a:ext>
            </a:extLst>
          </p:cNvPr>
          <p:cNvSpPr txBox="1"/>
          <p:nvPr/>
        </p:nvSpPr>
        <p:spPr>
          <a:xfrm>
            <a:off x="838200" y="2587767"/>
            <a:ext cx="10515600" cy="2898775"/>
          </a:xfrm>
          <a:prstGeom prst="rect">
            <a:avLst/>
          </a:prstGeom>
        </p:spPr>
        <p:txBody>
          <a:bodyPr vert="horz" lIns="91440" tIns="45720" rIns="91440" bIns="45720" rtlCol="0">
            <a:normAutofit/>
          </a:bodyPr>
          <a:lstStyle/>
          <a:p>
            <a:pPr algn="ctr">
              <a:lnSpc>
                <a:spcPct val="90000"/>
              </a:lnSpc>
              <a:spcBef>
                <a:spcPts val="1000"/>
              </a:spcBef>
            </a:pPr>
            <a:r>
              <a:rPr lang="en-US" sz="3200" kern="1200" dirty="0">
                <a:solidFill>
                  <a:srgbClr val="7E99A9"/>
                </a:solidFill>
                <a:latin typeface="+mn-lt"/>
                <a:ea typeface="Roboto" panose="02000000000000000000" pitchFamily="2" charset="0"/>
                <a:cs typeface="Roboto" panose="02000000000000000000" pitchFamily="2" charset="0"/>
              </a:rPr>
              <a:t>1. Currently unregulated health professions</a:t>
            </a:r>
          </a:p>
          <a:p>
            <a:pPr algn="ctr">
              <a:lnSpc>
                <a:spcPct val="90000"/>
              </a:lnSpc>
              <a:spcBef>
                <a:spcPts val="1000"/>
              </a:spcBef>
            </a:pPr>
            <a:r>
              <a:rPr lang="en-US" sz="3200" kern="1200" dirty="0">
                <a:solidFill>
                  <a:srgbClr val="7E99A9"/>
                </a:solidFill>
                <a:latin typeface="+mn-lt"/>
                <a:ea typeface="Roboto" panose="02000000000000000000" pitchFamily="2" charset="0"/>
                <a:cs typeface="Roboto" panose="02000000000000000000" pitchFamily="2" charset="0"/>
              </a:rPr>
              <a:t>2. Changes in scope of practice for already regulated health professions</a:t>
            </a:r>
          </a:p>
        </p:txBody>
      </p:sp>
    </p:spTree>
    <p:extLst>
      <p:ext uri="{BB962C8B-B14F-4D97-AF65-F5344CB8AC3E}">
        <p14:creationId xmlns:p14="http://schemas.microsoft.com/office/powerpoint/2010/main" val="3757845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DC6CBF-9267-CAFC-F36A-757F0F17E20A}"/>
              </a:ext>
            </a:extLst>
          </p:cNvPr>
          <p:cNvSpPr>
            <a:spLocks noGrp="1"/>
          </p:cNvSpPr>
          <p:nvPr>
            <p:ph type="body" sz="quarter" idx="11"/>
          </p:nvPr>
        </p:nvSpPr>
        <p:spPr>
          <a:xfrm>
            <a:off x="365097" y="1081210"/>
            <a:ext cx="11560739" cy="4716953"/>
          </a:xfrm>
        </p:spPr>
        <p:txBody>
          <a:bodyPr>
            <a:normAutofit/>
          </a:bodyPr>
          <a:lstStyle/>
          <a:p>
            <a:pPr marL="342900" indent="-342900">
              <a:buFont typeface="Arial" panose="020B0604020202020204" pitchFamily="34" charset="0"/>
              <a:buChar char="•"/>
            </a:pPr>
            <a:r>
              <a:rPr lang="en-US" sz="2400" dirty="0"/>
              <a:t>All discussion of issues and conduct of committee business is required to occur at formally noticed meetings.</a:t>
            </a:r>
          </a:p>
          <a:p>
            <a:pPr marL="342900" indent="-342900">
              <a:buFont typeface="Arial" panose="020B0604020202020204" pitchFamily="34" charset="0"/>
              <a:buChar char="•"/>
            </a:pPr>
            <a:r>
              <a:rPr lang="en-US" sz="2400" dirty="0"/>
              <a:t>There are no closed sessions in this program.</a:t>
            </a:r>
          </a:p>
          <a:p>
            <a:pPr marL="342900" indent="-342900">
              <a:buFont typeface="Arial" panose="020B0604020202020204" pitchFamily="34" charset="0"/>
              <a:buChar char="•"/>
            </a:pPr>
            <a:r>
              <a:rPr lang="en-US" sz="2400" dirty="0"/>
              <a:t>Any gathering of a quorum of the Technical Review Committee that discusses committee business, and which has not been duly ‘noticed’ in public media is in violation of the Open Meetings Act.</a:t>
            </a:r>
          </a:p>
          <a:p>
            <a:pPr marL="342900" indent="-342900">
              <a:buFont typeface="Arial" panose="020B0604020202020204" pitchFamily="34" charset="0"/>
              <a:buChar char="•"/>
            </a:pPr>
            <a:r>
              <a:rPr lang="en-US" sz="2400" dirty="0"/>
              <a:t>The public is allowed to speak at each of the meetings within their designated time limits. </a:t>
            </a:r>
          </a:p>
        </p:txBody>
      </p:sp>
      <p:sp>
        <p:nvSpPr>
          <p:cNvPr id="4" name="Title 3">
            <a:extLst>
              <a:ext uri="{FF2B5EF4-FFF2-40B4-BE49-F238E27FC236}">
                <a16:creationId xmlns:a16="http://schemas.microsoft.com/office/drawing/2014/main" id="{D607F4DF-BA47-0A48-3AF9-6935469A8265}"/>
              </a:ext>
            </a:extLst>
          </p:cNvPr>
          <p:cNvSpPr>
            <a:spLocks noGrp="1"/>
          </p:cNvSpPr>
          <p:nvPr>
            <p:ph type="title"/>
          </p:nvPr>
        </p:nvSpPr>
        <p:spPr>
          <a:xfrm>
            <a:off x="373487" y="365126"/>
            <a:ext cx="11552349" cy="696420"/>
          </a:xfrm>
        </p:spPr>
        <p:txBody>
          <a:bodyPr anchor="ctr">
            <a:normAutofit/>
          </a:bodyPr>
          <a:lstStyle/>
          <a:p>
            <a:r>
              <a:rPr lang="en-US" dirty="0"/>
              <a:t>The Open Meetings Act</a:t>
            </a:r>
          </a:p>
        </p:txBody>
      </p:sp>
    </p:spTree>
    <p:extLst>
      <p:ext uri="{BB962C8B-B14F-4D97-AF65-F5344CB8AC3E}">
        <p14:creationId xmlns:p14="http://schemas.microsoft.com/office/powerpoint/2010/main" val="2889783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D67579-4C8F-F1DE-81D6-A002B45516CF}"/>
              </a:ext>
            </a:extLst>
          </p:cNvPr>
          <p:cNvSpPr>
            <a:spLocks noGrp="1"/>
          </p:cNvSpPr>
          <p:nvPr>
            <p:ph type="body" sz="quarter" idx="11"/>
          </p:nvPr>
        </p:nvSpPr>
        <p:spPr>
          <a:xfrm>
            <a:off x="365097" y="1081210"/>
            <a:ext cx="11560739" cy="4936131"/>
          </a:xfrm>
        </p:spPr>
        <p:txBody>
          <a:bodyPr wrap="none">
            <a:normAutofit/>
          </a:bodyPr>
          <a:lstStyle/>
          <a:p>
            <a:pPr marL="342900" indent="-342900">
              <a:buFont typeface="Arial" panose="020B0604020202020204" pitchFamily="34" charset="0"/>
              <a:buChar char="•"/>
            </a:pPr>
            <a:r>
              <a:rPr lang="en-US" dirty="0"/>
              <a:t>All information that internal AND external stakeholders wish to share with the committee members </a:t>
            </a:r>
            <a:r>
              <a:rPr lang="en-US" u="sng" dirty="0"/>
              <a:t>must be shared with program staff first; </a:t>
            </a:r>
            <a:r>
              <a:rPr lang="en-US" dirty="0"/>
              <a:t>Program staff will disperse that information to review bodies.</a:t>
            </a:r>
          </a:p>
          <a:p>
            <a:pPr marL="342900" indent="-342900">
              <a:buFont typeface="Arial" panose="020B0604020202020204" pitchFamily="34" charset="0"/>
              <a:buChar char="•"/>
            </a:pPr>
            <a:r>
              <a:rPr lang="en-US" dirty="0"/>
              <a:t>Lobbying of committee members is not appropriate. </a:t>
            </a:r>
          </a:p>
          <a:p>
            <a:pPr marL="342900" indent="-342900">
              <a:buFont typeface="Arial" panose="020B0604020202020204" pitchFamily="34" charset="0"/>
              <a:buChar char="•"/>
            </a:pPr>
            <a:r>
              <a:rPr lang="en-US" dirty="0"/>
              <a:t>Information must be shared among all members of each review body. </a:t>
            </a:r>
          </a:p>
          <a:p>
            <a:pPr marL="342900" indent="-342900">
              <a:buFont typeface="Arial" panose="020B0604020202020204" pitchFamily="34" charset="0"/>
              <a:buChar char="•"/>
            </a:pPr>
            <a:r>
              <a:rPr lang="en-US" dirty="0"/>
              <a:t>It is not appropriate for committee members to attempt to manipulate or exert undue influence on fellow committee members.</a:t>
            </a:r>
          </a:p>
          <a:p>
            <a:pPr marL="342900" indent="-342900">
              <a:buFont typeface="Arial" panose="020B0604020202020204" pitchFamily="34" charset="0"/>
              <a:buChar char="•"/>
            </a:pPr>
            <a:r>
              <a:rPr lang="en-US" dirty="0"/>
              <a:t>Internal and External Stakeholders should only speak to the merits of the application during the Issue Definition Meeting Phase.</a:t>
            </a:r>
          </a:p>
          <a:p>
            <a:pPr marL="342900" indent="-342900">
              <a:buFont typeface="Arial" panose="020B0604020202020204" pitchFamily="34" charset="0"/>
              <a:buChar char="•"/>
            </a:pPr>
            <a:r>
              <a:rPr lang="en-US" dirty="0"/>
              <a:t>Internal and External stakeholders will have the opportunity to speak to more subjective information regarding the application during the Public Hearing Meeting Phase. </a:t>
            </a:r>
          </a:p>
          <a:p>
            <a:pPr marL="342900" indent="-342900">
              <a:buFont typeface="Arial" panose="020B0604020202020204" pitchFamily="34" charset="0"/>
              <a:buChar char="•"/>
            </a:pPr>
            <a:r>
              <a:rPr lang="en-US" dirty="0"/>
              <a:t>Internal and External Stakeholders must contact program staff at least 1 business day prior to the Public Hearing with information they would like to share with committee members, excluding testimony.  </a:t>
            </a:r>
          </a:p>
        </p:txBody>
      </p:sp>
      <p:sp>
        <p:nvSpPr>
          <p:cNvPr id="4" name="Title 3">
            <a:extLst>
              <a:ext uri="{FF2B5EF4-FFF2-40B4-BE49-F238E27FC236}">
                <a16:creationId xmlns:a16="http://schemas.microsoft.com/office/drawing/2014/main" id="{FB4A5D3A-1544-4384-549E-10E1ABBE9FCB}"/>
              </a:ext>
            </a:extLst>
          </p:cNvPr>
          <p:cNvSpPr>
            <a:spLocks noGrp="1"/>
          </p:cNvSpPr>
          <p:nvPr>
            <p:ph type="title"/>
          </p:nvPr>
        </p:nvSpPr>
        <p:spPr>
          <a:xfrm>
            <a:off x="373487" y="365126"/>
            <a:ext cx="11552349" cy="696420"/>
          </a:xfrm>
        </p:spPr>
        <p:txBody>
          <a:bodyPr anchor="ctr">
            <a:normAutofit/>
          </a:bodyPr>
          <a:lstStyle/>
          <a:p>
            <a:r>
              <a:rPr lang="en-US" sz="3300"/>
              <a:t>Rules for Internal and External Stakeholder Interactions</a:t>
            </a:r>
          </a:p>
        </p:txBody>
      </p:sp>
    </p:spTree>
    <p:extLst>
      <p:ext uri="{BB962C8B-B14F-4D97-AF65-F5344CB8AC3E}">
        <p14:creationId xmlns:p14="http://schemas.microsoft.com/office/powerpoint/2010/main" val="1293583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3F42FB-4B05-07A5-3D0E-4F49B673CE42}"/>
              </a:ext>
            </a:extLst>
          </p:cNvPr>
          <p:cNvSpPr>
            <a:spLocks noGrp="1"/>
          </p:cNvSpPr>
          <p:nvPr>
            <p:ph type="body" sz="quarter" idx="12"/>
          </p:nvPr>
        </p:nvSpPr>
        <p:spPr>
          <a:xfrm>
            <a:off x="373486" y="898588"/>
            <a:ext cx="11552349" cy="5060823"/>
          </a:xfrm>
        </p:spPr>
        <p:txBody>
          <a:bodyPr>
            <a:normAutofit/>
          </a:bodyPr>
          <a:lstStyle/>
          <a:p>
            <a:pPr marL="342900" indent="-342900">
              <a:spcAft>
                <a:spcPts val="600"/>
              </a:spcAft>
              <a:buClrTx/>
              <a:buFont typeface="Arial" panose="020B0604020202020204" pitchFamily="34" charset="0"/>
              <a:buChar char="•"/>
            </a:pPr>
            <a:r>
              <a:rPr lang="en-US" sz="2000" dirty="0"/>
              <a:t>Committee members may ask questions of the interested parties or members of the public at Technical Review Committee meetings.</a:t>
            </a:r>
          </a:p>
          <a:p>
            <a:pPr marL="342900" indent="-342900">
              <a:spcAft>
                <a:spcPts val="600"/>
              </a:spcAft>
              <a:buClrTx/>
              <a:buFont typeface="Arial" panose="020B0604020202020204" pitchFamily="34" charset="0"/>
              <a:buChar char="•"/>
            </a:pPr>
            <a:r>
              <a:rPr lang="en-US" sz="2000" dirty="0"/>
              <a:t>Until the Public Hearing, questions from committee members should only be about objective information (for example, current education/training curriculums, trends in healthcare/ that profession, etc.).</a:t>
            </a:r>
          </a:p>
          <a:p>
            <a:pPr marL="342900" indent="-342900">
              <a:spcAft>
                <a:spcPts val="600"/>
              </a:spcAft>
              <a:buClrTx/>
              <a:buFont typeface="Arial" panose="020B0604020202020204" pitchFamily="34" charset="0"/>
              <a:buChar char="•"/>
            </a:pPr>
            <a:r>
              <a:rPr lang="en-US" sz="2000" dirty="0"/>
              <a:t>Members of the public, proponents, opponents, and interested parties will have the opportunity to speak at each of the meetings within their given time limits.</a:t>
            </a:r>
          </a:p>
          <a:p>
            <a:pPr marL="342900" indent="-342900">
              <a:spcAft>
                <a:spcPts val="600"/>
              </a:spcAft>
              <a:buClrTx/>
              <a:buFont typeface="Arial" panose="020B0604020202020204" pitchFamily="34" charset="0"/>
              <a:buChar char="•"/>
            </a:pPr>
            <a:r>
              <a:rPr lang="en-US" sz="2000" dirty="0"/>
              <a:t>The chairperson has the authority to curtail any public commentary as they deem necessary with respect to openness and good order.</a:t>
            </a:r>
          </a:p>
        </p:txBody>
      </p:sp>
      <p:sp>
        <p:nvSpPr>
          <p:cNvPr id="4" name="Title 3">
            <a:extLst>
              <a:ext uri="{FF2B5EF4-FFF2-40B4-BE49-F238E27FC236}">
                <a16:creationId xmlns:a16="http://schemas.microsoft.com/office/drawing/2014/main" id="{7015340C-1D63-47C8-E0F5-F6F21F229D98}"/>
              </a:ext>
            </a:extLst>
          </p:cNvPr>
          <p:cNvSpPr>
            <a:spLocks noGrp="1"/>
          </p:cNvSpPr>
          <p:nvPr>
            <p:ph type="title"/>
          </p:nvPr>
        </p:nvSpPr>
        <p:spPr>
          <a:xfrm>
            <a:off x="373487" y="365126"/>
            <a:ext cx="11552349" cy="696420"/>
          </a:xfrm>
        </p:spPr>
        <p:txBody>
          <a:bodyPr anchor="ctr">
            <a:normAutofit fontScale="90000"/>
          </a:bodyPr>
          <a:lstStyle/>
          <a:p>
            <a:r>
              <a:rPr lang="en-US" sz="2800" dirty="0"/>
              <a:t>Rules for Internal and External Stakeholder Interactions (Continued)</a:t>
            </a:r>
          </a:p>
        </p:txBody>
      </p:sp>
    </p:spTree>
    <p:extLst>
      <p:ext uri="{BB962C8B-B14F-4D97-AF65-F5344CB8AC3E}">
        <p14:creationId xmlns:p14="http://schemas.microsoft.com/office/powerpoint/2010/main" val="514448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8C2AB0-1F6E-A0D8-2E7F-5CFB8F75B06A}"/>
              </a:ext>
            </a:extLst>
          </p:cNvPr>
          <p:cNvSpPr>
            <a:spLocks noGrp="1"/>
          </p:cNvSpPr>
          <p:nvPr>
            <p:ph type="body" sz="quarter" idx="11"/>
          </p:nvPr>
        </p:nvSpPr>
        <p:spPr>
          <a:xfrm>
            <a:off x="373487" y="1073568"/>
            <a:ext cx="11552349" cy="5060532"/>
          </a:xfrm>
        </p:spPr>
        <p:txBody>
          <a:bodyPr>
            <a:normAutofit/>
          </a:bodyPr>
          <a:lstStyle/>
          <a:p>
            <a:pPr marL="342900" indent="-342900">
              <a:buFont typeface="Arial" panose="020B0604020202020204" pitchFamily="34" charset="0"/>
              <a:buChar char="•"/>
            </a:pPr>
            <a:r>
              <a:rPr lang="en-US" dirty="0"/>
              <a:t>Provide program information, instructions, and other such materials as necessary for the committees to carry out their duties and responsibilities.</a:t>
            </a:r>
          </a:p>
          <a:p>
            <a:pPr marL="342900" indent="-342900">
              <a:buFont typeface="Arial" panose="020B0604020202020204" pitchFamily="34" charset="0"/>
              <a:buChar char="•"/>
            </a:pPr>
            <a:r>
              <a:rPr lang="en-US" dirty="0"/>
              <a:t>Provide any other information upon the request of committee members to assist them in carrying out their duties.</a:t>
            </a:r>
          </a:p>
          <a:p>
            <a:pPr marL="342900" indent="-342900">
              <a:buFont typeface="Arial" panose="020B0604020202020204" pitchFamily="34" charset="0"/>
              <a:buChar char="•"/>
            </a:pPr>
            <a:r>
              <a:rPr lang="en-US" dirty="0"/>
              <a:t>Must submit electronic copies of all documents received to the agency to be posted on the Credentialing Review Program webpage. </a:t>
            </a:r>
          </a:p>
          <a:p>
            <a:pPr marL="342900" indent="-342900">
              <a:buFont typeface="Arial" panose="020B0604020202020204" pitchFamily="34" charset="0"/>
              <a:buChar char="•"/>
            </a:pPr>
            <a:r>
              <a:rPr lang="en-US" dirty="0"/>
              <a:t>Staff must draft and edit technical review committee reports that are to be submitted to other public bodies and officials, subject to technical review committee approval.</a:t>
            </a:r>
          </a:p>
          <a:p>
            <a:pPr marL="342900" indent="-342900">
              <a:buFont typeface="Arial" panose="020B0604020202020204" pitchFamily="34" charset="0"/>
              <a:buChar char="•"/>
            </a:pPr>
            <a:r>
              <a:rPr lang="en-US" dirty="0"/>
              <a:t>Staff must assist all parties in the review equally and impartially.</a:t>
            </a:r>
          </a:p>
          <a:p>
            <a:pPr marL="342900" indent="-342900">
              <a:buFont typeface="Arial" panose="020B0604020202020204" pitchFamily="34" charset="0"/>
              <a:buChar char="•"/>
            </a:pPr>
            <a:r>
              <a:rPr lang="en-US" dirty="0"/>
              <a:t>Staff must advise the technical review committee on procedures, appropriate statutes and regulations, and the application of criteria during the review.</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307A7EB6-0A85-8FEB-C647-1C583D713B3C}"/>
              </a:ext>
            </a:extLst>
          </p:cNvPr>
          <p:cNvSpPr>
            <a:spLocks noGrp="1"/>
          </p:cNvSpPr>
          <p:nvPr>
            <p:ph type="title"/>
          </p:nvPr>
        </p:nvSpPr>
        <p:spPr>
          <a:xfrm>
            <a:off x="373487" y="365126"/>
            <a:ext cx="11552349" cy="696420"/>
          </a:xfrm>
        </p:spPr>
        <p:txBody>
          <a:bodyPr anchor="ctr">
            <a:normAutofit/>
          </a:bodyPr>
          <a:lstStyle/>
          <a:p>
            <a:r>
              <a:rPr lang="en-US" dirty="0"/>
              <a:t>Role of Staff</a:t>
            </a:r>
          </a:p>
        </p:txBody>
      </p:sp>
    </p:spTree>
    <p:extLst>
      <p:ext uri="{BB962C8B-B14F-4D97-AF65-F5344CB8AC3E}">
        <p14:creationId xmlns:p14="http://schemas.microsoft.com/office/powerpoint/2010/main" val="371054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8F800-6245-D301-D4FD-0C69AAB18FF9}"/>
              </a:ext>
            </a:extLst>
          </p:cNvPr>
          <p:cNvSpPr>
            <a:spLocks noGrp="1"/>
          </p:cNvSpPr>
          <p:nvPr>
            <p:ph type="body" sz="quarter" idx="12"/>
          </p:nvPr>
        </p:nvSpPr>
        <p:spPr/>
        <p:txBody>
          <a:bodyPr/>
          <a:lstStyle/>
          <a:p>
            <a:r>
              <a:rPr lang="en-US" dirty="0"/>
              <a:t>Levels of Consideration:</a:t>
            </a:r>
          </a:p>
        </p:txBody>
      </p:sp>
      <p:sp>
        <p:nvSpPr>
          <p:cNvPr id="3" name="Text Placeholder 2">
            <a:extLst>
              <a:ext uri="{FF2B5EF4-FFF2-40B4-BE49-F238E27FC236}">
                <a16:creationId xmlns:a16="http://schemas.microsoft.com/office/drawing/2014/main" id="{68E9D99D-2925-9CD4-ABEF-0B1CB002082D}"/>
              </a:ext>
            </a:extLst>
          </p:cNvPr>
          <p:cNvSpPr>
            <a:spLocks noGrp="1"/>
          </p:cNvSpPr>
          <p:nvPr>
            <p:ph type="body" sz="quarter" idx="11"/>
          </p:nvPr>
        </p:nvSpPr>
        <p:spPr/>
        <p:txBody>
          <a:bodyPr/>
          <a:lstStyle/>
          <a:p>
            <a:pPr marL="457200" indent="-457200">
              <a:buAutoNum type="arabicPeriod"/>
            </a:pPr>
            <a:r>
              <a:rPr lang="en-US" dirty="0"/>
              <a:t>Randomized Trial</a:t>
            </a:r>
          </a:p>
          <a:p>
            <a:pPr marL="457200" indent="-457200">
              <a:buAutoNum type="arabicPeriod"/>
            </a:pPr>
            <a:r>
              <a:rPr lang="en-US" dirty="0"/>
              <a:t>Comparison Groups</a:t>
            </a:r>
          </a:p>
          <a:p>
            <a:pPr marL="457200" indent="-457200">
              <a:buAutoNum type="arabicPeriod"/>
            </a:pPr>
            <a:r>
              <a:rPr lang="en-US" dirty="0"/>
              <a:t>Pre vs. Post Comparison</a:t>
            </a:r>
          </a:p>
          <a:p>
            <a:pPr marL="457200" indent="-457200">
              <a:buAutoNum type="arabicPeriod"/>
            </a:pPr>
            <a:r>
              <a:rPr lang="en-US" dirty="0"/>
              <a:t>Correlation Study</a:t>
            </a:r>
          </a:p>
          <a:p>
            <a:pPr marL="457200" indent="-457200">
              <a:buAutoNum type="arabicPeriod"/>
            </a:pPr>
            <a:r>
              <a:rPr lang="en-US" dirty="0"/>
              <a:t>Case Study</a:t>
            </a:r>
          </a:p>
          <a:p>
            <a:pPr marL="457200" indent="-457200">
              <a:buAutoNum type="arabicPeriod"/>
            </a:pPr>
            <a:r>
              <a:rPr lang="en-US" dirty="0"/>
              <a:t>Anecdotal</a:t>
            </a:r>
          </a:p>
          <a:p>
            <a:pPr marL="457200" indent="-457200">
              <a:buAutoNum type="arabicPeriod"/>
            </a:pPr>
            <a:r>
              <a:rPr lang="en-US" dirty="0"/>
              <a:t>Other evidence as appropriate</a:t>
            </a:r>
          </a:p>
        </p:txBody>
      </p:sp>
      <p:sp>
        <p:nvSpPr>
          <p:cNvPr id="4" name="Title 3">
            <a:extLst>
              <a:ext uri="{FF2B5EF4-FFF2-40B4-BE49-F238E27FC236}">
                <a16:creationId xmlns:a16="http://schemas.microsoft.com/office/drawing/2014/main" id="{785FD24E-8983-9DE4-F991-BD40E94735C0}"/>
              </a:ext>
            </a:extLst>
          </p:cNvPr>
          <p:cNvSpPr>
            <a:spLocks noGrp="1"/>
          </p:cNvSpPr>
          <p:nvPr>
            <p:ph type="title"/>
          </p:nvPr>
        </p:nvSpPr>
        <p:spPr/>
        <p:txBody>
          <a:bodyPr/>
          <a:lstStyle/>
          <a:p>
            <a:r>
              <a:rPr lang="en-US" dirty="0"/>
              <a:t>Evidence Rules</a:t>
            </a:r>
          </a:p>
        </p:txBody>
      </p:sp>
    </p:spTree>
    <p:extLst>
      <p:ext uri="{BB962C8B-B14F-4D97-AF65-F5344CB8AC3E}">
        <p14:creationId xmlns:p14="http://schemas.microsoft.com/office/powerpoint/2010/main" val="2300731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8443D6-1333-65A6-567A-1934EC695AFC}"/>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The identification of a credible source for the data or information presented. </a:t>
            </a:r>
          </a:p>
          <a:p>
            <a:pPr marL="342900" indent="-342900">
              <a:buClr>
                <a:schemeClr val="tx1"/>
              </a:buClr>
              <a:buFont typeface="Arial" panose="020B0604020202020204" pitchFamily="34" charset="0"/>
              <a:buChar char="•"/>
            </a:pPr>
            <a:r>
              <a:rPr lang="en-US" sz="2000" dirty="0"/>
              <a:t>The source of the data or information is provided to the reviewers.</a:t>
            </a:r>
          </a:p>
        </p:txBody>
      </p:sp>
      <p:sp>
        <p:nvSpPr>
          <p:cNvPr id="2" name="Text Placeholder 1">
            <a:extLst>
              <a:ext uri="{FF2B5EF4-FFF2-40B4-BE49-F238E27FC236}">
                <a16:creationId xmlns:a16="http://schemas.microsoft.com/office/drawing/2014/main" id="{616A4A3A-E19A-487B-3D8F-F8ABA489C827}"/>
              </a:ext>
            </a:extLst>
          </p:cNvPr>
          <p:cNvSpPr>
            <a:spLocks noGrp="1"/>
          </p:cNvSpPr>
          <p:nvPr>
            <p:ph type="body" sz="quarter" idx="12"/>
          </p:nvPr>
        </p:nvSpPr>
        <p:spPr>
          <a:xfrm>
            <a:off x="365097" y="1080538"/>
            <a:ext cx="11552349" cy="559488"/>
          </a:xfrm>
        </p:spPr>
        <p:txBody>
          <a:bodyPr>
            <a:normAutofit/>
          </a:bodyPr>
          <a:lstStyle/>
          <a:p>
            <a:r>
              <a:rPr lang="en-US" sz="1700"/>
              <a:t>Any data or assertion of fact that are not supported by appropriate documentation will not be included in any of the reports that emerge from the review process and may not be considered in formulating recommendations</a:t>
            </a:r>
          </a:p>
        </p:txBody>
      </p:sp>
      <p:sp>
        <p:nvSpPr>
          <p:cNvPr id="4" name="Title 3">
            <a:extLst>
              <a:ext uri="{FF2B5EF4-FFF2-40B4-BE49-F238E27FC236}">
                <a16:creationId xmlns:a16="http://schemas.microsoft.com/office/drawing/2014/main" id="{5470A9BD-6CCC-42CF-927F-1BC5DC9A8906}"/>
              </a:ext>
            </a:extLst>
          </p:cNvPr>
          <p:cNvSpPr>
            <a:spLocks noGrp="1"/>
          </p:cNvSpPr>
          <p:nvPr>
            <p:ph type="title"/>
          </p:nvPr>
        </p:nvSpPr>
        <p:spPr>
          <a:xfrm>
            <a:off x="373487" y="365126"/>
            <a:ext cx="11552349" cy="696420"/>
          </a:xfrm>
        </p:spPr>
        <p:txBody>
          <a:bodyPr anchor="ctr">
            <a:normAutofit/>
          </a:bodyPr>
          <a:lstStyle/>
          <a:p>
            <a:r>
              <a:rPr lang="en-US" dirty="0"/>
              <a:t>Documentation</a:t>
            </a:r>
          </a:p>
        </p:txBody>
      </p:sp>
    </p:spTree>
    <p:extLst>
      <p:ext uri="{BB962C8B-B14F-4D97-AF65-F5344CB8AC3E}">
        <p14:creationId xmlns:p14="http://schemas.microsoft.com/office/powerpoint/2010/main" val="3325013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6C2442-6A1B-F5C5-2459-BD066FFF6B4F}"/>
              </a:ext>
            </a:extLst>
          </p:cNvPr>
          <p:cNvSpPr>
            <a:spLocks noGrp="1"/>
          </p:cNvSpPr>
          <p:nvPr>
            <p:ph type="body" sz="quarter" idx="11"/>
          </p:nvPr>
        </p:nvSpPr>
        <p:spPr>
          <a:xfrm>
            <a:off x="365097" y="1081210"/>
            <a:ext cx="11560739" cy="4936131"/>
          </a:xfrm>
        </p:spPr>
        <p:txBody>
          <a:bodyPr wrap="none">
            <a:normAutofit/>
          </a:bodyPr>
          <a:lstStyle/>
          <a:p>
            <a:pPr marL="342900" indent="-342900">
              <a:buFont typeface="Arial" panose="020B0604020202020204" pitchFamily="34" charset="0"/>
              <a:buChar char="•"/>
            </a:pPr>
            <a:r>
              <a:rPr lang="en-US" dirty="0"/>
              <a:t>Travel and lodging reimbursement.</a:t>
            </a:r>
          </a:p>
          <a:p>
            <a:pPr marL="342900" indent="-342900">
              <a:buFont typeface="Arial" panose="020B0604020202020204" pitchFamily="34" charset="0"/>
              <a:buChar char="•"/>
            </a:pPr>
            <a:r>
              <a:rPr lang="en-US" dirty="0"/>
              <a:t>Parking provided.</a:t>
            </a:r>
          </a:p>
          <a:p>
            <a:pPr marL="342900" indent="-342900">
              <a:buFont typeface="Arial" panose="020B0604020202020204" pitchFamily="34" charset="0"/>
              <a:buChar char="•"/>
            </a:pPr>
            <a:r>
              <a:rPr lang="en-US" dirty="0"/>
              <a:t>Criteria interpretation worksheet provided by staff.</a:t>
            </a:r>
          </a:p>
          <a:p>
            <a:pPr marL="342900" indent="-342900">
              <a:buFont typeface="Arial" panose="020B0604020202020204" pitchFamily="34" charset="0"/>
              <a:buChar char="•"/>
            </a:pPr>
            <a:r>
              <a:rPr lang="en-US" dirty="0"/>
              <a:t>Submit reimbursement documents after each meeting.</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E6E5793C-7C3D-75E1-3EC5-31440E82B852}"/>
              </a:ext>
            </a:extLst>
          </p:cNvPr>
          <p:cNvSpPr>
            <a:spLocks noGrp="1"/>
          </p:cNvSpPr>
          <p:nvPr>
            <p:ph type="title"/>
          </p:nvPr>
        </p:nvSpPr>
        <p:spPr>
          <a:xfrm>
            <a:off x="373487" y="365126"/>
            <a:ext cx="11552349" cy="696420"/>
          </a:xfrm>
        </p:spPr>
        <p:txBody>
          <a:bodyPr anchor="ctr">
            <a:normAutofit/>
          </a:bodyPr>
          <a:lstStyle/>
          <a:p>
            <a:r>
              <a:rPr lang="en-US" dirty="0"/>
              <a:t>Operational Guidelines</a:t>
            </a:r>
          </a:p>
        </p:txBody>
      </p:sp>
    </p:spTree>
    <p:extLst>
      <p:ext uri="{BB962C8B-B14F-4D97-AF65-F5344CB8AC3E}">
        <p14:creationId xmlns:p14="http://schemas.microsoft.com/office/powerpoint/2010/main" val="66140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Policy Program Specialist</a:t>
            </a:r>
          </a:p>
        </p:txBody>
      </p:sp>
      <p:sp>
        <p:nvSpPr>
          <p:cNvPr id="5" name="Text Placeholder 4"/>
          <p:cNvSpPr>
            <a:spLocks noGrp="1"/>
          </p:cNvSpPr>
          <p:nvPr>
            <p:ph type="body" sz="quarter" idx="12"/>
          </p:nvPr>
        </p:nvSpPr>
        <p:spPr/>
        <p:txBody>
          <a:bodyPr/>
          <a:lstStyle/>
          <a:p>
            <a:r>
              <a:rPr lang="en-US" dirty="0"/>
              <a:t>Maggie Mills</a:t>
            </a:r>
          </a:p>
        </p:txBody>
      </p:sp>
      <p:sp>
        <p:nvSpPr>
          <p:cNvPr id="6" name="Text Placeholder 5"/>
          <p:cNvSpPr>
            <a:spLocks noGrp="1"/>
          </p:cNvSpPr>
          <p:nvPr>
            <p:ph type="body" sz="quarter" idx="13"/>
          </p:nvPr>
        </p:nvSpPr>
        <p:spPr>
          <a:xfrm>
            <a:off x="745492" y="4494078"/>
            <a:ext cx="10478729" cy="765965"/>
          </a:xfrm>
        </p:spPr>
        <p:txBody>
          <a:bodyPr/>
          <a:lstStyle/>
          <a:p>
            <a:r>
              <a:rPr lang="en-US" sz="2000" dirty="0">
                <a:hlinkClick r:id="rId3"/>
              </a:rPr>
              <a:t>https://dhhs.ne.gov/licensure/Pages/Credentialing-Review.aspx</a:t>
            </a:r>
            <a:r>
              <a:rPr lang="en-US" sz="2000" dirty="0"/>
              <a:t> </a:t>
            </a:r>
          </a:p>
        </p:txBody>
      </p:sp>
      <p:sp>
        <p:nvSpPr>
          <p:cNvPr id="7" name="Text Placeholder 6"/>
          <p:cNvSpPr>
            <a:spLocks noGrp="1"/>
          </p:cNvSpPr>
          <p:nvPr>
            <p:ph type="body" sz="quarter" idx="14"/>
          </p:nvPr>
        </p:nvSpPr>
        <p:spPr/>
        <p:txBody>
          <a:bodyPr>
            <a:normAutofit/>
          </a:bodyPr>
          <a:lstStyle/>
          <a:p>
            <a:r>
              <a:rPr lang="en-US" sz="2000" dirty="0">
                <a:solidFill>
                  <a:schemeClr val="tx2"/>
                </a:solidFill>
              </a:rPr>
              <a:t>Maggie.Mills@nebraska.gov</a:t>
            </a:r>
          </a:p>
        </p:txBody>
      </p:sp>
      <p:sp>
        <p:nvSpPr>
          <p:cNvPr id="8" name="Text Placeholder 7"/>
          <p:cNvSpPr>
            <a:spLocks noGrp="1"/>
          </p:cNvSpPr>
          <p:nvPr>
            <p:ph type="body" sz="quarter" idx="15"/>
          </p:nvPr>
        </p:nvSpPr>
        <p:spPr/>
        <p:txBody>
          <a:bodyPr>
            <a:normAutofit/>
          </a:bodyPr>
          <a:lstStyle/>
          <a:p>
            <a:r>
              <a:rPr lang="en-US" sz="2000" dirty="0">
                <a:solidFill>
                  <a:schemeClr val="tx2"/>
                </a:solidFill>
              </a:rPr>
              <a:t>402-471-3084</a:t>
            </a:r>
          </a:p>
        </p:txBody>
      </p:sp>
      <p:sp>
        <p:nvSpPr>
          <p:cNvPr id="2" name="Rectangle 1">
            <a:extLst>
              <a:ext uri="{FF2B5EF4-FFF2-40B4-BE49-F238E27FC236}">
                <a16:creationId xmlns:a16="http://schemas.microsoft.com/office/drawing/2014/main" id="{80E482DE-50DE-D8CB-6EFD-6241F26141A1}"/>
              </a:ext>
            </a:extLst>
          </p:cNvPr>
          <p:cNvSpPr/>
          <p:nvPr/>
        </p:nvSpPr>
        <p:spPr>
          <a:xfrm>
            <a:off x="234142" y="5267497"/>
            <a:ext cx="2493818" cy="774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icons on a black background&#10;&#10;AI-generated content may be incorrect.">
            <a:extLst>
              <a:ext uri="{FF2B5EF4-FFF2-40B4-BE49-F238E27FC236}">
                <a16:creationId xmlns:a16="http://schemas.microsoft.com/office/drawing/2014/main" id="{02A5E490-E417-FD14-F328-C0C8BC1178A9}"/>
              </a:ext>
            </a:extLst>
          </p:cNvPr>
          <p:cNvPicPr>
            <a:picLocks noChangeAspect="1"/>
          </p:cNvPicPr>
          <p:nvPr/>
        </p:nvPicPr>
        <p:blipFill>
          <a:blip r:embed="rId4"/>
          <a:srcRect l="16534" t="8269" r="76733" b="66836"/>
          <a:stretch/>
        </p:blipFill>
        <p:spPr>
          <a:xfrm>
            <a:off x="1023637" y="5307978"/>
            <a:ext cx="549297" cy="518487"/>
          </a:xfrm>
          <a:prstGeom prst="rect">
            <a:avLst/>
          </a:prstGeom>
        </p:spPr>
      </p:pic>
      <p:pic>
        <p:nvPicPr>
          <p:cNvPr id="11" name="Picture 10" descr="A group of icons on a black background&#10;&#10;AI-generated content may be incorrect.">
            <a:extLst>
              <a:ext uri="{FF2B5EF4-FFF2-40B4-BE49-F238E27FC236}">
                <a16:creationId xmlns:a16="http://schemas.microsoft.com/office/drawing/2014/main" id="{BABD1646-A4FC-A2D3-C463-BDDDC2FB304E}"/>
              </a:ext>
            </a:extLst>
          </p:cNvPr>
          <p:cNvPicPr>
            <a:picLocks noChangeAspect="1"/>
          </p:cNvPicPr>
          <p:nvPr/>
        </p:nvPicPr>
        <p:blipFill>
          <a:blip r:embed="rId4"/>
          <a:srcRect l="1920" t="8737" r="91797" b="66367"/>
          <a:stretch/>
        </p:blipFill>
        <p:spPr>
          <a:xfrm>
            <a:off x="1660582" y="5320252"/>
            <a:ext cx="512560" cy="518487"/>
          </a:xfrm>
          <a:prstGeom prst="rect">
            <a:avLst/>
          </a:prstGeom>
        </p:spPr>
      </p:pic>
      <p:pic>
        <p:nvPicPr>
          <p:cNvPr id="13" name="Picture 12" descr="A group of icons on a black background&#10;&#10;AI-generated content may be incorrect.">
            <a:extLst>
              <a:ext uri="{FF2B5EF4-FFF2-40B4-BE49-F238E27FC236}">
                <a16:creationId xmlns:a16="http://schemas.microsoft.com/office/drawing/2014/main" id="{D731E73C-AD33-2D5D-12C2-944950336F69}"/>
              </a:ext>
            </a:extLst>
          </p:cNvPr>
          <p:cNvPicPr>
            <a:picLocks noChangeAspect="1"/>
          </p:cNvPicPr>
          <p:nvPr/>
        </p:nvPicPr>
        <p:blipFill>
          <a:blip r:embed="rId4"/>
          <a:srcRect l="9007" t="8737" r="83984" b="66367"/>
          <a:stretch/>
        </p:blipFill>
        <p:spPr>
          <a:xfrm>
            <a:off x="2234360" y="5320251"/>
            <a:ext cx="571836" cy="518487"/>
          </a:xfrm>
          <a:prstGeom prst="rect">
            <a:avLst/>
          </a:prstGeom>
        </p:spPr>
      </p:pic>
      <p:pic>
        <p:nvPicPr>
          <p:cNvPr id="15" name="Picture 14" descr="A group of icons on a black background&#10;&#10;AI-generated content may be incorrect.">
            <a:extLst>
              <a:ext uri="{FF2B5EF4-FFF2-40B4-BE49-F238E27FC236}">
                <a16:creationId xmlns:a16="http://schemas.microsoft.com/office/drawing/2014/main" id="{4D10C1C4-C721-EC5D-F9E3-AD8BE274833E}"/>
              </a:ext>
            </a:extLst>
          </p:cNvPr>
          <p:cNvPicPr>
            <a:picLocks noChangeAspect="1"/>
          </p:cNvPicPr>
          <p:nvPr/>
        </p:nvPicPr>
        <p:blipFill>
          <a:blip r:embed="rId4"/>
          <a:srcRect l="24219" t="9023" r="69218" b="66081"/>
          <a:stretch/>
        </p:blipFill>
        <p:spPr>
          <a:xfrm>
            <a:off x="2867541" y="5320251"/>
            <a:ext cx="550049" cy="532683"/>
          </a:xfrm>
          <a:prstGeom prst="rect">
            <a:avLst/>
          </a:prstGeom>
        </p:spPr>
      </p:pic>
      <p:pic>
        <p:nvPicPr>
          <p:cNvPr id="17" name="Picture 16" descr="A group of icons on a black background&#10;&#10;AI-generated content may be incorrect.">
            <a:extLst>
              <a:ext uri="{FF2B5EF4-FFF2-40B4-BE49-F238E27FC236}">
                <a16:creationId xmlns:a16="http://schemas.microsoft.com/office/drawing/2014/main" id="{A0D2B381-4794-DDA2-5145-38EADCEF1E3A}"/>
              </a:ext>
            </a:extLst>
          </p:cNvPr>
          <p:cNvPicPr>
            <a:picLocks noChangeAspect="1"/>
          </p:cNvPicPr>
          <p:nvPr/>
        </p:nvPicPr>
        <p:blipFill>
          <a:blip r:embed="rId4"/>
          <a:srcRect l="69687" t="7255" r="24141" b="66082"/>
          <a:stretch/>
        </p:blipFill>
        <p:spPr>
          <a:xfrm>
            <a:off x="303879" y="5280980"/>
            <a:ext cx="533262" cy="588106"/>
          </a:xfrm>
          <a:prstGeom prst="rect">
            <a:avLst/>
          </a:prstGeom>
        </p:spPr>
      </p:pic>
      <p:sp>
        <p:nvSpPr>
          <p:cNvPr id="10" name="TextBox 9">
            <a:extLst>
              <a:ext uri="{FF2B5EF4-FFF2-40B4-BE49-F238E27FC236}">
                <a16:creationId xmlns:a16="http://schemas.microsoft.com/office/drawing/2014/main" id="{006182DF-8338-9DE9-BCCA-3B97B757A19D}"/>
              </a:ext>
            </a:extLst>
          </p:cNvPr>
          <p:cNvSpPr txBox="1"/>
          <p:nvPr/>
        </p:nvSpPr>
        <p:spPr>
          <a:xfrm>
            <a:off x="924793" y="5815068"/>
            <a:ext cx="756458" cy="184666"/>
          </a:xfrm>
          <a:prstGeom prst="rect">
            <a:avLst/>
          </a:prstGeom>
          <a:noFill/>
        </p:spPr>
        <p:txBody>
          <a:bodyPr wrap="square" rtlCol="0">
            <a:spAutoFit/>
          </a:bodyPr>
          <a:lstStyle/>
          <a:p>
            <a:r>
              <a:rPr lang="en-US" sz="600" dirty="0"/>
              <a:t>Nebraska DHHS</a:t>
            </a:r>
          </a:p>
        </p:txBody>
      </p:sp>
      <p:sp>
        <p:nvSpPr>
          <p:cNvPr id="12" name="TextBox 11">
            <a:extLst>
              <a:ext uri="{FF2B5EF4-FFF2-40B4-BE49-F238E27FC236}">
                <a16:creationId xmlns:a16="http://schemas.microsoft.com/office/drawing/2014/main" id="{A93B3E3C-07F2-7252-53FD-2696E1F11E2E}"/>
              </a:ext>
            </a:extLst>
          </p:cNvPr>
          <p:cNvSpPr txBox="1"/>
          <p:nvPr/>
        </p:nvSpPr>
        <p:spPr>
          <a:xfrm>
            <a:off x="1534300" y="5815068"/>
            <a:ext cx="756458" cy="184666"/>
          </a:xfrm>
          <a:prstGeom prst="rect">
            <a:avLst/>
          </a:prstGeom>
          <a:noFill/>
        </p:spPr>
        <p:txBody>
          <a:bodyPr wrap="square" rtlCol="0">
            <a:spAutoFit/>
          </a:bodyPr>
          <a:lstStyle/>
          <a:p>
            <a:pPr algn="ctr"/>
            <a:r>
              <a:rPr lang="en-US" sz="600" dirty="0"/>
              <a:t>NEDHHS</a:t>
            </a:r>
          </a:p>
        </p:txBody>
      </p:sp>
      <p:sp>
        <p:nvSpPr>
          <p:cNvPr id="14" name="TextBox 13">
            <a:extLst>
              <a:ext uri="{FF2B5EF4-FFF2-40B4-BE49-F238E27FC236}">
                <a16:creationId xmlns:a16="http://schemas.microsoft.com/office/drawing/2014/main" id="{B20B96DA-8FB6-0407-79A1-A97C2D340BCD}"/>
              </a:ext>
            </a:extLst>
          </p:cNvPr>
          <p:cNvSpPr txBox="1"/>
          <p:nvPr/>
        </p:nvSpPr>
        <p:spPr>
          <a:xfrm>
            <a:off x="2143336" y="5809735"/>
            <a:ext cx="756458" cy="184666"/>
          </a:xfrm>
          <a:prstGeom prst="rect">
            <a:avLst/>
          </a:prstGeom>
          <a:noFill/>
        </p:spPr>
        <p:txBody>
          <a:bodyPr wrap="square" rtlCol="0">
            <a:spAutoFit/>
          </a:bodyPr>
          <a:lstStyle/>
          <a:p>
            <a:pPr algn="ctr"/>
            <a:r>
              <a:rPr lang="en-US" sz="600" dirty="0" err="1"/>
              <a:t>nebraska_dhhs</a:t>
            </a:r>
            <a:endParaRPr lang="en-US" sz="600" dirty="0"/>
          </a:p>
        </p:txBody>
      </p:sp>
      <p:sp>
        <p:nvSpPr>
          <p:cNvPr id="16" name="TextBox 15">
            <a:extLst>
              <a:ext uri="{FF2B5EF4-FFF2-40B4-BE49-F238E27FC236}">
                <a16:creationId xmlns:a16="http://schemas.microsoft.com/office/drawing/2014/main" id="{3B0EFBAE-737A-9553-BFB6-948E1D1838A8}"/>
              </a:ext>
            </a:extLst>
          </p:cNvPr>
          <p:cNvSpPr txBox="1"/>
          <p:nvPr/>
        </p:nvSpPr>
        <p:spPr>
          <a:xfrm>
            <a:off x="2764336" y="5809735"/>
            <a:ext cx="756458" cy="184666"/>
          </a:xfrm>
          <a:prstGeom prst="rect">
            <a:avLst/>
          </a:prstGeom>
          <a:noFill/>
        </p:spPr>
        <p:txBody>
          <a:bodyPr wrap="square" rtlCol="0">
            <a:spAutoFit/>
          </a:bodyPr>
          <a:lstStyle/>
          <a:p>
            <a:pPr algn="ctr"/>
            <a:r>
              <a:rPr lang="en-US" sz="600" dirty="0"/>
              <a:t>NebraskaDHHS</a:t>
            </a:r>
          </a:p>
        </p:txBody>
      </p:sp>
      <p:sp>
        <p:nvSpPr>
          <p:cNvPr id="18" name="TextBox 17">
            <a:extLst>
              <a:ext uri="{FF2B5EF4-FFF2-40B4-BE49-F238E27FC236}">
                <a16:creationId xmlns:a16="http://schemas.microsoft.com/office/drawing/2014/main" id="{1AA0A4B1-E7FE-76D4-D439-C571423361A6}"/>
              </a:ext>
            </a:extLst>
          </p:cNvPr>
          <p:cNvSpPr txBox="1"/>
          <p:nvPr/>
        </p:nvSpPr>
        <p:spPr>
          <a:xfrm>
            <a:off x="95535" y="5809735"/>
            <a:ext cx="923327" cy="369332"/>
          </a:xfrm>
          <a:prstGeom prst="rect">
            <a:avLst/>
          </a:prstGeom>
          <a:noFill/>
        </p:spPr>
        <p:txBody>
          <a:bodyPr wrap="square" rtlCol="0">
            <a:spAutoFit/>
          </a:bodyPr>
          <a:lstStyle/>
          <a:p>
            <a:pPr algn="ctr"/>
            <a:r>
              <a:rPr lang="en-US" sz="600" dirty="0"/>
              <a:t>Nebraska Department of Health and Human Services</a:t>
            </a:r>
          </a:p>
        </p:txBody>
      </p:sp>
    </p:spTree>
    <p:extLst>
      <p:ext uri="{BB962C8B-B14F-4D97-AF65-F5344CB8AC3E}">
        <p14:creationId xmlns:p14="http://schemas.microsoft.com/office/powerpoint/2010/main" val="76785109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0EAE62-787D-5D38-E95A-720C259838F8}"/>
              </a:ext>
            </a:extLst>
          </p:cNvPr>
          <p:cNvSpPr>
            <a:spLocks noGrp="1"/>
          </p:cNvSpPr>
          <p:nvPr>
            <p:ph type="body" sz="quarter" idx="11"/>
          </p:nvPr>
        </p:nvSpPr>
        <p:spPr>
          <a:xfrm>
            <a:off x="365098" y="1653828"/>
            <a:ext cx="11552349" cy="4480272"/>
          </a:xfrm>
        </p:spPr>
        <p:txBody>
          <a:bodyPr>
            <a:normAutofit/>
          </a:bodyPr>
          <a:lstStyle/>
          <a:p>
            <a:pPr marL="342900">
              <a:buClr>
                <a:schemeClr val="tx1"/>
              </a:buClr>
              <a:buFont typeface="Arial" panose="020B0604020202020204" pitchFamily="34" charset="0"/>
              <a:buChar char="•"/>
            </a:pPr>
            <a:r>
              <a:rPr lang="en-US" sz="2000" dirty="0"/>
              <a:t>Technical Review Committee</a:t>
            </a:r>
          </a:p>
          <a:p>
            <a:pPr marL="342900">
              <a:buClr>
                <a:schemeClr val="tx1"/>
              </a:buClr>
              <a:buFont typeface="Arial" panose="020B0604020202020204" pitchFamily="34" charset="0"/>
              <a:buChar char="•"/>
            </a:pPr>
            <a:r>
              <a:rPr lang="en-US" sz="2000" dirty="0"/>
              <a:t>State Board of Health</a:t>
            </a:r>
          </a:p>
          <a:p>
            <a:pPr marL="342900">
              <a:buClr>
                <a:schemeClr val="tx1"/>
              </a:buClr>
              <a:buFont typeface="Arial" panose="020B0604020202020204" pitchFamily="34" charset="0"/>
              <a:buChar char="•"/>
            </a:pPr>
            <a:r>
              <a:rPr lang="en-US" sz="2000" dirty="0"/>
              <a:t>Director of the Division of Public Health of DHHS</a:t>
            </a:r>
          </a:p>
        </p:txBody>
      </p:sp>
      <p:sp>
        <p:nvSpPr>
          <p:cNvPr id="2" name="Text Placeholder 1">
            <a:extLst>
              <a:ext uri="{FF2B5EF4-FFF2-40B4-BE49-F238E27FC236}">
                <a16:creationId xmlns:a16="http://schemas.microsoft.com/office/drawing/2014/main" id="{8316252B-E581-BF63-6403-9260BCB24EBA}"/>
              </a:ext>
            </a:extLst>
          </p:cNvPr>
          <p:cNvSpPr>
            <a:spLocks noGrp="1"/>
          </p:cNvSpPr>
          <p:nvPr>
            <p:ph type="body" sz="quarter" idx="12"/>
          </p:nvPr>
        </p:nvSpPr>
        <p:spPr>
          <a:xfrm>
            <a:off x="365097" y="1080538"/>
            <a:ext cx="11552349" cy="559488"/>
          </a:xfrm>
        </p:spPr>
        <p:txBody>
          <a:bodyPr>
            <a:normAutofit/>
          </a:bodyPr>
          <a:lstStyle/>
          <a:p>
            <a:r>
              <a:rPr lang="en-US" b="1" u="sng" dirty="0"/>
              <a:t>3 Review Bodies:</a:t>
            </a:r>
          </a:p>
        </p:txBody>
      </p:sp>
      <p:sp>
        <p:nvSpPr>
          <p:cNvPr id="4" name="Title 3">
            <a:extLst>
              <a:ext uri="{FF2B5EF4-FFF2-40B4-BE49-F238E27FC236}">
                <a16:creationId xmlns:a16="http://schemas.microsoft.com/office/drawing/2014/main" id="{73A13D53-7CB2-EA16-ECA1-75B7F9A32DC6}"/>
              </a:ext>
            </a:extLst>
          </p:cNvPr>
          <p:cNvSpPr>
            <a:spLocks noGrp="1"/>
          </p:cNvSpPr>
          <p:nvPr>
            <p:ph type="title"/>
          </p:nvPr>
        </p:nvSpPr>
        <p:spPr>
          <a:xfrm>
            <a:off x="373487" y="365126"/>
            <a:ext cx="11552349" cy="696420"/>
          </a:xfrm>
        </p:spPr>
        <p:txBody>
          <a:bodyPr anchor="ctr">
            <a:normAutofit/>
          </a:bodyPr>
          <a:lstStyle/>
          <a:p>
            <a:r>
              <a:rPr lang="en-US" dirty="0"/>
              <a:t>General Review Bodies of the Process</a:t>
            </a:r>
          </a:p>
        </p:txBody>
      </p:sp>
    </p:spTree>
    <p:extLst>
      <p:ext uri="{BB962C8B-B14F-4D97-AF65-F5344CB8AC3E}">
        <p14:creationId xmlns:p14="http://schemas.microsoft.com/office/powerpoint/2010/main" val="165175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646C-CF01-BD10-0935-861E2F335CCD}"/>
              </a:ext>
            </a:extLst>
          </p:cNvPr>
          <p:cNvSpPr>
            <a:spLocks noGrp="1"/>
          </p:cNvSpPr>
          <p:nvPr>
            <p:ph type="title"/>
          </p:nvPr>
        </p:nvSpPr>
        <p:spPr>
          <a:xfrm>
            <a:off x="838200" y="2330560"/>
            <a:ext cx="10515600" cy="1325563"/>
          </a:xfrm>
        </p:spPr>
        <p:txBody>
          <a:bodyPr/>
          <a:lstStyle/>
          <a:p>
            <a:r>
              <a:rPr lang="en-US" dirty="0"/>
              <a:t>Technical Review Committee</a:t>
            </a:r>
          </a:p>
        </p:txBody>
      </p:sp>
    </p:spTree>
    <p:extLst>
      <p:ext uri="{BB962C8B-B14F-4D97-AF65-F5344CB8AC3E}">
        <p14:creationId xmlns:p14="http://schemas.microsoft.com/office/powerpoint/2010/main" val="64663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A3EF07-8030-DF4E-3589-9A921DACB8BC}"/>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Technical Review Committees provide objective advice to the Board of Health and the Director as to the merits of the proposal.</a:t>
            </a:r>
          </a:p>
          <a:p>
            <a:pPr marL="342900" indent="-342900">
              <a:buClr>
                <a:schemeClr val="tx1"/>
              </a:buClr>
              <a:buFont typeface="Arial" panose="020B0604020202020204" pitchFamily="34" charset="0"/>
              <a:buChar char="•"/>
            </a:pPr>
            <a:r>
              <a:rPr lang="en-US" sz="2000" dirty="0"/>
              <a:t>This advice must be based upon testimony, research, and data.</a:t>
            </a:r>
          </a:p>
        </p:txBody>
      </p:sp>
      <p:sp>
        <p:nvSpPr>
          <p:cNvPr id="2" name="Text Placeholder 1">
            <a:extLst>
              <a:ext uri="{FF2B5EF4-FFF2-40B4-BE49-F238E27FC236}">
                <a16:creationId xmlns:a16="http://schemas.microsoft.com/office/drawing/2014/main" id="{EB0A052A-7EB2-2EF7-029F-5E69A5AA9454}"/>
              </a:ext>
            </a:extLst>
          </p:cNvPr>
          <p:cNvSpPr>
            <a:spLocks noGrp="1"/>
          </p:cNvSpPr>
          <p:nvPr>
            <p:ph type="body" sz="quarter" idx="12"/>
          </p:nvPr>
        </p:nvSpPr>
        <p:spPr>
          <a:xfrm>
            <a:off x="365097" y="1080538"/>
            <a:ext cx="11552349" cy="559488"/>
          </a:xfrm>
        </p:spPr>
        <p:txBody>
          <a:bodyPr>
            <a:normAutofit/>
          </a:bodyPr>
          <a:lstStyle/>
          <a:p>
            <a:r>
              <a:rPr lang="en-US" dirty="0"/>
              <a:t>Purpose:</a:t>
            </a:r>
          </a:p>
        </p:txBody>
      </p:sp>
      <p:sp>
        <p:nvSpPr>
          <p:cNvPr id="4" name="Title 3">
            <a:extLst>
              <a:ext uri="{FF2B5EF4-FFF2-40B4-BE49-F238E27FC236}">
                <a16:creationId xmlns:a16="http://schemas.microsoft.com/office/drawing/2014/main" id="{C25C6255-A24B-6C7C-9C0F-5CBF0CAE7DF5}"/>
              </a:ext>
            </a:extLst>
          </p:cNvPr>
          <p:cNvSpPr>
            <a:spLocks noGrp="1"/>
          </p:cNvSpPr>
          <p:nvPr>
            <p:ph type="title"/>
          </p:nvPr>
        </p:nvSpPr>
        <p:spPr>
          <a:xfrm>
            <a:off x="373487" y="365126"/>
            <a:ext cx="11552349" cy="696420"/>
          </a:xfrm>
        </p:spPr>
        <p:txBody>
          <a:bodyPr anchor="ctr">
            <a:normAutofit/>
          </a:bodyPr>
          <a:lstStyle/>
          <a:p>
            <a:r>
              <a:rPr lang="en-US" dirty="0"/>
              <a:t>Requirements of the Technical Review Committee</a:t>
            </a:r>
          </a:p>
        </p:txBody>
      </p:sp>
    </p:spTree>
    <p:extLst>
      <p:ext uri="{BB962C8B-B14F-4D97-AF65-F5344CB8AC3E}">
        <p14:creationId xmlns:p14="http://schemas.microsoft.com/office/powerpoint/2010/main" val="342778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9695-5310-D9DC-333E-62AA7382000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9C51508-FB7B-E8F1-728E-181095D09063}"/>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Committee members are chosen from the Technical Review Committee Pool that contains both members of the public and currently licensed medical professionals.</a:t>
            </a:r>
          </a:p>
          <a:p>
            <a:pPr marL="342900" indent="-342900">
              <a:buClr>
                <a:schemeClr val="tx1"/>
              </a:buClr>
              <a:buFont typeface="Arial" panose="020B0604020202020204" pitchFamily="34" charset="0"/>
              <a:buChar char="•"/>
            </a:pPr>
            <a:r>
              <a:rPr lang="en-US" sz="2000" dirty="0"/>
              <a:t>The make up of the committee will vary depending upon availability and conflict of interest forms although precedence is given to members who are currently licensed medical professionals.</a:t>
            </a:r>
          </a:p>
          <a:p>
            <a:pPr marL="342900" indent="-342900">
              <a:buClr>
                <a:schemeClr val="tx1"/>
              </a:buClr>
              <a:buFont typeface="Arial" panose="020B0604020202020204" pitchFamily="34" charset="0"/>
              <a:buChar char="•"/>
            </a:pPr>
            <a:r>
              <a:rPr lang="en-US" sz="2000" dirty="0"/>
              <a:t>The aim of each committee is to have 4 currently licensed medical professionals and 2 members of the public, along with the Chair (Board of Health member appointed by the Board).</a:t>
            </a:r>
          </a:p>
          <a:p>
            <a:pPr marL="342900" indent="-342900">
              <a:buClr>
                <a:schemeClr val="tx1"/>
              </a:buClr>
              <a:buFont typeface="Arial" panose="020B0604020202020204" pitchFamily="34" charset="0"/>
              <a:buChar char="•"/>
            </a:pPr>
            <a:r>
              <a:rPr lang="en-US" sz="2000" dirty="0"/>
              <a:t>Volunteers fill out the Conflict-of-Interest forms reviewed by the Director of Public Health.</a:t>
            </a:r>
          </a:p>
          <a:p>
            <a:pPr marL="342900" indent="-342900">
              <a:buClr>
                <a:schemeClr val="tx1"/>
              </a:buClr>
              <a:buFont typeface="Arial" panose="020B0604020202020204" pitchFamily="34" charset="0"/>
              <a:buChar char="•"/>
            </a:pPr>
            <a:r>
              <a:rPr lang="en-US" sz="2000" dirty="0"/>
              <a:t>The Board of Health votes on its recommendations for appointment to the Technical Review Committee, recommending six members and two alternates.</a:t>
            </a:r>
          </a:p>
          <a:p>
            <a:pPr marL="342900" indent="-342900">
              <a:buClr>
                <a:schemeClr val="tx1"/>
              </a:buClr>
              <a:buFont typeface="Arial" panose="020B0604020202020204" pitchFamily="34" charset="0"/>
              <a:buChar char="•"/>
            </a:pPr>
            <a:r>
              <a:rPr lang="en-US" sz="2000" dirty="0"/>
              <a:t>The Director of Public Health appoints the final Technical Review Committee</a:t>
            </a:r>
          </a:p>
        </p:txBody>
      </p:sp>
      <p:sp>
        <p:nvSpPr>
          <p:cNvPr id="2" name="Text Placeholder 1">
            <a:extLst>
              <a:ext uri="{FF2B5EF4-FFF2-40B4-BE49-F238E27FC236}">
                <a16:creationId xmlns:a16="http://schemas.microsoft.com/office/drawing/2014/main" id="{D87E312A-C60C-9737-6F93-5B090E2CC38A}"/>
              </a:ext>
            </a:extLst>
          </p:cNvPr>
          <p:cNvSpPr>
            <a:spLocks noGrp="1"/>
          </p:cNvSpPr>
          <p:nvPr>
            <p:ph type="body" sz="quarter" idx="12"/>
          </p:nvPr>
        </p:nvSpPr>
        <p:spPr>
          <a:xfrm>
            <a:off x="365097" y="1080538"/>
            <a:ext cx="11552349" cy="559488"/>
          </a:xfrm>
        </p:spPr>
        <p:txBody>
          <a:bodyPr>
            <a:normAutofit/>
          </a:bodyPr>
          <a:lstStyle/>
          <a:p>
            <a:r>
              <a:rPr lang="en-US" dirty="0"/>
              <a:t>Committee Formation:</a:t>
            </a:r>
          </a:p>
        </p:txBody>
      </p:sp>
      <p:sp>
        <p:nvSpPr>
          <p:cNvPr id="4" name="Title 3">
            <a:extLst>
              <a:ext uri="{FF2B5EF4-FFF2-40B4-BE49-F238E27FC236}">
                <a16:creationId xmlns:a16="http://schemas.microsoft.com/office/drawing/2014/main" id="{47728A50-974E-F90C-BA06-7D63F7C793D7}"/>
              </a:ext>
            </a:extLst>
          </p:cNvPr>
          <p:cNvSpPr>
            <a:spLocks noGrp="1"/>
          </p:cNvSpPr>
          <p:nvPr>
            <p:ph type="title"/>
          </p:nvPr>
        </p:nvSpPr>
        <p:spPr>
          <a:xfrm>
            <a:off x="373487" y="365126"/>
            <a:ext cx="11552349" cy="696420"/>
          </a:xfrm>
        </p:spPr>
        <p:txBody>
          <a:bodyPr anchor="ctr">
            <a:normAutofit/>
          </a:bodyPr>
          <a:lstStyle/>
          <a:p>
            <a:r>
              <a:rPr lang="en-US" dirty="0"/>
              <a:t>Requirements of the Technical Review Committee</a:t>
            </a:r>
          </a:p>
        </p:txBody>
      </p:sp>
    </p:spTree>
    <p:extLst>
      <p:ext uri="{BB962C8B-B14F-4D97-AF65-F5344CB8AC3E}">
        <p14:creationId xmlns:p14="http://schemas.microsoft.com/office/powerpoint/2010/main" val="382746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CA76-1402-3550-A20C-33109A27D2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8C713D-83C2-7D7C-7E21-D8043185D88D}"/>
              </a:ext>
            </a:extLst>
          </p:cNvPr>
          <p:cNvSpPr>
            <a:spLocks noGrp="1"/>
          </p:cNvSpPr>
          <p:nvPr>
            <p:ph type="body" sz="quarter" idx="11"/>
          </p:nvPr>
        </p:nvSpPr>
        <p:spPr>
          <a:xfrm>
            <a:off x="365098" y="1653828"/>
            <a:ext cx="11552349" cy="4480272"/>
          </a:xfrm>
        </p:spPr>
        <p:txBody>
          <a:bodyPr>
            <a:normAutofit/>
          </a:bodyPr>
          <a:lstStyle/>
          <a:p>
            <a:pPr marL="342900" indent="-342900">
              <a:buClr>
                <a:schemeClr val="tx1"/>
              </a:buClr>
              <a:buFont typeface="Arial" panose="020B0604020202020204" pitchFamily="34" charset="0"/>
              <a:buChar char="•"/>
            </a:pPr>
            <a:r>
              <a:rPr lang="en-US" sz="2000" dirty="0"/>
              <a:t>Include six appointed members and one State Board of Health member, to chair committee.</a:t>
            </a:r>
          </a:p>
          <a:p>
            <a:pPr marL="342900" indent="-342900">
              <a:buClr>
                <a:schemeClr val="tx1"/>
              </a:buClr>
              <a:buFont typeface="Arial" panose="020B0604020202020204" pitchFamily="34" charset="0"/>
              <a:buChar char="•"/>
            </a:pPr>
            <a:r>
              <a:rPr lang="en-US" sz="2000" dirty="0"/>
              <a:t>Include no more than one person within the same profession.</a:t>
            </a:r>
          </a:p>
          <a:p>
            <a:pPr marL="342900" indent="-342900">
              <a:buClr>
                <a:schemeClr val="tx1"/>
              </a:buClr>
              <a:buFont typeface="Arial" panose="020B0604020202020204" pitchFamily="34" charset="0"/>
              <a:buChar char="•"/>
            </a:pPr>
            <a:r>
              <a:rPr lang="en-US" sz="2000" dirty="0"/>
              <a:t>Be fair, impartial, and equitable.</a:t>
            </a:r>
          </a:p>
          <a:p>
            <a:pPr marL="342900" indent="-342900">
              <a:buClr>
                <a:schemeClr val="tx1"/>
              </a:buClr>
              <a:buFont typeface="Arial" panose="020B0604020202020204" pitchFamily="34" charset="0"/>
              <a:buChar char="•"/>
            </a:pPr>
            <a:r>
              <a:rPr lang="en-US" sz="2000" dirty="0"/>
              <a:t>Have no conflicts of interest; Members cannot:</a:t>
            </a:r>
          </a:p>
          <a:p>
            <a:pPr marL="502920" lvl="1">
              <a:buFont typeface="Courier New" panose="02070309020205020404" pitchFamily="49" charset="0"/>
              <a:buChar char="o"/>
            </a:pPr>
            <a:r>
              <a:rPr lang="en-US" sz="1800" dirty="0"/>
              <a:t>Be a part of the applicant group</a:t>
            </a:r>
          </a:p>
          <a:p>
            <a:pPr marL="502920" lvl="1">
              <a:buFont typeface="Courier New" panose="02070309020205020404" pitchFamily="49" charset="0"/>
              <a:buChar char="o"/>
            </a:pPr>
            <a:r>
              <a:rPr lang="en-US" sz="1800" dirty="0"/>
              <a:t>Belong to a profession impacted by the proposal</a:t>
            </a:r>
          </a:p>
          <a:p>
            <a:pPr marL="502920" lvl="1">
              <a:buFont typeface="Courier New" panose="02070309020205020404" pitchFamily="49" charset="0"/>
              <a:buChar char="o"/>
            </a:pPr>
            <a:r>
              <a:rPr lang="en-US" sz="1800" dirty="0"/>
              <a:t>Have ties to the proponents/ opponents	</a:t>
            </a:r>
          </a:p>
        </p:txBody>
      </p:sp>
      <p:sp>
        <p:nvSpPr>
          <p:cNvPr id="2" name="Text Placeholder 1">
            <a:extLst>
              <a:ext uri="{FF2B5EF4-FFF2-40B4-BE49-F238E27FC236}">
                <a16:creationId xmlns:a16="http://schemas.microsoft.com/office/drawing/2014/main" id="{0C76CEA8-75A9-82C8-F7BD-E6F7C6F722E7}"/>
              </a:ext>
            </a:extLst>
          </p:cNvPr>
          <p:cNvSpPr>
            <a:spLocks noGrp="1"/>
          </p:cNvSpPr>
          <p:nvPr>
            <p:ph type="body" sz="quarter" idx="12"/>
          </p:nvPr>
        </p:nvSpPr>
        <p:spPr>
          <a:xfrm>
            <a:off x="365097" y="1080538"/>
            <a:ext cx="11552349" cy="559488"/>
          </a:xfrm>
        </p:spPr>
        <p:txBody>
          <a:bodyPr>
            <a:normAutofit/>
          </a:bodyPr>
          <a:lstStyle/>
          <a:p>
            <a:r>
              <a:rPr lang="en-US" dirty="0"/>
              <a:t>Committee Composition Rules:</a:t>
            </a:r>
          </a:p>
        </p:txBody>
      </p:sp>
      <p:sp>
        <p:nvSpPr>
          <p:cNvPr id="4" name="Title 3">
            <a:extLst>
              <a:ext uri="{FF2B5EF4-FFF2-40B4-BE49-F238E27FC236}">
                <a16:creationId xmlns:a16="http://schemas.microsoft.com/office/drawing/2014/main" id="{FD3D3956-9ABD-8CAF-7633-15A026760DE3}"/>
              </a:ext>
            </a:extLst>
          </p:cNvPr>
          <p:cNvSpPr>
            <a:spLocks noGrp="1"/>
          </p:cNvSpPr>
          <p:nvPr>
            <p:ph type="title"/>
          </p:nvPr>
        </p:nvSpPr>
        <p:spPr>
          <a:xfrm>
            <a:off x="373487" y="365126"/>
            <a:ext cx="11552349" cy="696420"/>
          </a:xfrm>
        </p:spPr>
        <p:txBody>
          <a:bodyPr anchor="ctr">
            <a:normAutofit/>
          </a:bodyPr>
          <a:lstStyle/>
          <a:p>
            <a:r>
              <a:rPr lang="en-US" dirty="0"/>
              <a:t>Requirements of the Technical Review Committee</a:t>
            </a:r>
          </a:p>
        </p:txBody>
      </p:sp>
    </p:spTree>
    <p:extLst>
      <p:ext uri="{BB962C8B-B14F-4D97-AF65-F5344CB8AC3E}">
        <p14:creationId xmlns:p14="http://schemas.microsoft.com/office/powerpoint/2010/main" val="3321608070"/>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Credentialing Review</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682CF3533A867C42BB9B5E82E8CD94D0" ma:contentTypeVersion="5" ma:contentTypeDescription="" ma:contentTypeScope="" ma:versionID="76726d46ef5e6c3646a82d4803abdc76">
  <xsd:schema xmlns:xsd="http://www.w3.org/2001/XMLSchema" xmlns:xs="http://www.w3.org/2001/XMLSchema" xmlns:p="http://schemas.microsoft.com/office/2006/metadata/properties" xmlns:ns2="32249c65-da49-47e9-984a-f0159a6f027c" targetNamespace="http://schemas.microsoft.com/office/2006/metadata/properties" ma:root="true" ma:fieldsID="00e2f8e101b6ebeba65d3c9e95e9490a"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enumeration value="92"/>
                    <xsd:enumeration value="93"/>
                    <xsd:enumeration value="94"/>
                    <xsd:enumeration value="95"/>
                    <xsd:enumeration value="96"/>
                    <xsd:enumeration value="97"/>
                    <xsd:enumeration value="98"/>
                    <xsd:enumeration value="99"/>
                    <xsd:enumeration value="100"/>
                  </xsd:restriction>
                </xsd:simpleType>
              </xsd:element>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af0a6918-c091-4d99-8e6c-5b759a8a04b2"/>
    <ds:schemaRef ds:uri="2f9a96d6-9b2b-4797-a61c-7fe1f15b622d"/>
    <ds:schemaRef ds:uri="http://purl.org/dc/terms/"/>
  </ds:schemaRefs>
</ds:datastoreItem>
</file>

<file path=customXml/itemProps3.xml><?xml version="1.0" encoding="utf-8"?>
<ds:datastoreItem xmlns:ds="http://schemas.openxmlformats.org/officeDocument/2006/customXml" ds:itemID="{A0F50BD3-84B4-413E-AC06-9BC296D2296E}"/>
</file>

<file path=docProps/app.xml><?xml version="1.0" encoding="utf-8"?>
<Properties xmlns="http://schemas.openxmlformats.org/officeDocument/2006/extended-properties" xmlns:vt="http://schemas.openxmlformats.org/officeDocument/2006/docPropsVTypes">
  <Template/>
  <TotalTime>2265</TotalTime>
  <Words>5206</Words>
  <Application>Microsoft Office PowerPoint</Application>
  <PresentationFormat>Widescreen</PresentationFormat>
  <Paragraphs>296</Paragraphs>
  <Slides>47</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Arial Bold</vt:lpstr>
      <vt:lpstr>Montserrat Semi Bold</vt:lpstr>
      <vt:lpstr>Montserrat Black</vt:lpstr>
      <vt:lpstr>Roboto</vt:lpstr>
      <vt:lpstr>Calibri</vt:lpstr>
      <vt:lpstr>Arial</vt:lpstr>
      <vt:lpstr>Wingdings 3</vt:lpstr>
      <vt:lpstr>Courier New</vt:lpstr>
      <vt:lpstr>Gisha</vt:lpstr>
      <vt:lpstr>Montserrat</vt:lpstr>
      <vt:lpstr>Master / large logo</vt:lpstr>
      <vt:lpstr>BRAND</vt:lpstr>
      <vt:lpstr>Credentialing Review (407):  Technical Review Committee Orientation</vt:lpstr>
      <vt:lpstr>What is Credentialing Review and its purpose?</vt:lpstr>
      <vt:lpstr>What are the goals of the program?</vt:lpstr>
      <vt:lpstr>Two Types of Reviews</vt:lpstr>
      <vt:lpstr>General Review Bodies of the Process</vt:lpstr>
      <vt:lpstr>Technical Review Committee</vt:lpstr>
      <vt:lpstr>Requirements of the Technical Review Committee</vt:lpstr>
      <vt:lpstr>Requirements of the Technical Review Committee</vt:lpstr>
      <vt:lpstr>Requirements of the Technical Review Committee</vt:lpstr>
      <vt:lpstr>Meeting Formats</vt:lpstr>
      <vt:lpstr>Meeting #1 Format</vt:lpstr>
      <vt:lpstr>Meetings #2 and #3 Format </vt:lpstr>
      <vt:lpstr>Meeting #4 Format</vt:lpstr>
      <vt:lpstr>Meeting #4 Format (Continued)</vt:lpstr>
      <vt:lpstr>Meeting #5 Format</vt:lpstr>
      <vt:lpstr>Meeting #6 Format</vt:lpstr>
      <vt:lpstr>Role of the Technical Review Committee</vt:lpstr>
      <vt:lpstr>Meeting Expectations</vt:lpstr>
      <vt:lpstr>Meeting Expectations (Continued)</vt:lpstr>
      <vt:lpstr>Public Hearings</vt:lpstr>
      <vt:lpstr>New Health Profession Criteria: Initial Credentialing of Unregulated Health Professionals currently allowed to engage in Full Practice</vt:lpstr>
      <vt:lpstr>New Health Profession Credential- Criterion #1</vt:lpstr>
      <vt:lpstr>New Health Profession Credential- Criterion #2</vt:lpstr>
      <vt:lpstr>New Health Profession Credential- Criterion #3</vt:lpstr>
      <vt:lpstr>New Health Profession Credential- Criterion #4</vt:lpstr>
      <vt:lpstr>New Health Profession Criteria: Initial Credentialing of Health Professionals currently prohibited from Full Practice</vt:lpstr>
      <vt:lpstr>New Credential to Allow Full Practice- Criterion #1</vt:lpstr>
      <vt:lpstr>New Credential to Allow Full Practice- Criterion #2</vt:lpstr>
      <vt:lpstr>New Credential to Allow Full Practice- Criterion #3</vt:lpstr>
      <vt:lpstr>New Credential to Allow Full Practice- Criterion #4</vt:lpstr>
      <vt:lpstr>Changing Scope of Practice Criteria</vt:lpstr>
      <vt:lpstr>Scope of Practice- Criterion #1</vt:lpstr>
      <vt:lpstr>Scope of Practice- Criterion #2</vt:lpstr>
      <vt:lpstr>Scope of Practice- Criterion #3</vt:lpstr>
      <vt:lpstr>Scope of Practice- Criterion #4</vt:lpstr>
      <vt:lpstr>Scope of Practice- Criterion #5</vt:lpstr>
      <vt:lpstr>Scope of Practice- Criterion #6</vt:lpstr>
      <vt:lpstr>Applications &amp; Proposals</vt:lpstr>
      <vt:lpstr>Amending an Application</vt:lpstr>
      <vt:lpstr>The Open Meetings Act</vt:lpstr>
      <vt:lpstr>Rules for Internal and External Stakeholder Interactions</vt:lpstr>
      <vt:lpstr>Rules for Internal and External Stakeholder Interactions (Continued)</vt:lpstr>
      <vt:lpstr>Role of Staff</vt:lpstr>
      <vt:lpstr>Evidence Rules</vt:lpstr>
      <vt:lpstr>Documentation</vt:lpstr>
      <vt:lpstr>Operational Guidelines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Review (407) Technical Review Committee Orientation</dc:title>
  <dc:creator>Cynthia Schneider</dc:creator>
  <cp:lastModifiedBy>Sorensen, Beth</cp:lastModifiedBy>
  <cp:revision>75</cp:revision>
  <cp:lastPrinted>2016-10-25T21:04:27Z</cp:lastPrinted>
  <dcterms:created xsi:type="dcterms:W3CDTF">2016-09-27T14:31:05Z</dcterms:created>
  <dcterms:modified xsi:type="dcterms:W3CDTF">2026-01-08T19:49:26Z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1371901443</vt:i4>
  </property>
  <property fmtid="{D5CDD505-2E9C-101B-9397-08002B2CF9AE}" pid="3" name="_NewReviewCycle">
    <vt:lpwstr/>
  </property>
  <property fmtid="{D5CDD505-2E9C-101B-9397-08002B2CF9AE}" pid="4" name="_EmailSubject">
    <vt:lpwstr>Letterhead template</vt:lpwstr>
  </property>
  <property fmtid="{D5CDD505-2E9C-101B-9397-08002B2CF9AE}" pid="5" name="_AuthorEmailDisplayName">
    <vt:lpwstr>Barker, Judy</vt:lpwstr>
  </property>
  <property fmtid="{D5CDD505-2E9C-101B-9397-08002B2CF9AE}" pid="6" name="_PreviousAdHocReviewCycleID">
    <vt:i4>1933746995</vt:i4>
  </property>
  <property fmtid="{D5CDD505-2E9C-101B-9397-08002B2CF9AE}" pid="7" name="_AuthorEmail">
    <vt:lpwstr>Judy.Barker@nebraska.gov</vt:lpwstr>
  </property>
  <property fmtid="{D5CDD505-2E9C-101B-9397-08002B2CF9AE}" pid="8" name="ContentTypeId">
    <vt:lpwstr>0x010100BAD75EA75CD83B45A34259F0B184D02700682CF3533A867C42BB9B5E82E8CD94D0</vt:lpwstr>
  </property>
  <property fmtid="{D5CDD505-2E9C-101B-9397-08002B2CF9AE}" pid="9" name="Order">
    <vt:r8>92000</vt:r8>
  </property>
  <property fmtid="{D5CDD505-2E9C-101B-9397-08002B2CF9AE}" pid="10" name="Topic">
    <vt:lpwstr/>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y fmtid="{D5CDD505-2E9C-101B-9397-08002B2CF9AE}" pid="16" name="ComplianceAssetId">
    <vt:lpwstr/>
  </property>
</Properties>
</file>