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74" r:id="rId6"/>
    <p:sldId id="260" r:id="rId7"/>
    <p:sldId id="275" r:id="rId8"/>
    <p:sldId id="262" r:id="rId9"/>
    <p:sldId id="264" r:id="rId10"/>
    <p:sldId id="273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gsINfX9G+xaf3SoQTnaQsF6zlX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4" name="Google Shape;284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5" name="Google Shape;285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1" name="Google Shape;15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5" name="Google Shape;17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>
          <a:extLst>
            <a:ext uri="{FF2B5EF4-FFF2-40B4-BE49-F238E27FC236}">
              <a16:creationId xmlns:a16="http://schemas.microsoft.com/office/drawing/2014/main" id="{03DF62F5-C77E-8235-1A9B-102E1058B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>
            <a:extLst>
              <a:ext uri="{FF2B5EF4-FFF2-40B4-BE49-F238E27FC236}">
                <a16:creationId xmlns:a16="http://schemas.microsoft.com/office/drawing/2014/main" id="{7EB1EFE8-3C8E-BD63-FE7C-353B5211C5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6:notes">
            <a:extLst>
              <a:ext uri="{FF2B5EF4-FFF2-40B4-BE49-F238E27FC236}">
                <a16:creationId xmlns:a16="http://schemas.microsoft.com/office/drawing/2014/main" id="{724E4863-FB30-8FD4-CFEE-B2E0D3BB8C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6:notes">
            <a:extLst>
              <a:ext uri="{FF2B5EF4-FFF2-40B4-BE49-F238E27FC236}">
                <a16:creationId xmlns:a16="http://schemas.microsoft.com/office/drawing/2014/main" id="{D06DB51F-2732-4C7D-3343-11FF9C7E6E1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1689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>
          <a:extLst>
            <a:ext uri="{FF2B5EF4-FFF2-40B4-BE49-F238E27FC236}">
              <a16:creationId xmlns:a16="http://schemas.microsoft.com/office/drawing/2014/main" id="{9E138B12-8807-8B55-41DF-A3C4E76DA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>
            <a:extLst>
              <a:ext uri="{FF2B5EF4-FFF2-40B4-BE49-F238E27FC236}">
                <a16:creationId xmlns:a16="http://schemas.microsoft.com/office/drawing/2014/main" id="{8FCA15B4-BF80-A54E-6FE2-89559B4087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6:notes">
            <a:extLst>
              <a:ext uri="{FF2B5EF4-FFF2-40B4-BE49-F238E27FC236}">
                <a16:creationId xmlns:a16="http://schemas.microsoft.com/office/drawing/2014/main" id="{1C48D4F0-2E48-DC2E-A9F3-FF2E25C555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6:notes">
            <a:extLst>
              <a:ext uri="{FF2B5EF4-FFF2-40B4-BE49-F238E27FC236}">
                <a16:creationId xmlns:a16="http://schemas.microsoft.com/office/drawing/2014/main" id="{04FA73D2-9576-DE6F-1B67-6C7DF2F337F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4763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SHARE EXPERIENCES, OR/ER/IR Ellen</a:t>
            </a:r>
            <a:endParaRPr/>
          </a:p>
        </p:txBody>
      </p:sp>
      <p:sp>
        <p:nvSpPr>
          <p:cNvPr id="206" name="Google Shape;20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SHARE EXPERIENCES, OR/ER/IR Ellen</a:t>
            </a:r>
            <a:endParaRPr/>
          </a:p>
        </p:txBody>
      </p:sp>
      <p:sp>
        <p:nvSpPr>
          <p:cNvPr id="227" name="Google Shape;22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Google Shape;17;p23"/>
          <p:cNvGrpSpPr/>
          <p:nvPr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18" name="Google Shape;18;p23"/>
            <p:cNvSpPr/>
            <p:nvPr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dk2"/>
            </a:solidFill>
            <a:ln w="12700" cap="flat" cmpd="sng">
              <a:solidFill>
                <a:srgbClr val="004BB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3"/>
            <p:cNvSpPr/>
            <p:nvPr/>
          </p:nvSpPr>
          <p:spPr>
            <a:xfrm>
              <a:off x="1" y="4571999"/>
              <a:ext cx="1118508" cy="1118508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23"/>
            <p:cNvSpPr/>
            <p:nvPr/>
          </p:nvSpPr>
          <p:spPr>
            <a:xfrm>
              <a:off x="1" y="5739492"/>
              <a:ext cx="1118508" cy="1118508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" name="Google Shape;21;p23"/>
            <p:cNvGrpSpPr/>
            <p:nvPr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22" name="Google Shape;22;p23"/>
              <p:cNvSpPr/>
              <p:nvPr/>
            </p:nvSpPr>
            <p:spPr>
              <a:xfrm rot="-5400000">
                <a:off x="10667433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23"/>
              <p:cNvSpPr/>
              <p:nvPr/>
            </p:nvSpPr>
            <p:spPr>
              <a:xfrm rot="5400000" flipH="1">
                <a:off x="9499940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" name="Google Shape;24;p23"/>
            <p:cNvSpPr/>
            <p:nvPr/>
          </p:nvSpPr>
          <p:spPr>
            <a:xfrm>
              <a:off x="0" y="-1"/>
              <a:ext cx="1167493" cy="1167493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3"/>
            <p:cNvSpPr/>
            <p:nvPr/>
          </p:nvSpPr>
          <p:spPr>
            <a:xfrm>
              <a:off x="11024507" y="4580708"/>
              <a:ext cx="1167493" cy="2277292"/>
            </a:xfrm>
            <a:custGeom>
              <a:avLst/>
              <a:gdLst/>
              <a:ahLst/>
              <a:cxnLst/>
              <a:rect l="l" t="t" r="r" b="b"/>
              <a:pathLst>
                <a:path w="1167493" h="2272167" extrusionOk="0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23"/>
          <p:cNvSpPr txBox="1"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and Image 2">
  <p:cSld name="Title and Content and Image 2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24"/>
          <p:cNvGrpSpPr/>
          <p:nvPr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29" name="Google Shape;29;p24"/>
            <p:cNvSpPr/>
            <p:nvPr/>
          </p:nvSpPr>
          <p:spPr>
            <a:xfrm rot="5400000">
              <a:off x="8580896" y="0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4"/>
            <p:cNvSpPr/>
            <p:nvPr/>
          </p:nvSpPr>
          <p:spPr>
            <a:xfrm>
              <a:off x="-2364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" name="Google Shape;31;p24"/>
            <p:cNvGrpSpPr/>
            <p:nvPr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32" name="Google Shape;32;p24"/>
              <p:cNvSpPr/>
              <p:nvPr/>
            </p:nvSpPr>
            <p:spPr>
              <a:xfrm rot="-5400000">
                <a:off x="8223822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24"/>
              <p:cNvSpPr/>
              <p:nvPr/>
            </p:nvSpPr>
            <p:spPr>
              <a:xfrm rot="5400000" flipH="1">
                <a:off x="7056329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4" name="Google Shape;34;p24"/>
          <p:cNvSpPr txBox="1"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>
            <a:spLocks noGrp="1"/>
          </p:cNvSpPr>
          <p:nvPr>
            <p:ph type="body" idx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sldNum" idx="12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5549490" y="2706369"/>
            <a:ext cx="5943600" cy="3383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bg>
      <p:bgPr>
        <a:solidFill>
          <a:schemeClr val="accent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25"/>
          <p:cNvGrpSpPr/>
          <p:nvPr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42" name="Google Shape;42;p25"/>
            <p:cNvSpPr/>
            <p:nvPr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5"/>
            <p:cNvSpPr/>
            <p:nvPr/>
          </p:nvSpPr>
          <p:spPr>
            <a:xfrm flipH="1">
              <a:off x="8597718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5"/>
            <p:cNvSpPr/>
            <p:nvPr/>
          </p:nvSpPr>
          <p:spPr>
            <a:xfrm>
              <a:off x="1" y="0"/>
              <a:ext cx="933856" cy="933856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5"/>
            <p:cNvSpPr/>
            <p:nvPr/>
          </p:nvSpPr>
          <p:spPr>
            <a:xfrm rot="-5400000">
              <a:off x="10344100" y="438098"/>
              <a:ext cx="2285999" cy="1409801"/>
            </a:xfrm>
            <a:custGeom>
              <a:avLst/>
              <a:gdLst/>
              <a:ahLst/>
              <a:cxnLst/>
              <a:rect l="l" t="t" r="r" b="b"/>
              <a:pathLst>
                <a:path w="1881641" h="1167493" extrusionOk="0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1"/>
          </p:nvPr>
        </p:nvSpPr>
        <p:spPr>
          <a:xfrm>
            <a:off x="1166087" y="2652713"/>
            <a:ext cx="9780587" cy="3436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sldNum" idx="12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lumn Content">
  <p:cSld name="Title and 2 Column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26"/>
          <p:cNvGrpSpPr/>
          <p:nvPr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53" name="Google Shape;53;p26"/>
            <p:cNvSpPr/>
            <p:nvPr/>
          </p:nvSpPr>
          <p:spPr>
            <a:xfrm flipH="1">
              <a:off x="8580896" y="1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6"/>
            <p:cNvSpPr/>
            <p:nvPr/>
          </p:nvSpPr>
          <p:spPr>
            <a:xfrm flipH="1">
              <a:off x="8580896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26"/>
            <p:cNvSpPr/>
            <p:nvPr/>
          </p:nvSpPr>
          <p:spPr>
            <a:xfrm>
              <a:off x="1" y="0"/>
              <a:ext cx="933856" cy="933856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6" name="Google Shape;56;p26"/>
            <p:cNvGrpSpPr/>
            <p:nvPr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57" name="Google Shape;57;p26"/>
              <p:cNvSpPr/>
              <p:nvPr/>
            </p:nvSpPr>
            <p:spPr>
              <a:xfrm rot="-5400000">
                <a:off x="8223822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26"/>
              <p:cNvSpPr/>
              <p:nvPr/>
            </p:nvSpPr>
            <p:spPr>
              <a:xfrm rot="5400000" flipH="1">
                <a:off x="7056329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body" idx="1"/>
          </p:nvPr>
        </p:nvSpPr>
        <p:spPr>
          <a:xfrm>
            <a:off x="1167493" y="2023984"/>
            <a:ext cx="4663440" cy="3332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body" idx="2"/>
          </p:nvPr>
        </p:nvSpPr>
        <p:spPr>
          <a:xfrm>
            <a:off x="6283235" y="2023984"/>
            <a:ext cx="4663440" cy="3332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ldNum" idx="12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27"/>
          <p:cNvGrpSpPr/>
          <p:nvPr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67" name="Google Shape;67;p27"/>
            <p:cNvSpPr/>
            <p:nvPr/>
          </p:nvSpPr>
          <p:spPr>
            <a:xfrm flipH="1">
              <a:off x="8580896" y="1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27"/>
            <p:cNvSpPr/>
            <p:nvPr/>
          </p:nvSpPr>
          <p:spPr>
            <a:xfrm flipH="1">
              <a:off x="8580896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7"/>
            <p:cNvSpPr/>
            <p:nvPr/>
          </p:nvSpPr>
          <p:spPr>
            <a:xfrm>
              <a:off x="1" y="0"/>
              <a:ext cx="933856" cy="933856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27"/>
            <p:cNvGrpSpPr/>
            <p:nvPr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1" name="Google Shape;71;p27"/>
              <p:cNvSpPr/>
              <p:nvPr/>
            </p:nvSpPr>
            <p:spPr>
              <a:xfrm rot="-5400000">
                <a:off x="8223822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27"/>
              <p:cNvSpPr/>
              <p:nvPr/>
            </p:nvSpPr>
            <p:spPr>
              <a:xfrm rot="5400000" flipH="1">
                <a:off x="7056329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>
            <a:off x="1158865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">
  <p:cSld name="Chart ">
    <p:bg>
      <p:bgPr>
        <a:solidFill>
          <a:schemeClr val="accent2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28"/>
          <p:cNvGrpSpPr/>
          <p:nvPr/>
        </p:nvGrpSpPr>
        <p:grpSpPr>
          <a:xfrm rot="-54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80" name="Google Shape;80;p28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avLst/>
              <a:gdLst/>
              <a:ahLst/>
              <a:cxnLst/>
              <a:rect l="l" t="t" r="r" b="b"/>
              <a:pathLst>
                <a:path w="1881641" h="1167493" extrusionOk="0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8"/>
            <p:cNvSpPr/>
            <p:nvPr/>
          </p:nvSpPr>
          <p:spPr>
            <a:xfrm rot="5400000" flipH="1">
              <a:off x="7056329" y="5333433"/>
              <a:ext cx="1881641" cy="1167493"/>
            </a:xfrm>
            <a:custGeom>
              <a:avLst/>
              <a:gdLst/>
              <a:ahLst/>
              <a:cxnLst/>
              <a:rect l="l" t="t" r="r" b="b"/>
              <a:pathLst>
                <a:path w="1881641" h="1167493" extrusionOk="0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2" name="Google Shape;82;p28"/>
          <p:cNvSpPr txBox="1"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body" idx="1"/>
          </p:nvPr>
        </p:nvSpPr>
        <p:spPr>
          <a:xfrm>
            <a:off x="1167493" y="2084832"/>
            <a:ext cx="9779182" cy="3366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8"/>
          <p:cNvSpPr txBox="1">
            <a:spLocks noGrp="1"/>
          </p:cNvSpPr>
          <p:nvPr>
            <p:ph type="sldNum" idx="12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 type="title">
  <p:cSld name="TITLE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oogle Shape;109;p31"/>
          <p:cNvGrpSpPr/>
          <p:nvPr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110" name="Google Shape;110;p31"/>
            <p:cNvSpPr/>
            <p:nvPr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1" name="Google Shape;111;p31"/>
            <p:cNvGrpSpPr/>
            <p:nvPr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12" name="Google Shape;112;p31"/>
              <p:cNvSpPr/>
              <p:nvPr/>
            </p:nvSpPr>
            <p:spPr>
              <a:xfrm rot="-5400000">
                <a:off x="10667433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31"/>
              <p:cNvSpPr/>
              <p:nvPr/>
            </p:nvSpPr>
            <p:spPr>
              <a:xfrm rot="5400000" flipH="1">
                <a:off x="9499940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4" name="Google Shape;114;p31"/>
            <p:cNvSpPr/>
            <p:nvPr/>
          </p:nvSpPr>
          <p:spPr>
            <a:xfrm>
              <a:off x="0" y="-1"/>
              <a:ext cx="1167493" cy="1167493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31"/>
            <p:cNvSpPr/>
            <p:nvPr/>
          </p:nvSpPr>
          <p:spPr>
            <a:xfrm>
              <a:off x="10228214" y="-1"/>
              <a:ext cx="1963787" cy="3178856"/>
            </a:xfrm>
            <a:custGeom>
              <a:avLst/>
              <a:gdLst/>
              <a:ahLst/>
              <a:cxnLst/>
              <a:rect l="l" t="t" r="r" b="b"/>
              <a:pathLst>
                <a:path w="1963787" h="3178856" extrusionOk="0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6" name="Google Shape;116;p31"/>
          <p:cNvSpPr txBox="1"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1"/>
          <p:cNvSpPr txBox="1"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Right Image">
  <p:cSld name="Title and Right Image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32"/>
          <p:cNvGrpSpPr/>
          <p:nvPr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120" name="Google Shape;120;p32"/>
            <p:cNvSpPr/>
            <p:nvPr/>
          </p:nvSpPr>
          <p:spPr>
            <a:xfrm flipH="1">
              <a:off x="8580896" y="1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2"/>
            <p:cNvSpPr/>
            <p:nvPr/>
          </p:nvSpPr>
          <p:spPr>
            <a:xfrm flipH="1">
              <a:off x="8580896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32"/>
            <p:cNvSpPr/>
            <p:nvPr/>
          </p:nvSpPr>
          <p:spPr>
            <a:xfrm>
              <a:off x="1" y="0"/>
              <a:ext cx="933856" cy="933856"/>
            </a:xfrm>
            <a:custGeom>
              <a:avLst/>
              <a:gdLst/>
              <a:ahLst/>
              <a:cxnLst/>
              <a:rect l="l" t="t" r="r" b="b"/>
              <a:pathLst>
                <a:path w="862693" h="862693" extrusionOk="0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3" name="Google Shape;123;p32"/>
            <p:cNvGrpSpPr/>
            <p:nvPr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124" name="Google Shape;124;p32"/>
              <p:cNvSpPr/>
              <p:nvPr/>
            </p:nvSpPr>
            <p:spPr>
              <a:xfrm rot="-5400000">
                <a:off x="8223822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25;p32"/>
              <p:cNvSpPr/>
              <p:nvPr/>
            </p:nvSpPr>
            <p:spPr>
              <a:xfrm rot="5400000" flipH="1">
                <a:off x="7056329" y="5333433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6" name="Google Shape;126;p32"/>
          <p:cNvSpPr txBox="1">
            <a:spLocks noGrp="1"/>
          </p:cNvSpPr>
          <p:nvPr>
            <p:ph type="title"/>
          </p:nvPr>
        </p:nvSpPr>
        <p:spPr>
          <a:xfrm>
            <a:off x="1167492" y="13716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2"/>
          <p:cNvSpPr>
            <a:spLocks noGrp="1"/>
          </p:cNvSpPr>
          <p:nvPr>
            <p:ph type="pic" idx="2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</p:sp>
      <p:sp>
        <p:nvSpPr>
          <p:cNvPr id="128" name="Google Shape;128;p32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2"/>
          <p:cNvSpPr txBox="1">
            <a:spLocks noGrp="1"/>
          </p:cNvSpPr>
          <p:nvPr>
            <p:ph type="sldNum" idx="12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>
  <p:cSld name="Section title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3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3" name="Google Shape;133;p33"/>
            <p:cNvSpPr/>
            <p:nvPr/>
          </p:nvSpPr>
          <p:spPr>
            <a:xfrm>
              <a:off x="0" y="0"/>
              <a:ext cx="8025490" cy="6858000"/>
            </a:xfrm>
            <a:custGeom>
              <a:avLst/>
              <a:gdLst/>
              <a:ahLst/>
              <a:cxnLst/>
              <a:rect l="l" t="t" r="r" b="b"/>
              <a:pathLst>
                <a:path w="8025490" h="6858000" extrusionOk="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4" name="Google Shape;134;p33"/>
            <p:cNvGrpSpPr/>
            <p:nvPr/>
          </p:nvGrpSpPr>
          <p:grpSpPr>
            <a:xfrm rot="-54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35" name="Google Shape;135;p33"/>
              <p:cNvSpPr/>
              <p:nvPr/>
            </p:nvSpPr>
            <p:spPr>
              <a:xfrm rot="-5400000">
                <a:off x="10667433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33"/>
              <p:cNvSpPr/>
              <p:nvPr/>
            </p:nvSpPr>
            <p:spPr>
              <a:xfrm rot="5400000" flipH="1">
                <a:off x="9499940" y="370908"/>
                <a:ext cx="1881641" cy="1167493"/>
              </a:xfrm>
              <a:custGeom>
                <a:avLst/>
                <a:gdLst/>
                <a:ahLst/>
                <a:cxnLst/>
                <a:rect l="l" t="t" r="r" b="b"/>
                <a:pathLst>
                  <a:path w="1881641" h="1167493" extrusionOk="0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7" name="Google Shape;137;p33"/>
            <p:cNvSpPr/>
            <p:nvPr/>
          </p:nvSpPr>
          <p:spPr>
            <a:xfrm flipH="1">
              <a:off x="8580896" y="1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3"/>
            <p:cNvSpPr/>
            <p:nvPr/>
          </p:nvSpPr>
          <p:spPr>
            <a:xfrm flipH="1">
              <a:off x="8580896" y="3246896"/>
              <a:ext cx="3611104" cy="3611104"/>
            </a:xfrm>
            <a:custGeom>
              <a:avLst/>
              <a:gdLst/>
              <a:ahLst/>
              <a:cxnLst/>
              <a:rect l="l" t="t" r="r" b="b"/>
              <a:pathLst>
                <a:path w="1167493" h="1167493" extrusionOk="0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" name="Google Shape;139;p33"/>
          <p:cNvSpPr txBox="1">
            <a:spLocks noGrp="1"/>
          </p:cNvSpPr>
          <p:nvPr>
            <p:ph type="ctrTitle"/>
          </p:nvPr>
        </p:nvSpPr>
        <p:spPr>
          <a:xfrm>
            <a:off x="1167494" y="177553"/>
            <a:ext cx="6245912" cy="3269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subTitle" idx="1"/>
          </p:nvPr>
        </p:nvSpPr>
        <p:spPr>
          <a:xfrm>
            <a:off x="1167494" y="3492896"/>
            <a:ext cx="6245912" cy="91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"/>
          <p:cNvSpPr txBox="1">
            <a:spLocks noGrp="1"/>
          </p:cNvSpPr>
          <p:nvPr>
            <p:ph type="ctrTitle"/>
          </p:nvPr>
        </p:nvSpPr>
        <p:spPr>
          <a:xfrm>
            <a:off x="904126" y="97604"/>
            <a:ext cx="8578922" cy="467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NNP</a:t>
            </a:r>
            <a:br>
              <a:rPr lang="en-US"/>
            </a:br>
            <a:r>
              <a:rPr lang="en-US"/>
              <a:t>Technical Review</a:t>
            </a:r>
            <a:br>
              <a:rPr lang="en-US"/>
            </a:br>
            <a:r>
              <a:rPr lang="en-US"/>
              <a:t>Committee #3</a:t>
            </a:r>
            <a:br>
              <a:rPr lang="en-US"/>
            </a:br>
            <a:br>
              <a:rPr lang="en-US" sz="1600"/>
            </a:br>
            <a:r>
              <a:rPr lang="en-US" sz="1600"/>
              <a:t> Karen Wenner, APRN, DNP</a:t>
            </a:r>
            <a:br>
              <a:rPr lang="en-US" sz="1600"/>
            </a:br>
            <a:r>
              <a:rPr lang="en-US" sz="1600"/>
              <a:t> Ann Young, APRN</a:t>
            </a:r>
            <a:br>
              <a:rPr lang="en-US" sz="1600"/>
            </a:br>
            <a:r>
              <a:rPr lang="en-US" sz="1600"/>
              <a:t> Jillian Negri, APRN, DNP</a:t>
            </a:r>
            <a:br>
              <a:rPr lang="en-US" sz="1600"/>
            </a:br>
            <a:r>
              <a:rPr lang="en-US" sz="1600"/>
              <a:t> Cora Schrader</a:t>
            </a:r>
            <a:br>
              <a:rPr lang="en-US" sz="1600"/>
            </a:br>
            <a:endParaRPr/>
          </a:p>
        </p:txBody>
      </p:sp>
      <p:pic>
        <p:nvPicPr>
          <p:cNvPr id="147" name="Google Shape;14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2744" y="4578882"/>
            <a:ext cx="4767012" cy="2181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1"/>
          <p:cNvSpPr txBox="1"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288" name="Google Shape;288;p21"/>
          <p:cNvSpPr txBox="1"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</a:pPr>
            <a:r>
              <a:rPr lang="en-US" dirty="0"/>
              <a:t>Agenda 5/2/25</a:t>
            </a:r>
            <a:endParaRPr dirty="0"/>
          </a:p>
        </p:txBody>
      </p:sp>
      <p:pic>
        <p:nvPicPr>
          <p:cNvPr id="154" name="Google Shape;154;p2"/>
          <p:cNvPicPr preferRelativeResize="0"/>
          <p:nvPr/>
        </p:nvPicPr>
        <p:blipFill rotWithShape="1">
          <a:blip r:embed="rId3">
            <a:alphaModFix/>
          </a:blip>
          <a:srcRect l="803" r="14011" b="1"/>
          <a:stretch/>
        </p:blipFill>
        <p:spPr>
          <a:xfrm>
            <a:off x="823108" y="640080"/>
            <a:ext cx="4297680" cy="429768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55" name="Google Shape;155;p2"/>
          <p:cNvSpPr txBox="1">
            <a:spLocks noGrp="1"/>
          </p:cNvSpPr>
          <p:nvPr>
            <p:ph type="body" idx="2"/>
          </p:nvPr>
        </p:nvSpPr>
        <p:spPr>
          <a:xfrm>
            <a:off x="5549490" y="2706369"/>
            <a:ext cx="5943600" cy="3383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83464" lvl="0" indent="-28346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 dirty="0"/>
              <a:t>Goals </a:t>
            </a:r>
            <a:endParaRPr dirty="0"/>
          </a:p>
          <a:p>
            <a:pPr marL="283464" lvl="0" indent="-28346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 dirty="0"/>
              <a:t>Proposed Change</a:t>
            </a:r>
            <a:endParaRPr sz="1700" dirty="0"/>
          </a:p>
          <a:p>
            <a:pPr marL="283464" lvl="0" indent="-28346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 dirty="0"/>
              <a:t>Radiation Dosage Comparisons</a:t>
            </a:r>
            <a:endParaRPr sz="1700" dirty="0"/>
          </a:p>
          <a:p>
            <a:pPr marL="283464" lvl="0" indent="-28346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•"/>
            </a:pPr>
            <a:r>
              <a:rPr lang="en-US" sz="1700" dirty="0"/>
              <a:t>National Organization Review</a:t>
            </a:r>
            <a:endParaRPr sz="1700" dirty="0"/>
          </a:p>
          <a:p>
            <a:pPr marL="283464" lvl="0" indent="-28346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 dirty="0"/>
              <a:t>Summary/Questions</a:t>
            </a:r>
            <a:endParaRPr dirty="0"/>
          </a:p>
          <a:p>
            <a:pPr marL="283464" lvl="0" indent="-17551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dirty="0"/>
          </a:p>
          <a:p>
            <a:pPr marL="283464" lvl="0" indent="-17551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"/>
          <p:cNvSpPr txBox="1"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Goals of the 407 Review</a:t>
            </a:r>
            <a:endParaRPr/>
          </a:p>
        </p:txBody>
      </p:sp>
      <p:grpSp>
        <p:nvGrpSpPr>
          <p:cNvPr id="162" name="Google Shape;162;p3"/>
          <p:cNvGrpSpPr/>
          <p:nvPr/>
        </p:nvGrpSpPr>
        <p:grpSpPr>
          <a:xfrm>
            <a:off x="1166075" y="2708700"/>
            <a:ext cx="9780600" cy="3380300"/>
            <a:chOff x="0" y="412"/>
            <a:chExt cx="9780600" cy="3435962"/>
          </a:xfrm>
        </p:grpSpPr>
        <p:sp>
          <p:nvSpPr>
            <p:cNvPr id="163" name="Google Shape;163;p3"/>
            <p:cNvSpPr/>
            <p:nvPr/>
          </p:nvSpPr>
          <p:spPr>
            <a:xfrm>
              <a:off x="1133911" y="419"/>
              <a:ext cx="8646600" cy="98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0" y="1227597"/>
              <a:ext cx="9780600" cy="981600"/>
            </a:xfrm>
            <a:prstGeom prst="roundRect">
              <a:avLst>
                <a:gd name="adj" fmla="val 10000"/>
              </a:avLst>
            </a:prstGeom>
            <a:solidFill>
              <a:srgbClr val="F1F5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133911" y="1227597"/>
              <a:ext cx="8646600" cy="98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3"/>
            <p:cNvSpPr txBox="1"/>
            <p:nvPr/>
          </p:nvSpPr>
          <p:spPr>
            <a:xfrm>
              <a:off x="109261" y="1227648"/>
              <a:ext cx="8646600" cy="98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3900" tIns="103900" rIns="103900" bIns="1039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Remove barriers to allow nurse practitioners to practice to the full extent of education and training.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0" y="2454774"/>
              <a:ext cx="9780600" cy="981600"/>
            </a:xfrm>
            <a:prstGeom prst="roundRect">
              <a:avLst>
                <a:gd name="adj" fmla="val 10000"/>
              </a:avLst>
            </a:prstGeom>
            <a:solidFill>
              <a:srgbClr val="F1F5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133911" y="2454774"/>
              <a:ext cx="8646600" cy="98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3"/>
            <p:cNvSpPr txBox="1"/>
            <p:nvPr/>
          </p:nvSpPr>
          <p:spPr>
            <a:xfrm>
              <a:off x="190411" y="2454774"/>
              <a:ext cx="8646600" cy="98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3900" tIns="103900" rIns="103900" bIns="1039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Define Nebraska state regulated training/education requirements for fluoroscopy. 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33913" y="512"/>
              <a:ext cx="943500" cy="981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3"/>
            <p:cNvSpPr txBox="1"/>
            <p:nvPr/>
          </p:nvSpPr>
          <p:spPr>
            <a:xfrm>
              <a:off x="1352" y="412"/>
              <a:ext cx="9779100" cy="981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03900" tIns="103900" rIns="103900" bIns="1039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Improve access to specialty care in Nebraska.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document with text&#10;&#10;AI-generated content may be incorrect.">
            <a:extLst>
              <a:ext uri="{FF2B5EF4-FFF2-40B4-BE49-F238E27FC236}">
                <a16:creationId xmlns:a16="http://schemas.microsoft.com/office/drawing/2014/main" id="{9869BC8E-AD66-0A08-6372-7EAD4799A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993" y="1"/>
            <a:ext cx="933834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>
          <a:extLst>
            <a:ext uri="{FF2B5EF4-FFF2-40B4-BE49-F238E27FC236}">
              <a16:creationId xmlns:a16="http://schemas.microsoft.com/office/drawing/2014/main" id="{9558EC86-65F1-FAFB-5ACA-13B5AFD93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paper with black text&#10;&#10;AI-generated content may be incorrect.">
            <a:extLst>
              <a:ext uri="{FF2B5EF4-FFF2-40B4-BE49-F238E27FC236}">
                <a16:creationId xmlns:a16="http://schemas.microsoft.com/office/drawing/2014/main" id="{4943FCD7-3E6B-6CB1-7EF0-9644103A0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97" y="431516"/>
            <a:ext cx="11426148" cy="642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medical document&#10;&#10;AI-generated content may be incorrect.">
            <a:extLst>
              <a:ext uri="{FF2B5EF4-FFF2-40B4-BE49-F238E27FC236}">
                <a16:creationId xmlns:a16="http://schemas.microsoft.com/office/drawing/2014/main" id="{A825A2F6-B84C-AB77-FA0F-DFFDD01A0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39" y="0"/>
            <a:ext cx="107471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>
          <a:extLst>
            <a:ext uri="{FF2B5EF4-FFF2-40B4-BE49-F238E27FC236}">
              <a16:creationId xmlns:a16="http://schemas.microsoft.com/office/drawing/2014/main" id="{1DE97D06-9CE9-07A9-132B-A5B5871B7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document&#10;&#10;AI-generated content may be incorrect.">
            <a:extLst>
              <a:ext uri="{FF2B5EF4-FFF2-40B4-BE49-F238E27FC236}">
                <a16:creationId xmlns:a16="http://schemas.microsoft.com/office/drawing/2014/main" id="{4ED16740-FB84-88B9-0134-57141EFDD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466" y="92467"/>
            <a:ext cx="10579868" cy="677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"/>
          <p:cNvSpPr txBox="1">
            <a:spLocks noGrp="1"/>
          </p:cNvSpPr>
          <p:nvPr>
            <p:ph type="title"/>
          </p:nvPr>
        </p:nvSpPr>
        <p:spPr>
          <a:xfrm>
            <a:off x="532193" y="-785019"/>
            <a:ext cx="9779183" cy="157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</a:pPr>
            <a:r>
              <a:rPr lang="en-US" dirty="0"/>
              <a:t>Radiation Dosage Comparison</a:t>
            </a:r>
            <a:endParaRPr dirty="0"/>
          </a:p>
        </p:txBody>
      </p:sp>
      <p:pic>
        <p:nvPicPr>
          <p:cNvPr id="3" name="Picture 2" descr="A medical information sheet&#10;&#10;AI-generated content may be incorrect.">
            <a:extLst>
              <a:ext uri="{FF2B5EF4-FFF2-40B4-BE49-F238E27FC236}">
                <a16:creationId xmlns:a16="http://schemas.microsoft.com/office/drawing/2014/main" id="{1ADEE0D3-AA99-D258-4DBE-093A5A662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946" y="934948"/>
            <a:ext cx="7699679" cy="59230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edical application form with text&#10;&#10;AI-generated content may be incorrect.">
            <a:extLst>
              <a:ext uri="{FF2B5EF4-FFF2-40B4-BE49-F238E27FC236}">
                <a16:creationId xmlns:a16="http://schemas.microsoft.com/office/drawing/2014/main" id="{47ACD778-AEBF-5DE2-DA47-71CEDB5D43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0102"/>
            <a:ext cx="12192000" cy="64678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003E6C7BFD074CB25D2832DE052C92" ma:contentTypeVersion="1" ma:contentTypeDescription="Create a new document." ma:contentTypeScope="" ma:versionID="960d2f4b6961da57a9f3dd16cca8292b">
  <xsd:schema xmlns:xsd="http://www.w3.org/2001/XMLSchema" xmlns:xs="http://www.w3.org/2001/XMLSchema" xmlns:p="http://schemas.microsoft.com/office/2006/metadata/properties" xmlns:ns2="6ce7fe98-d59e-4104-9acb-37793e18d467" targetNamespace="http://schemas.microsoft.com/office/2006/metadata/properties" ma:root="true" ma:fieldsID="b5d4243766a36e827dcd9e3a05f21f0f" ns2:_="">
    <xsd:import namespace="6ce7fe98-d59e-4104-9acb-37793e18d467"/>
    <xsd:element name="properties">
      <xsd:complexType>
        <xsd:sequence>
          <xsd:element name="documentManagement">
            <xsd:complexType>
              <xsd:all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7fe98-d59e-4104-9acb-37793e18d467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format="Dropdown" ma:internalName="Topic">
      <xsd:simpleType>
        <xsd:restriction base="dms:Choice">
          <xsd:enumeration value="Director's Report"/>
          <xsd:enumeration value="Board of Health Report"/>
          <xsd:enumeration value="Technical Committee Report"/>
          <xsd:enumeration value="Agenda"/>
          <xsd:enumeration value="Minutes"/>
          <xsd:enumeration value="Related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6ce7fe98-d59e-4104-9acb-37793e18d467" xsi:nil="true"/>
  </documentManagement>
</p:properties>
</file>

<file path=customXml/itemProps1.xml><?xml version="1.0" encoding="utf-8"?>
<ds:datastoreItem xmlns:ds="http://schemas.openxmlformats.org/officeDocument/2006/customXml" ds:itemID="{C3822833-A8C7-4279-B814-88222C7A3480}"/>
</file>

<file path=customXml/itemProps2.xml><?xml version="1.0" encoding="utf-8"?>
<ds:datastoreItem xmlns:ds="http://schemas.openxmlformats.org/officeDocument/2006/customXml" ds:itemID="{A295AB80-4F47-494A-9BCD-C62DDF8E8863}"/>
</file>

<file path=customXml/itemProps3.xml><?xml version="1.0" encoding="utf-8"?>
<ds:datastoreItem xmlns:ds="http://schemas.openxmlformats.org/officeDocument/2006/customXml" ds:itemID="{DE1FCC4F-4C33-468F-991D-3C2099CCB97C}"/>
</file>

<file path=docProps/app.xml><?xml version="1.0" encoding="utf-8"?>
<Properties xmlns="http://schemas.openxmlformats.org/officeDocument/2006/extended-properties" xmlns:vt="http://schemas.openxmlformats.org/officeDocument/2006/docPropsVTypes">
  <TotalTime>2432</TotalTime>
  <Words>126</Words>
  <Application>Microsoft Office PowerPoint</Application>
  <PresentationFormat>Widescreen</PresentationFormat>
  <Paragraphs>26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Custom</vt:lpstr>
      <vt:lpstr>NNP Technical Review Committee #3   Karen Wenner, APRN, DNP  Ann Young, APRN  Jillian Negri, APRN, DNP  Cora Schrader </vt:lpstr>
      <vt:lpstr>Agenda 5/2/25</vt:lpstr>
      <vt:lpstr>Goals of the 407 Review</vt:lpstr>
      <vt:lpstr>PowerPoint Presentation</vt:lpstr>
      <vt:lpstr>PowerPoint Presentation</vt:lpstr>
      <vt:lpstr>PowerPoint Presentation</vt:lpstr>
      <vt:lpstr>PowerPoint Presentation</vt:lpstr>
      <vt:lpstr>Radiation Dosage Comparison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Wenner</dc:creator>
  <cp:lastModifiedBy>Beth Sorensen</cp:lastModifiedBy>
  <cp:revision>3</cp:revision>
  <dcterms:created xsi:type="dcterms:W3CDTF">2025-03-16T15:32:16Z</dcterms:created>
  <dcterms:modified xsi:type="dcterms:W3CDTF">2025-05-06T21:05:01Z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0x01010075003E6C7BFD074CB25D2832DE052C92</vt:lpwstr>
  </property>
  <property fmtid="{D5CDD505-2E9C-101B-9397-08002B2CF9AE}" pid="3" name="DHHSInternetWCP">
    <vt:lpwstr/>
  </property>
  <property fmtid="{D5CDD505-2E9C-101B-9397-08002B2CF9AE}" pid="4" name="Order">
    <vt:r8>91000</vt:r8>
  </property>
  <property fmtid="{D5CDD505-2E9C-101B-9397-08002B2CF9AE}" pid="5" name="DHHSInternetDivision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SharedWithUsers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DHHSInternetTopic">
    <vt:lpwstr/>
  </property>
  <property fmtid="{D5CDD505-2E9C-101B-9397-08002B2CF9AE}" pid="12" name="DHHSInternetPCM">
    <vt:lpwstr/>
  </property>
  <property fmtid="{D5CDD505-2E9C-101B-9397-08002B2CF9AE}" pid="13" name="TemplateUrl">
    <vt:lpwstr/>
  </property>
  <property fmtid="{D5CDD505-2E9C-101B-9397-08002B2CF9AE}" pid="14" name="ComplianceAssetId">
    <vt:lpwstr/>
  </property>
</Properties>
</file>