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Gisha" panose="020B0502040204020203" pitchFamily="34" charset="-79"/>
      <p:regular r:id="rId36"/>
      <p:bold r:id="rId37"/>
    </p:embeddedFont>
    <p:embeddedFont>
      <p:font typeface="Montserrat" panose="00000500000000000000" pitchFamily="50" charset="0"/>
      <p:regular r:id="rId38"/>
      <p:bold r:id="rId39"/>
      <p:italic r:id="rId40"/>
      <p:boldItalic r:id="rId41"/>
    </p:embeddedFont>
    <p:embeddedFont>
      <p:font typeface="Montserrat Black" panose="00000A00000000000000" pitchFamily="50" charset="0"/>
      <p:bold r:id="rId42"/>
      <p:boldItalic r:id="rId43"/>
    </p:embeddedFont>
    <p:embeddedFont>
      <p:font typeface="Montserrat SemiBold" panose="00000700000000000000" pitchFamily="2" charset="0"/>
      <p:regular r:id="rId44"/>
      <p:bold r:id="rId45"/>
      <p:italic r:id="rId46"/>
      <p:boldItalic r:id="rId47"/>
    </p:embeddedFont>
    <p:embeddedFont>
      <p:font typeface="Roboto" panose="02000000000000000000" pitchFamily="2" charset="0"/>
      <p:regular r:id="rId48"/>
      <p:bold r:id="rId49"/>
      <p:italic r:id="rId50"/>
      <p:boldItalic r:id="rId51"/>
    </p:embeddedFont>
    <p:embeddedFont>
      <p:font typeface="Roboto Black" panose="02000000000000000000" pitchFamily="2" charset="0"/>
      <p:bold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17e1611f0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17e1611f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9512aa5a6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19512aa5a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19512aa5a6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19512aa5a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17e1611e65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17e1611e65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d5b1d3c92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d5b1d3c9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19512aa5a6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19512aa5a6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19512aa5a6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19512aa5a6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1d5b1d3c9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1d5b1d3c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17e1611e65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17e1611e65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9512aa5a6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19512aa5a6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7e1611e65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7e1611e6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17e1611f0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17e1611f0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1a0811762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1a081176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dirty="0">
              <a:solidFill>
                <a:schemeClr val="dk1"/>
              </a:solidFill>
            </a:endParaRPr>
          </a:p>
          <a:p>
            <a:pPr marL="0" lvl="0" indent="0" algn="l" rtl="0">
              <a:spcBef>
                <a:spcPts val="100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1d5b1d3c9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1d5b1d3c9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17e1611f0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17e1611f0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19512aa5a6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19512aa5a6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17e1611e65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17e1611e6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19512aa5a6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19512aa5a6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17e1611e65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17e1611e6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17e1611f02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17e1611f0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1948a03e5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1948a03e5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7e1611e65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17e1611e65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f1b6bc10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1f1b6bc10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19512aa5a6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19512aa5a6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f1b6bc10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1f1b6bc1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330b2bdfe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330b2bdf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948a03e5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1948a03e5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9512aa5a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19512aa5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17e1611e65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17e1611e65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9512aa5a6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9512aa5a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9512aa5a6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19512aa5a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19512aa5a6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19512aa5a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dhhs.ne.gov" TargetMode="External"/><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dhhs.ne.gov" TargetMode="External"/><Relationship Id="rId4"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rand Title Page">
  <p:cSld name="Brand Title Page">
    <p:spTree>
      <p:nvGrpSpPr>
        <p:cNvPr id="1" name="Shape 13"/>
        <p:cNvGrpSpPr/>
        <p:nvPr/>
      </p:nvGrpSpPr>
      <p:grpSpPr>
        <a:xfrm>
          <a:off x="0" y="0"/>
          <a:ext cx="0" cy="0"/>
          <a:chOff x="0" y="0"/>
          <a:chExt cx="0" cy="0"/>
        </a:xfrm>
      </p:grpSpPr>
      <p:cxnSp>
        <p:nvCxnSpPr>
          <p:cNvPr id="14" name="Google Shape;14;p2"/>
          <p:cNvCxnSpPr/>
          <p:nvPr/>
        </p:nvCxnSpPr>
        <p:spPr>
          <a:xfrm>
            <a:off x="628650" y="2669088"/>
            <a:ext cx="7886700" cy="0"/>
          </a:xfrm>
          <a:prstGeom prst="straightConnector1">
            <a:avLst/>
          </a:prstGeom>
          <a:noFill/>
          <a:ln w="15875" cap="flat" cmpd="sng">
            <a:solidFill>
              <a:srgbClr val="FFC843"/>
            </a:solidFill>
            <a:prstDash val="solid"/>
            <a:miter lim="800000"/>
            <a:headEnd type="none" w="sm" len="sm"/>
            <a:tailEnd type="none" w="sm" len="sm"/>
          </a:ln>
        </p:spPr>
      </p:cxnSp>
      <p:sp>
        <p:nvSpPr>
          <p:cNvPr id="15" name="Google Shape;15;p2"/>
          <p:cNvSpPr txBox="1">
            <a:spLocks noGrp="1"/>
          </p:cNvSpPr>
          <p:nvPr>
            <p:ph type="title"/>
          </p:nvPr>
        </p:nvSpPr>
        <p:spPr>
          <a:xfrm>
            <a:off x="628650" y="841772"/>
            <a:ext cx="7886700" cy="1813500"/>
          </a:xfrm>
          <a:prstGeom prst="rect">
            <a:avLst/>
          </a:prstGeom>
          <a:noFill/>
          <a:ln>
            <a:noFill/>
          </a:ln>
        </p:spPr>
        <p:txBody>
          <a:bodyPr spcFirstLastPara="1" wrap="square" lIns="68575" tIns="34275" rIns="68575" bIns="34275" anchor="b" anchorCtr="0">
            <a:normAutofit/>
          </a:bodyPr>
          <a:lstStyle>
            <a:lvl1pPr marR="0" lvl="0" algn="ctr" rtl="0">
              <a:lnSpc>
                <a:spcPct val="90000"/>
              </a:lnSpc>
              <a:spcBef>
                <a:spcPts val="0"/>
              </a:spcBef>
              <a:spcAft>
                <a:spcPts val="0"/>
              </a:spcAft>
              <a:buClr>
                <a:srgbClr val="036080"/>
              </a:buClr>
              <a:buSzPts val="3300"/>
              <a:buFont typeface="Montserrat SemiBold"/>
              <a:buNone/>
              <a:defRPr sz="33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6" name="Google Shape;16;p2"/>
          <p:cNvSpPr txBox="1">
            <a:spLocks noGrp="1"/>
          </p:cNvSpPr>
          <p:nvPr>
            <p:ph type="body" idx="1"/>
          </p:nvPr>
        </p:nvSpPr>
        <p:spPr>
          <a:xfrm>
            <a:off x="628650" y="2777340"/>
            <a:ext cx="7886700" cy="144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BABF33"/>
              </a:buClr>
              <a:buSzPts val="2400"/>
              <a:buFont typeface="Arial"/>
              <a:buNone/>
              <a:defRPr sz="24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rge logo">
  <p:cSld name="Large logo">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ctr" rtl="0">
              <a:lnSpc>
                <a:spcPct val="90000"/>
              </a:lnSpc>
              <a:spcBef>
                <a:spcPts val="0"/>
              </a:spcBef>
              <a:spcAft>
                <a:spcPts val="0"/>
              </a:spcAft>
              <a:buClr>
                <a:srgbClr val="036080"/>
              </a:buClr>
              <a:buSzPts val="3300"/>
              <a:buFont typeface="Roboto Black"/>
              <a:buNone/>
              <a:defRPr sz="33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line / Subhead / 3-column / bulleted">
  <p:cSld name="Headline / Subhead / 3-column / bulleted">
    <p:spTree>
      <p:nvGrpSpPr>
        <p:cNvPr id="1" name="Shape 66"/>
        <p:cNvGrpSpPr/>
        <p:nvPr/>
      </p:nvGrpSpPr>
      <p:grpSpPr>
        <a:xfrm>
          <a:off x="0" y="0"/>
          <a:ext cx="0" cy="0"/>
          <a:chOff x="0" y="0"/>
          <a:chExt cx="0" cy="0"/>
        </a:xfrm>
      </p:grpSpPr>
      <p:sp>
        <p:nvSpPr>
          <p:cNvPr id="67" name="Google Shape;67;p12"/>
          <p:cNvSpPr txBox="1">
            <a:spLocks noGrp="1"/>
          </p:cNvSpPr>
          <p:nvPr>
            <p:ph type="body" idx="1"/>
          </p:nvPr>
        </p:nvSpPr>
        <p:spPr>
          <a:xfrm>
            <a:off x="273823" y="810908"/>
            <a:ext cx="8664300" cy="4224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8" name="Google Shape;68;p12"/>
          <p:cNvSpPr txBox="1">
            <a:spLocks noGrp="1"/>
          </p:cNvSpPr>
          <p:nvPr>
            <p:ph type="body" idx="2"/>
          </p:nvPr>
        </p:nvSpPr>
        <p:spPr>
          <a:xfrm>
            <a:off x="273823" y="1243427"/>
            <a:ext cx="8670600" cy="3247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Montserrat"/>
                <a:ea typeface="Montserrat"/>
                <a:cs typeface="Montserrat"/>
                <a:sym typeface="Montserrat"/>
              </a:defRPr>
            </a:lvl1pPr>
            <a:lvl2pPr marL="914400" marR="0" lvl="1" indent="-323850" algn="l" rtl="0">
              <a:lnSpc>
                <a:spcPct val="90000"/>
              </a:lnSpc>
              <a:spcBef>
                <a:spcPts val="400"/>
              </a:spcBef>
              <a:spcAft>
                <a:spcPts val="0"/>
              </a:spcAft>
              <a:buClr>
                <a:srgbClr val="B9C8D3"/>
              </a:buClr>
              <a:buSzPts val="1500"/>
              <a:buFont typeface="Arial"/>
              <a:buChar char="•"/>
              <a:defRPr sz="1500" b="0" i="0" u="none" strike="noStrike" cap="none">
                <a:solidFill>
                  <a:schemeClr val="dk1"/>
                </a:solidFill>
                <a:latin typeface="Montserrat"/>
                <a:ea typeface="Montserrat"/>
                <a:cs typeface="Montserrat"/>
                <a:sym typeface="Montserrat"/>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9" name="Google Shape;69;p12"/>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70" name="Google Shape;70;p12"/>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 2-column bulleted text">
  <p:cSld name="Headline / 2-column bulleted text">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3" name="Google Shape;73;p13"/>
          <p:cNvSpPr txBox="1">
            <a:spLocks noGrp="1"/>
          </p:cNvSpPr>
          <p:nvPr>
            <p:ph type="body" idx="1"/>
          </p:nvPr>
        </p:nvSpPr>
        <p:spPr>
          <a:xfrm>
            <a:off x="280115" y="805176"/>
            <a:ext cx="8664300" cy="37953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00000"/>
              </a:lnSpc>
              <a:spcBef>
                <a:spcPts val="800"/>
              </a:spcBef>
              <a:spcAft>
                <a:spcPts val="0"/>
              </a:spcAft>
              <a:buClr>
                <a:srgbClr val="7E99A9"/>
              </a:buClr>
              <a:buSzPts val="900"/>
              <a:buFont typeface="Noto Sans Symbols"/>
              <a:buChar char="🢖"/>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74" name="Google Shape;74;p13"/>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75"/>
        <p:cNvGrpSpPr/>
        <p:nvPr/>
      </p:nvGrpSpPr>
      <p:grpSpPr>
        <a:xfrm>
          <a:off x="0" y="0"/>
          <a:ext cx="0" cy="0"/>
          <a:chOff x="0" y="0"/>
          <a:chExt cx="0" cy="0"/>
        </a:xfrm>
      </p:grpSpPr>
      <p:sp>
        <p:nvSpPr>
          <p:cNvPr id="76" name="Google Shape;76;p14"/>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036080"/>
              </a:buClr>
              <a:buSzPts val="1800"/>
              <a:buFont typeface="Arial"/>
              <a:buNone/>
              <a:defRPr sz="18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7" name="Google Shape;77;p14"/>
          <p:cNvSpPr txBox="1">
            <a:spLocks noGrp="1"/>
          </p:cNvSpPr>
          <p:nvPr>
            <p:ph type="body" idx="2"/>
          </p:nvPr>
        </p:nvSpPr>
        <p:spPr>
          <a:xfrm>
            <a:off x="628650" y="1680500"/>
            <a:ext cx="7859100" cy="352200"/>
          </a:xfrm>
          <a:prstGeom prst="rect">
            <a:avLst/>
          </a:prstGeom>
          <a:solidFill>
            <a:srgbClr val="036080"/>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Black"/>
                <a:ea typeface="Roboto Black"/>
                <a:cs typeface="Roboto Black"/>
                <a:sym typeface="Roboto Black"/>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8" name="Google Shape;78;p14"/>
          <p:cNvSpPr txBox="1">
            <a:spLocks noGrp="1"/>
          </p:cNvSpPr>
          <p:nvPr>
            <p:ph type="body" idx="3"/>
          </p:nvPr>
        </p:nvSpPr>
        <p:spPr>
          <a:xfrm>
            <a:off x="630064" y="3457751"/>
            <a:ext cx="7859100" cy="5745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9" name="Google Shape;79;p14"/>
          <p:cNvSpPr txBox="1">
            <a:spLocks noGrp="1"/>
          </p:cNvSpPr>
          <p:nvPr>
            <p:ph type="body" idx="4"/>
          </p:nvPr>
        </p:nvSpPr>
        <p:spPr>
          <a:xfrm>
            <a:off x="635073" y="2689218"/>
            <a:ext cx="7859100" cy="3477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0" name="Google Shape;80;p14"/>
          <p:cNvSpPr txBox="1"/>
          <p:nvPr/>
        </p:nvSpPr>
        <p:spPr>
          <a:xfrm>
            <a:off x="3896249" y="4073492"/>
            <a:ext cx="1341600" cy="271200"/>
          </a:xfrm>
          <a:prstGeom prst="rect">
            <a:avLst/>
          </a:prstGeom>
          <a:noFill/>
          <a:ln w="9525" cap="flat" cmpd="sng">
            <a:solidFill>
              <a:srgbClr val="FFC84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u="sng">
                <a:solidFill>
                  <a:schemeClr val="hlink"/>
                </a:solidFill>
                <a:latin typeface="Roboto Black"/>
                <a:ea typeface="Roboto Black"/>
                <a:cs typeface="Roboto Black"/>
                <a:sym typeface="Roboto Black"/>
                <a:hlinkClick r:id="rId2"/>
              </a:rPr>
              <a:t>dhhs.ne.gov</a:t>
            </a:r>
            <a:endParaRPr sz="1200" b="1" dirty="0">
              <a:solidFill>
                <a:srgbClr val="036080"/>
              </a:solidFill>
              <a:latin typeface="Roboto Black"/>
              <a:ea typeface="Roboto Black"/>
              <a:cs typeface="Roboto Black"/>
              <a:sym typeface="Roboto Black"/>
            </a:endParaRPr>
          </a:p>
        </p:txBody>
      </p:sp>
      <p:pic>
        <p:nvPicPr>
          <p:cNvPr id="81" name="Google Shape;81;p14"/>
          <p:cNvPicPr preferRelativeResize="0"/>
          <p:nvPr/>
        </p:nvPicPr>
        <p:blipFill rotWithShape="1">
          <a:blip r:embed="rId3">
            <a:alphaModFix/>
          </a:blip>
          <a:srcRect/>
          <a:stretch/>
        </p:blipFill>
        <p:spPr>
          <a:xfrm>
            <a:off x="1652242" y="4020064"/>
            <a:ext cx="342900" cy="324582"/>
          </a:xfrm>
          <a:prstGeom prst="rect">
            <a:avLst/>
          </a:prstGeom>
          <a:noFill/>
          <a:ln>
            <a:noFill/>
          </a:ln>
        </p:spPr>
      </p:pic>
      <p:sp>
        <p:nvSpPr>
          <p:cNvPr id="82" name="Google Shape;82;p14"/>
          <p:cNvSpPr txBox="1"/>
          <p:nvPr/>
        </p:nvSpPr>
        <p:spPr>
          <a:xfrm>
            <a:off x="1548319"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600">
                <a:solidFill>
                  <a:schemeClr val="dk1"/>
                </a:solidFill>
                <a:latin typeface="Montserrat"/>
                <a:ea typeface="Montserrat"/>
                <a:cs typeface="Montserrat"/>
                <a:sym typeface="Montserrat"/>
              </a:rPr>
              <a:t>@NEDHHS</a:t>
            </a:r>
            <a:endParaRPr sz="600" dirty="0">
              <a:solidFill>
                <a:schemeClr val="dk1"/>
              </a:solidFill>
              <a:latin typeface="Montserrat"/>
              <a:ea typeface="Montserrat"/>
              <a:cs typeface="Montserrat"/>
              <a:sym typeface="Montserrat"/>
            </a:endParaRPr>
          </a:p>
        </p:txBody>
      </p:sp>
      <p:pic>
        <p:nvPicPr>
          <p:cNvPr id="83" name="Google Shape;83;p14"/>
          <p:cNvPicPr preferRelativeResize="0"/>
          <p:nvPr/>
        </p:nvPicPr>
        <p:blipFill rotWithShape="1">
          <a:blip r:embed="rId4">
            <a:alphaModFix/>
          </a:blip>
          <a:srcRect/>
          <a:stretch/>
        </p:blipFill>
        <p:spPr>
          <a:xfrm>
            <a:off x="344232" y="4020064"/>
            <a:ext cx="350624" cy="324582"/>
          </a:xfrm>
          <a:prstGeom prst="rect">
            <a:avLst/>
          </a:prstGeom>
          <a:noFill/>
          <a:ln>
            <a:noFill/>
          </a:ln>
        </p:spPr>
      </p:pic>
      <p:sp>
        <p:nvSpPr>
          <p:cNvPr id="84" name="Google Shape;84;p14"/>
          <p:cNvSpPr txBox="1"/>
          <p:nvPr/>
        </p:nvSpPr>
        <p:spPr>
          <a:xfrm>
            <a:off x="223430"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600">
                <a:solidFill>
                  <a:schemeClr val="dk1"/>
                </a:solidFill>
                <a:latin typeface="Montserrat"/>
                <a:ea typeface="Montserrat"/>
                <a:cs typeface="Montserrat"/>
                <a:sym typeface="Montserrat"/>
              </a:rPr>
              <a:t>@NEDHHS</a:t>
            </a:r>
            <a:endParaRPr sz="600" dirty="0">
              <a:solidFill>
                <a:schemeClr val="dk1"/>
              </a:solidFill>
              <a:latin typeface="Montserrat"/>
              <a:ea typeface="Montserrat"/>
              <a:cs typeface="Montserrat"/>
              <a:sym typeface="Montserrat"/>
            </a:endParaRPr>
          </a:p>
        </p:txBody>
      </p:sp>
      <p:pic>
        <p:nvPicPr>
          <p:cNvPr id="85" name="Google Shape;85;p14"/>
          <p:cNvPicPr preferRelativeResize="0"/>
          <p:nvPr/>
        </p:nvPicPr>
        <p:blipFill rotWithShape="1">
          <a:blip r:embed="rId5">
            <a:alphaModFix/>
          </a:blip>
          <a:srcRect/>
          <a:stretch/>
        </p:blipFill>
        <p:spPr>
          <a:xfrm>
            <a:off x="1012144" y="4024619"/>
            <a:ext cx="342900" cy="324582"/>
          </a:xfrm>
          <a:prstGeom prst="rect">
            <a:avLst/>
          </a:prstGeom>
          <a:noFill/>
          <a:ln>
            <a:noFill/>
          </a:ln>
        </p:spPr>
      </p:pic>
      <p:sp>
        <p:nvSpPr>
          <p:cNvPr id="86" name="Google Shape;86;p14"/>
          <p:cNvSpPr txBox="1"/>
          <p:nvPr/>
        </p:nvSpPr>
        <p:spPr>
          <a:xfrm>
            <a:off x="717464" y="4375566"/>
            <a:ext cx="910500" cy="161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600">
                <a:solidFill>
                  <a:schemeClr val="dk1"/>
                </a:solidFill>
                <a:latin typeface="Montserrat"/>
                <a:ea typeface="Montserrat"/>
                <a:cs typeface="Montserrat"/>
                <a:sym typeface="Montserrat"/>
              </a:rPr>
              <a:t>NebraskaDHHS</a:t>
            </a:r>
            <a:endParaRPr sz="600" dirty="0">
              <a:solidFill>
                <a:schemeClr val="dk1"/>
              </a:solidFill>
              <a:latin typeface="Montserrat"/>
              <a:ea typeface="Montserrat"/>
              <a:cs typeface="Montserrat"/>
              <a:sym typeface="Montserrat"/>
            </a:endParaRPr>
          </a:p>
        </p:txBody>
      </p:sp>
      <p:sp>
        <p:nvSpPr>
          <p:cNvPr id="87" name="Google Shape;87;p14"/>
          <p:cNvSpPr txBox="1">
            <a:spLocks noGrp="1"/>
          </p:cNvSpPr>
          <p:nvPr>
            <p:ph type="body" idx="5"/>
          </p:nvPr>
        </p:nvSpPr>
        <p:spPr>
          <a:xfrm>
            <a:off x="635073" y="3036900"/>
            <a:ext cx="7859100" cy="39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800"/>
              <a:buFont typeface="Arial"/>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sp>
        <p:nvSpPr>
          <p:cNvPr id="89" name="Google Shape;89;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90" name="Google Shape;90;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1" name="Google Shape;9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rand DHHS Title and Content">
  <p:cSld name="Brand DHHS Title and Content">
    <p:spTree>
      <p:nvGrpSpPr>
        <p:cNvPr id="1" name="Shape 17"/>
        <p:cNvGrpSpPr/>
        <p:nvPr/>
      </p:nvGrpSpPr>
      <p:grpSpPr>
        <a:xfrm>
          <a:off x="0" y="0"/>
          <a:ext cx="0" cy="0"/>
          <a:chOff x="0" y="0"/>
          <a:chExt cx="0" cy="0"/>
        </a:xfrm>
      </p:grpSpPr>
      <p:sp>
        <p:nvSpPr>
          <p:cNvPr id="18" name="Google Shape;18;p3"/>
          <p:cNvSpPr txBox="1">
            <a:spLocks noGrp="1"/>
          </p:cNvSpPr>
          <p:nvPr>
            <p:ph type="body" idx="1"/>
          </p:nvPr>
        </p:nvSpPr>
        <p:spPr>
          <a:xfrm>
            <a:off x="280115" y="898045"/>
            <a:ext cx="8664300" cy="3293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19" name="Google Shape;19;p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20" name="Google Shape;20;p3"/>
          <p:cNvCxnSpPr/>
          <p:nvPr/>
        </p:nvCxnSpPr>
        <p:spPr>
          <a:xfrm>
            <a:off x="280115" y="798613"/>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and DHHS 2-Col Title and Content">
  <p:cSld name="Brand DHHS 2-Col Title and Content">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280115" y="900065"/>
            <a:ext cx="8664300" cy="33186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3" name="Google Shape;23;p4"/>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24" name="Google Shape;24;p4"/>
          <p:cNvCxnSpPr/>
          <p:nvPr/>
        </p:nvCxnSpPr>
        <p:spPr>
          <a:xfrm>
            <a:off x="280115" y="79616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rand DHHS Subhead Layout w Bullets">
  <p:cSld name="Brand DHHS Subhead Layout w Bullets">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273824" y="1340384"/>
            <a:ext cx="8664300" cy="28644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100000"/>
              </a:lnSpc>
              <a:spcBef>
                <a:spcPts val="800"/>
              </a:spcBef>
              <a:spcAft>
                <a:spcPts val="0"/>
              </a:spcAft>
              <a:buClr>
                <a:srgbClr val="0036C9"/>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3pPr>
            <a:lvl4pPr marL="1828800" marR="0" lvl="3" indent="-304800" algn="l" rtl="0">
              <a:lnSpc>
                <a:spcPct val="90000"/>
              </a:lnSpc>
              <a:spcBef>
                <a:spcPts val="400"/>
              </a:spcBef>
              <a:spcAft>
                <a:spcPts val="0"/>
              </a:spcAft>
              <a:buClr>
                <a:srgbClr val="B9C8D3"/>
              </a:buClr>
              <a:buSzPts val="1200"/>
              <a:buFont typeface="Noto Sans Symbols"/>
              <a:buChar char="🢖"/>
              <a:defRPr sz="1200" b="0" i="0" u="none" strike="noStrike" cap="none">
                <a:solidFill>
                  <a:schemeClr val="dk1"/>
                </a:solidFill>
                <a:latin typeface="Roboto"/>
                <a:ea typeface="Roboto"/>
                <a:cs typeface="Roboto"/>
                <a:sym typeface="Roboto"/>
              </a:defRPr>
            </a:lvl4pPr>
            <a:lvl5pPr marL="2286000" marR="0" lvl="4" indent="-298450" algn="l" rtl="0">
              <a:lnSpc>
                <a:spcPct val="90000"/>
              </a:lnSpc>
              <a:spcBef>
                <a:spcPts val="400"/>
              </a:spcBef>
              <a:spcAft>
                <a:spcPts val="0"/>
              </a:spcAft>
              <a:buClr>
                <a:srgbClr val="B9C8D3"/>
              </a:buClr>
              <a:buSzPts val="1100"/>
              <a:buFont typeface="Noto Sans Symbols"/>
              <a:buChar char="🢖"/>
              <a:defRPr sz="11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7" name="Google Shape;27;p5"/>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8" name="Google Shape;28;p5"/>
          <p:cNvSpPr txBox="1">
            <a:spLocks noGrp="1"/>
          </p:cNvSpPr>
          <p:nvPr>
            <p:ph type="body" idx="2"/>
          </p:nvPr>
        </p:nvSpPr>
        <p:spPr>
          <a:xfrm>
            <a:off x="273823" y="910416"/>
            <a:ext cx="8664300" cy="4197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29" name="Google Shape;29;p5"/>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rand DHHS Bullet Text Layout">
  <p:cSld name="Brand DHHS Bullet Text Layou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2" name="Google Shape;32;p6"/>
          <p:cNvSpPr txBox="1">
            <a:spLocks noGrp="1"/>
          </p:cNvSpPr>
          <p:nvPr>
            <p:ph type="body" idx="1"/>
          </p:nvPr>
        </p:nvSpPr>
        <p:spPr>
          <a:xfrm>
            <a:off x="273824" y="904970"/>
            <a:ext cx="8664300" cy="3272100"/>
          </a:xfrm>
          <a:prstGeom prst="rect">
            <a:avLst/>
          </a:prstGeom>
          <a:noFill/>
          <a:ln>
            <a:noFill/>
          </a:ln>
        </p:spPr>
        <p:txBody>
          <a:bodyPr spcFirstLastPara="1" wrap="square" lIns="0" tIns="34275" rIns="68575" bIns="34275" anchor="t" anchorCtr="0">
            <a:noAutofit/>
          </a:bodyPr>
          <a:lstStyle>
            <a:lvl1pPr marL="457200" marR="0" lvl="0" indent="-323850" algn="l" rtl="0">
              <a:lnSpc>
                <a:spcPct val="150000"/>
              </a:lnSpc>
              <a:spcBef>
                <a:spcPts val="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33" name="Google Shape;33;p6"/>
          <p:cNvCxnSpPr/>
          <p:nvPr/>
        </p:nvCxnSpPr>
        <p:spPr>
          <a:xfrm>
            <a:off x="280115" y="798612"/>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rand DHHS Indent Bullets">
  <p:cSld name="Brand DHHS Indent Bullets">
    <p:spTree>
      <p:nvGrpSpPr>
        <p:cNvPr id="1" name="Shape 34"/>
        <p:cNvGrpSpPr/>
        <p:nvPr/>
      </p:nvGrpSpPr>
      <p:grpSpPr>
        <a:xfrm>
          <a:off x="0" y="0"/>
          <a:ext cx="0" cy="0"/>
          <a:chOff x="0" y="0"/>
          <a:chExt cx="0" cy="0"/>
        </a:xfrm>
      </p:grpSpPr>
      <p:sp>
        <p:nvSpPr>
          <p:cNvPr id="35" name="Google Shape;35;p7"/>
          <p:cNvSpPr txBox="1">
            <a:spLocks noGrp="1"/>
          </p:cNvSpPr>
          <p:nvPr>
            <p:ph type="body" idx="1"/>
          </p:nvPr>
        </p:nvSpPr>
        <p:spPr>
          <a:xfrm>
            <a:off x="273823" y="900065"/>
            <a:ext cx="8664300" cy="4299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6" name="Google Shape;36;p7"/>
          <p:cNvSpPr txBox="1">
            <a:spLocks noGrp="1"/>
          </p:cNvSpPr>
          <p:nvPr>
            <p:ph type="body" idx="2"/>
          </p:nvPr>
        </p:nvSpPr>
        <p:spPr>
          <a:xfrm>
            <a:off x="273824" y="1773377"/>
            <a:ext cx="8664300" cy="24231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800"/>
              </a:spcBef>
              <a:spcAft>
                <a:spcPts val="0"/>
              </a:spcAft>
              <a:buClr>
                <a:srgbClr val="BABF33"/>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7" name="Google Shape;37;p7"/>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38" name="Google Shape;38;p7"/>
          <p:cNvCxnSpPr/>
          <p:nvPr/>
        </p:nvCxnSpPr>
        <p:spPr>
          <a:xfrm>
            <a:off x="273823" y="796160"/>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39" name="Google Shape;39;p7"/>
          <p:cNvSpPr txBox="1">
            <a:spLocks noGrp="1"/>
          </p:cNvSpPr>
          <p:nvPr>
            <p:ph type="body" idx="3"/>
          </p:nvPr>
        </p:nvSpPr>
        <p:spPr>
          <a:xfrm>
            <a:off x="273823" y="1350814"/>
            <a:ext cx="8670600" cy="415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rand DHHS Indent Bullets alt">
  <p:cSld name="Brand DHHS Indent Bullets alt">
    <p:spTree>
      <p:nvGrpSpPr>
        <p:cNvPr id="1" name="Shape 40"/>
        <p:cNvGrpSpPr/>
        <p:nvPr/>
      </p:nvGrpSpPr>
      <p:grpSpPr>
        <a:xfrm>
          <a:off x="0" y="0"/>
          <a:ext cx="0" cy="0"/>
          <a:chOff x="0" y="0"/>
          <a:chExt cx="0" cy="0"/>
        </a:xfrm>
      </p:grpSpPr>
      <p:sp>
        <p:nvSpPr>
          <p:cNvPr id="41" name="Google Shape;41;p8"/>
          <p:cNvSpPr txBox="1">
            <a:spLocks noGrp="1"/>
          </p:cNvSpPr>
          <p:nvPr>
            <p:ph type="body" idx="1"/>
          </p:nvPr>
        </p:nvSpPr>
        <p:spPr>
          <a:xfrm>
            <a:off x="273824" y="1305694"/>
            <a:ext cx="8664300" cy="2858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800"/>
              </a:spcBef>
              <a:spcAft>
                <a:spcPts val="0"/>
              </a:spcAft>
              <a:buClr>
                <a:srgbClr val="BABF33"/>
              </a:buClr>
              <a:buSzPts val="2100"/>
              <a:buFont typeface="Noto Sans Symbols"/>
              <a:buChar char="🢖"/>
              <a:defRPr sz="21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800"/>
              </a:spcBef>
              <a:spcAft>
                <a:spcPts val="0"/>
              </a:spcAft>
              <a:buClr>
                <a:srgbClr val="BABF3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2" name="Google Shape;42;p8"/>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43" name="Google Shape;43;p8"/>
          <p:cNvCxnSpPr/>
          <p:nvPr/>
        </p:nvCxnSpPr>
        <p:spPr>
          <a:xfrm>
            <a:off x="280115" y="869333"/>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44" name="Google Shape;44;p8"/>
          <p:cNvSpPr txBox="1">
            <a:spLocks noGrp="1"/>
          </p:cNvSpPr>
          <p:nvPr>
            <p:ph type="body" idx="2"/>
          </p:nvPr>
        </p:nvSpPr>
        <p:spPr>
          <a:xfrm>
            <a:off x="273823" y="925838"/>
            <a:ext cx="8670600" cy="364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rand DHHS Photo Layout">
  <p:cSld name="Brand DHHS Photo Layout">
    <p:spTree>
      <p:nvGrpSpPr>
        <p:cNvPr id="1" name="Shape 45"/>
        <p:cNvGrpSpPr/>
        <p:nvPr/>
      </p:nvGrpSpPr>
      <p:grpSpPr>
        <a:xfrm>
          <a:off x="0" y="0"/>
          <a:ext cx="0" cy="0"/>
          <a:chOff x="0" y="0"/>
          <a:chExt cx="0" cy="0"/>
        </a:xfrm>
      </p:grpSpPr>
      <p:sp>
        <p:nvSpPr>
          <p:cNvPr id="46" name="Google Shape;46;p9"/>
          <p:cNvSpPr txBox="1">
            <a:spLocks noGrp="1"/>
          </p:cNvSpPr>
          <p:nvPr>
            <p:ph type="body" idx="1"/>
          </p:nvPr>
        </p:nvSpPr>
        <p:spPr>
          <a:xfrm>
            <a:off x="280116" y="928599"/>
            <a:ext cx="3133500" cy="36810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7" name="Google Shape;47;p9"/>
          <p:cNvSpPr>
            <a:spLocks noGrp="1"/>
          </p:cNvSpPr>
          <p:nvPr>
            <p:ph type="pic" idx="2"/>
          </p:nvPr>
        </p:nvSpPr>
        <p:spPr>
          <a:xfrm>
            <a:off x="5282921" y="928599"/>
            <a:ext cx="3606300" cy="2991300"/>
          </a:xfrm>
          <a:prstGeom prst="rect">
            <a:avLst/>
          </a:prstGeom>
          <a:noFill/>
          <a:ln>
            <a:noFill/>
          </a:ln>
        </p:spPr>
      </p:sp>
      <p:sp>
        <p:nvSpPr>
          <p:cNvPr id="48" name="Google Shape;48;p9"/>
          <p:cNvSpPr>
            <a:spLocks noGrp="1"/>
          </p:cNvSpPr>
          <p:nvPr>
            <p:ph type="pic" idx="3"/>
          </p:nvPr>
        </p:nvSpPr>
        <p:spPr>
          <a:xfrm>
            <a:off x="3549254" y="928599"/>
            <a:ext cx="1598100" cy="1474800"/>
          </a:xfrm>
          <a:prstGeom prst="rect">
            <a:avLst/>
          </a:prstGeom>
          <a:noFill/>
          <a:ln>
            <a:noFill/>
          </a:ln>
        </p:spPr>
      </p:sp>
      <p:sp>
        <p:nvSpPr>
          <p:cNvPr id="49" name="Google Shape;49;p9"/>
          <p:cNvSpPr>
            <a:spLocks noGrp="1"/>
          </p:cNvSpPr>
          <p:nvPr>
            <p:ph type="pic" idx="4"/>
          </p:nvPr>
        </p:nvSpPr>
        <p:spPr>
          <a:xfrm>
            <a:off x="3549254" y="2531180"/>
            <a:ext cx="1620300" cy="1388700"/>
          </a:xfrm>
          <a:prstGeom prst="rect">
            <a:avLst/>
          </a:prstGeom>
          <a:noFill/>
          <a:ln>
            <a:noFill/>
          </a:ln>
        </p:spPr>
      </p:sp>
      <p:sp>
        <p:nvSpPr>
          <p:cNvPr id="50" name="Google Shape;50;p9"/>
          <p:cNvSpPr txBox="1">
            <a:spLocks noGrp="1"/>
          </p:cNvSpPr>
          <p:nvPr>
            <p:ph type="title"/>
          </p:nvPr>
        </p:nvSpPr>
        <p:spPr>
          <a:xfrm>
            <a:off x="280116" y="273844"/>
            <a:ext cx="86085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51" name="Google Shape;51;p9"/>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rand DHHS End Slide Layout">
  <p:cSld name="Brand DHHS End Slide Layout">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5690E2"/>
              </a:buClr>
              <a:buSzPts val="1800"/>
              <a:buFont typeface="Arial"/>
              <a:buNone/>
              <a:defRPr sz="1800" b="0" i="0" u="none" strike="noStrike" cap="none">
                <a:solidFill>
                  <a:srgbClr val="5690E2"/>
                </a:solidFill>
                <a:latin typeface="Roboto"/>
                <a:ea typeface="Roboto"/>
                <a:cs typeface="Roboto"/>
                <a:sym typeface="Roboto"/>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grpSp>
        <p:nvGrpSpPr>
          <p:cNvPr id="54" name="Google Shape;54;p10"/>
          <p:cNvGrpSpPr/>
          <p:nvPr/>
        </p:nvGrpSpPr>
        <p:grpSpPr>
          <a:xfrm>
            <a:off x="381217" y="4549386"/>
            <a:ext cx="1256937" cy="329168"/>
            <a:chOff x="4913982" y="5342258"/>
            <a:chExt cx="1675916" cy="463617"/>
          </a:xfrm>
        </p:grpSpPr>
        <p:pic>
          <p:nvPicPr>
            <p:cNvPr id="55" name="Google Shape;55;p10"/>
            <p:cNvPicPr preferRelativeResize="0"/>
            <p:nvPr/>
          </p:nvPicPr>
          <p:blipFill rotWithShape="1">
            <a:blip r:embed="rId2">
              <a:alphaModFix/>
            </a:blip>
            <a:srcRect/>
            <a:stretch/>
          </p:blipFill>
          <p:spPr>
            <a:xfrm>
              <a:off x="4913982" y="5342258"/>
              <a:ext cx="467498" cy="457200"/>
            </a:xfrm>
            <a:prstGeom prst="rect">
              <a:avLst/>
            </a:prstGeom>
            <a:noFill/>
            <a:ln>
              <a:noFill/>
            </a:ln>
          </p:spPr>
        </p:pic>
        <p:pic>
          <p:nvPicPr>
            <p:cNvPr id="56" name="Google Shape;56;p10"/>
            <p:cNvPicPr preferRelativeResize="0"/>
            <p:nvPr/>
          </p:nvPicPr>
          <p:blipFill rotWithShape="1">
            <a:blip r:embed="rId3">
              <a:alphaModFix/>
            </a:blip>
            <a:srcRect/>
            <a:stretch/>
          </p:blipFill>
          <p:spPr>
            <a:xfrm>
              <a:off x="5527001" y="5348675"/>
              <a:ext cx="457200" cy="457200"/>
            </a:xfrm>
            <a:prstGeom prst="rect">
              <a:avLst/>
            </a:prstGeom>
            <a:noFill/>
            <a:ln>
              <a:noFill/>
            </a:ln>
          </p:spPr>
        </p:pic>
        <p:pic>
          <p:nvPicPr>
            <p:cNvPr id="57" name="Google Shape;57;p10"/>
            <p:cNvPicPr preferRelativeResize="0"/>
            <p:nvPr/>
          </p:nvPicPr>
          <p:blipFill rotWithShape="1">
            <a:blip r:embed="rId4">
              <a:alphaModFix/>
            </a:blip>
            <a:srcRect/>
            <a:stretch/>
          </p:blipFill>
          <p:spPr>
            <a:xfrm>
              <a:off x="6132698" y="5342258"/>
              <a:ext cx="457200" cy="457200"/>
            </a:xfrm>
            <a:prstGeom prst="rect">
              <a:avLst/>
            </a:prstGeom>
            <a:noFill/>
            <a:ln>
              <a:noFill/>
            </a:ln>
          </p:spPr>
        </p:pic>
      </p:grpSp>
      <p:sp>
        <p:nvSpPr>
          <p:cNvPr id="58" name="Google Shape;58;p10"/>
          <p:cNvSpPr txBox="1">
            <a:spLocks noGrp="1"/>
          </p:cNvSpPr>
          <p:nvPr>
            <p:ph type="body" idx="2"/>
          </p:nvPr>
        </p:nvSpPr>
        <p:spPr>
          <a:xfrm>
            <a:off x="628650" y="1680500"/>
            <a:ext cx="7859100" cy="352200"/>
          </a:xfrm>
          <a:prstGeom prst="rect">
            <a:avLst/>
          </a:prstGeom>
          <a:solidFill>
            <a:srgbClr val="BABF33"/>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59" name="Google Shape;59;p10"/>
          <p:cNvSpPr txBox="1">
            <a:spLocks noGrp="1"/>
          </p:cNvSpPr>
          <p:nvPr>
            <p:ph type="body" idx="3"/>
          </p:nvPr>
        </p:nvSpPr>
        <p:spPr>
          <a:xfrm>
            <a:off x="630064" y="3471121"/>
            <a:ext cx="7859100" cy="4932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0" name="Google Shape;60;p10"/>
          <p:cNvSpPr txBox="1">
            <a:spLocks noGrp="1"/>
          </p:cNvSpPr>
          <p:nvPr>
            <p:ph type="body" idx="4"/>
          </p:nvPr>
        </p:nvSpPr>
        <p:spPr>
          <a:xfrm>
            <a:off x="635073" y="2733108"/>
            <a:ext cx="7859100" cy="3039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1" name="Google Shape;61;p10"/>
          <p:cNvSpPr txBox="1"/>
          <p:nvPr/>
        </p:nvSpPr>
        <p:spPr>
          <a:xfrm>
            <a:off x="1738613" y="4592531"/>
            <a:ext cx="1611300" cy="320400"/>
          </a:xfrm>
          <a:prstGeom prst="rect">
            <a:avLst/>
          </a:prstGeom>
          <a:noFill/>
          <a:ln w="9525" cap="flat" cmpd="sng">
            <a:solidFill>
              <a:srgbClr val="5690E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b="1" u="sng">
                <a:solidFill>
                  <a:schemeClr val="hlink"/>
                </a:solidFill>
                <a:latin typeface="Gisha"/>
                <a:ea typeface="Gisha"/>
                <a:cs typeface="Gisha"/>
                <a:sym typeface="Gisha"/>
                <a:hlinkClick r:id="rId5"/>
              </a:rPr>
              <a:t>dhhs.ne.gov</a:t>
            </a:r>
            <a:endParaRPr sz="1800" b="1" dirty="0">
              <a:solidFill>
                <a:srgbClr val="036080"/>
              </a:solidFill>
              <a:latin typeface="Gisha"/>
              <a:ea typeface="Gisha"/>
              <a:cs typeface="Gisha"/>
              <a:sym typeface="Gisha"/>
            </a:endParaRPr>
          </a:p>
        </p:txBody>
      </p:sp>
      <p:sp>
        <p:nvSpPr>
          <p:cNvPr id="62" name="Google Shape;62;p10"/>
          <p:cNvSpPr txBox="1"/>
          <p:nvPr/>
        </p:nvSpPr>
        <p:spPr>
          <a:xfrm>
            <a:off x="3759413" y="4051840"/>
            <a:ext cx="1611300" cy="329100"/>
          </a:xfrm>
          <a:prstGeom prst="rect">
            <a:avLst/>
          </a:prstGeom>
          <a:noFill/>
          <a:ln>
            <a:noFill/>
          </a:ln>
        </p:spPr>
        <p:txBody>
          <a:bodyPr spcFirstLastPara="1" wrap="square" lIns="68575" tIns="34275" rIns="68575" bIns="34275" anchor="ctr" anchorCtr="0">
            <a:noAutofit/>
          </a:bodyPr>
          <a:lstStyle/>
          <a:p>
            <a:pPr marL="0" marR="0" lvl="0" indent="0" algn="ctr" rtl="0">
              <a:lnSpc>
                <a:spcPct val="85714"/>
              </a:lnSpc>
              <a:spcBef>
                <a:spcPts val="0"/>
              </a:spcBef>
              <a:spcAft>
                <a:spcPts val="0"/>
              </a:spcAft>
              <a:buNone/>
            </a:pPr>
            <a:r>
              <a:rPr lang="en" sz="1100" b="1">
                <a:solidFill>
                  <a:schemeClr val="dk2"/>
                </a:solidFill>
                <a:latin typeface="Gisha"/>
                <a:ea typeface="Gisha"/>
                <a:cs typeface="Gisha"/>
                <a:sym typeface="Gisha"/>
              </a:rPr>
              <a:t>DHHS Helpline:</a:t>
            </a:r>
            <a:endParaRPr sz="1100" dirty="0"/>
          </a:p>
          <a:p>
            <a:pPr marL="0" marR="0" lvl="0" indent="0" algn="ctr" rtl="0">
              <a:lnSpc>
                <a:spcPct val="114285"/>
              </a:lnSpc>
              <a:spcBef>
                <a:spcPts val="0"/>
              </a:spcBef>
              <a:spcAft>
                <a:spcPts val="0"/>
              </a:spcAft>
              <a:buNone/>
            </a:pPr>
            <a:r>
              <a:rPr lang="en" sz="800" b="0">
                <a:solidFill>
                  <a:schemeClr val="dk2"/>
                </a:solidFill>
                <a:latin typeface="Gisha"/>
                <a:ea typeface="Gisha"/>
                <a:cs typeface="Gisha"/>
                <a:sym typeface="Gisha"/>
              </a:rPr>
              <a:t>800-254-4202</a:t>
            </a:r>
            <a:endParaRPr sz="1100" dirty="0"/>
          </a:p>
          <a:p>
            <a:pPr marL="0" marR="0" lvl="0" indent="0" algn="ctr" rtl="0">
              <a:lnSpc>
                <a:spcPct val="114285"/>
              </a:lnSpc>
              <a:spcBef>
                <a:spcPts val="0"/>
              </a:spcBef>
              <a:spcAft>
                <a:spcPts val="0"/>
              </a:spcAft>
              <a:buNone/>
            </a:pPr>
            <a:r>
              <a:rPr lang="en" sz="800" b="0">
                <a:solidFill>
                  <a:schemeClr val="dk2"/>
                </a:solidFill>
                <a:latin typeface="Gisha"/>
                <a:ea typeface="Gisha"/>
                <a:cs typeface="Gisha"/>
                <a:sym typeface="Gisha"/>
              </a:rPr>
              <a:t>DHHS.helpline@Nebraska.gov</a:t>
            </a:r>
            <a:endParaRPr sz="1100" dirty="0"/>
          </a:p>
        </p:txBody>
      </p:sp>
      <p:sp>
        <p:nvSpPr>
          <p:cNvPr id="63" name="Google Shape;63;p10"/>
          <p:cNvSpPr txBox="1"/>
          <p:nvPr/>
        </p:nvSpPr>
        <p:spPr>
          <a:xfrm>
            <a:off x="635072" y="3081755"/>
            <a:ext cx="7859100" cy="346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800">
                <a:solidFill>
                  <a:schemeClr val="dk2"/>
                </a:solidFill>
                <a:latin typeface="Montserrat Black"/>
                <a:ea typeface="Montserrat Black"/>
                <a:cs typeface="Montserrat Black"/>
                <a:sym typeface="Montserrat Black"/>
              </a:rPr>
              <a:t>000-000-0000</a:t>
            </a:r>
            <a:endParaRPr sz="1800" dirty="0">
              <a:solidFill>
                <a:schemeClr val="dk2"/>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6">
            <a:alphaModFix/>
          </a:blip>
          <a:srcRect/>
          <a:stretch/>
        </p:blipFill>
        <p:spPr>
          <a:xfrm>
            <a:off x="6725873" y="4244910"/>
            <a:ext cx="2326433" cy="616160"/>
          </a:xfrm>
          <a:prstGeom prst="rect">
            <a:avLst/>
          </a:prstGeom>
          <a:noFill/>
          <a:ln>
            <a:noFill/>
          </a:ln>
        </p:spPr>
      </p:pic>
      <p:sp>
        <p:nvSpPr>
          <p:cNvPr id="7" name="Google Shape;7;p1"/>
          <p:cNvSpPr/>
          <p:nvPr/>
        </p:nvSpPr>
        <p:spPr>
          <a:xfrm>
            <a:off x="3583127" y="4709211"/>
            <a:ext cx="1983600" cy="208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i="1">
                <a:solidFill>
                  <a:srgbClr val="036080"/>
                </a:solidFill>
                <a:latin typeface="Montserrat"/>
                <a:ea typeface="Montserrat"/>
                <a:cs typeface="Montserrat"/>
                <a:sym typeface="Montserrat"/>
              </a:rPr>
              <a:t>Helping People Live better Lives.</a:t>
            </a:r>
            <a:endParaRPr sz="900" i="1" dirty="0">
              <a:solidFill>
                <a:srgbClr val="036080"/>
              </a:solidFill>
              <a:latin typeface="Montserrat"/>
              <a:ea typeface="Montserrat"/>
              <a:cs typeface="Montserrat"/>
              <a:sym typeface="Montserrat"/>
            </a:endParaRPr>
          </a:p>
        </p:txBody>
      </p:sp>
      <p:pic>
        <p:nvPicPr>
          <p:cNvPr id="8" name="Google Shape;8;p1"/>
          <p:cNvPicPr preferRelativeResize="0"/>
          <p:nvPr/>
        </p:nvPicPr>
        <p:blipFill rotWithShape="1">
          <a:blip r:embed="rId16">
            <a:alphaModFix/>
          </a:blip>
          <a:srcRect/>
          <a:stretch/>
        </p:blipFill>
        <p:spPr>
          <a:xfrm>
            <a:off x="6725873" y="4244910"/>
            <a:ext cx="2326433" cy="616160"/>
          </a:xfrm>
          <a:prstGeom prst="rect">
            <a:avLst/>
          </a:prstGeom>
          <a:noFill/>
          <a:ln>
            <a:noFill/>
          </a:ln>
        </p:spPr>
      </p:pic>
      <p:pic>
        <p:nvPicPr>
          <p:cNvPr id="9" name="Google Shape;9;p1"/>
          <p:cNvPicPr preferRelativeResize="0"/>
          <p:nvPr/>
        </p:nvPicPr>
        <p:blipFill rotWithShape="1">
          <a:blip r:embed="rId17">
            <a:alphaModFix/>
          </a:blip>
          <a:srcRect/>
          <a:stretch/>
        </p:blipFill>
        <p:spPr>
          <a:xfrm>
            <a:off x="3781" y="7537"/>
            <a:ext cx="9127996" cy="5129945"/>
          </a:xfrm>
          <a:prstGeom prst="rect">
            <a:avLst/>
          </a:prstGeom>
          <a:noFill/>
          <a:ln w="9525" cap="flat" cmpd="sng">
            <a:solidFill>
              <a:schemeClr val="dk1"/>
            </a:solidFill>
            <a:prstDash val="solid"/>
            <a:round/>
            <a:headEnd type="none" w="sm" len="sm"/>
            <a:tailEnd type="none" w="sm" len="sm"/>
          </a:ln>
        </p:spPr>
      </p:pic>
      <p:pic>
        <p:nvPicPr>
          <p:cNvPr id="10" name="Google Shape;10;p1"/>
          <p:cNvPicPr preferRelativeResize="0"/>
          <p:nvPr/>
        </p:nvPicPr>
        <p:blipFill rotWithShape="1">
          <a:blip r:embed="rId18">
            <a:alphaModFix/>
          </a:blip>
          <a:srcRect/>
          <a:stretch/>
        </p:blipFill>
        <p:spPr>
          <a:xfrm>
            <a:off x="7106317" y="3634071"/>
            <a:ext cx="1770236" cy="728590"/>
          </a:xfrm>
          <a:prstGeom prst="rect">
            <a:avLst/>
          </a:prstGeom>
          <a:noFill/>
          <a:ln>
            <a:noFill/>
          </a:ln>
        </p:spPr>
      </p:pic>
      <p:sp>
        <p:nvSpPr>
          <p:cNvPr id="11" name="Google Shape;11;p1"/>
          <p:cNvSpPr/>
          <p:nvPr/>
        </p:nvSpPr>
        <p:spPr>
          <a:xfrm>
            <a:off x="2139173" y="4541700"/>
            <a:ext cx="2163900" cy="207600"/>
          </a:xfrm>
          <a:prstGeom prst="rect">
            <a:avLst/>
          </a:prstGeom>
          <a:noFill/>
          <a:ln>
            <a:noFill/>
          </a:ln>
          <a:effectLst>
            <a:outerShdw blurRad="50800" dist="38100" dir="2700000" algn="tl" rotWithShape="0">
              <a:srgbClr val="FFFFFF"/>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6080"/>
              </a:buClr>
              <a:buSzPts val="900"/>
              <a:buFont typeface="Montserrat"/>
              <a:buNone/>
            </a:pPr>
            <a:r>
              <a:rPr lang="en" sz="900" b="0" i="1" u="none" strike="noStrike" cap="none">
                <a:solidFill>
                  <a:srgbClr val="036080"/>
                </a:solidFill>
                <a:latin typeface="Montserrat"/>
                <a:ea typeface="Montserrat"/>
                <a:cs typeface="Montserrat"/>
                <a:sym typeface="Montserrat"/>
              </a:rPr>
              <a:t>Helping People Live Better Lives.</a:t>
            </a:r>
            <a:endParaRPr sz="1100" dirty="0"/>
          </a:p>
        </p:txBody>
      </p:sp>
      <p:sp>
        <p:nvSpPr>
          <p:cNvPr id="12" name="Google Shape;12;p1"/>
          <p:cNvSpPr txBox="1"/>
          <p:nvPr/>
        </p:nvSpPr>
        <p:spPr>
          <a:xfrm>
            <a:off x="7092130" y="4767263"/>
            <a:ext cx="1712700" cy="2739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 sz="800" b="1">
                <a:solidFill>
                  <a:schemeClr val="lt1"/>
                </a:solidFill>
                <a:latin typeface="Montserrat"/>
                <a:ea typeface="Montserrat"/>
                <a:cs typeface="Montserrat"/>
                <a:sym typeface="Montserrat"/>
              </a:rPr>
              <a:t>‹#›</a:t>
            </a:fld>
            <a:endParaRPr sz="800" b="1" dirty="0">
              <a:solidFill>
                <a:schemeClr val="lt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coronavirus/2019-ncov/vaccines/safety.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R3VqHcMzpwo"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oenK3XgUWyw"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coronavirus/2019-ncov/vaccines/effectiveness/index.html?CDC_AA_refVal=https%3A%2F%2Fwww.cdc.gov%2Fcoronavirus%2F2019-ncov%2Fvaccines%2Feffectiveness.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dhhs.ne.gov/Pages/Fully-Vaccinated-Nebraskans-11-Times-Less-Likely-to-be-Hospitalized-for-COVID-19-People-who-Received-Booster-46-Times-Less.asp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coronavirus/2019-ncov/vaccines/booster-shot.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dhhs.ne.gov/Pages/Fully-Vaccinated-Nebraskans-11-Times-Less-Likely-to-be-Hospitalized-for-COVID-19-People-who-Received-Booster-46-Times-Less.asp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LH1DVTvS0eg"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rG4FhOmPqi8"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0TNNP9wiqHI"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s://www.idsociety.org/covid-19-real-time-learning-network/emerging-variants/emerging-covid-19-variant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coronavirus/2019-ncov/variants/about-variants.html?s_cid=11723:new%20covid%20variant:sem.ga:p:RG:GM:gen:PTN:FY22"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cdc.gov/coronavirus/2019-ncov/vaccines/expect/after.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TZqMwiHixKw"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9e1CC4zNfyk"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6UIRl0za6to"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IhERS4Lf4aw"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vaccines/basics/test-approve.htm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8DoAKj3ZZkI"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cip-dhhs.ne.gov/redcap/surveys/?s=YYHH9MEKAWHATC88"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nebraskamed.com/COVID/were-the-covid-19-vaccines-rushe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ebraskamed.com/COVID/were-the-covid-19-vaccines-rushed"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mOCty3Ac0Zo"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eC2MsxkSHJM"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qqTeHcb6AgY"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ctrTitle"/>
          </p:nvPr>
        </p:nvSpPr>
        <p:spPr>
          <a:xfrm>
            <a:off x="311708" y="13718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900">
                <a:solidFill>
                  <a:srgbClr val="036080"/>
                </a:solidFill>
              </a:rPr>
              <a:t>Section 2:</a:t>
            </a:r>
            <a:r>
              <a:rPr lang="en" sz="5100">
                <a:solidFill>
                  <a:srgbClr val="036080"/>
                </a:solidFill>
              </a:rPr>
              <a:t> </a:t>
            </a:r>
            <a:endParaRPr sz="5100" dirty="0">
              <a:solidFill>
                <a:srgbClr val="036080"/>
              </a:solidFill>
            </a:endParaRPr>
          </a:p>
          <a:p>
            <a:pPr marL="0" lvl="0" indent="0" algn="ctr" rtl="0">
              <a:spcBef>
                <a:spcPts val="0"/>
              </a:spcBef>
              <a:spcAft>
                <a:spcPts val="0"/>
              </a:spcAft>
              <a:buNone/>
            </a:pPr>
            <a:r>
              <a:rPr lang="en" sz="4900">
                <a:solidFill>
                  <a:srgbClr val="036080"/>
                </a:solidFill>
              </a:rPr>
              <a:t>Vaccine Safety, Effectiveness, &amp; Side Effects</a:t>
            </a:r>
            <a:endParaRPr sz="4900" dirty="0">
              <a:solidFill>
                <a:srgbClr val="03608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body" idx="1"/>
          </p:nvPr>
        </p:nvSpPr>
        <p:spPr>
          <a:xfrm>
            <a:off x="909200" y="1064250"/>
            <a:ext cx="7135200" cy="3015000"/>
          </a:xfrm>
          <a:prstGeom prst="rect">
            <a:avLst/>
          </a:prstGeom>
        </p:spPr>
        <p:txBody>
          <a:bodyPr spcFirstLastPara="1" wrap="square" lIns="68575" tIns="34275" rIns="68575" bIns="34275" anchor="t" anchorCtr="0">
            <a:normAutofit lnSpcReduction="10000"/>
          </a:bodyPr>
          <a:lstStyle/>
          <a:p>
            <a:pPr marL="457200" lvl="0" indent="-349250" algn="l" rtl="0">
              <a:spcBef>
                <a:spcPts val="800"/>
              </a:spcBef>
              <a:spcAft>
                <a:spcPts val="0"/>
              </a:spcAft>
              <a:buSzPts val="1900"/>
              <a:buChar char="●"/>
            </a:pPr>
            <a:r>
              <a:rPr lang="en" sz="1900"/>
              <a:t>Safety of the vaccines is very important.</a:t>
            </a:r>
            <a:endParaRPr sz="1900" dirty="0"/>
          </a:p>
          <a:p>
            <a:pPr marL="457200" lvl="0" indent="-349250" algn="l" rtl="0">
              <a:spcBef>
                <a:spcPts val="1000"/>
              </a:spcBef>
              <a:spcAft>
                <a:spcPts val="0"/>
              </a:spcAft>
              <a:buSzPts val="1900"/>
              <a:buChar char="●"/>
            </a:pPr>
            <a:r>
              <a:rPr lang="en" sz="1900"/>
              <a:t>Many people still have questions and concerns about vaccine safety.</a:t>
            </a:r>
            <a:endParaRPr sz="1900" dirty="0"/>
          </a:p>
          <a:p>
            <a:pPr marL="457200" lvl="0" indent="-349250" algn="l" rtl="0">
              <a:spcBef>
                <a:spcPts val="1000"/>
              </a:spcBef>
              <a:spcAft>
                <a:spcPts val="0"/>
              </a:spcAft>
              <a:buSzPts val="1900"/>
              <a:buChar char="●"/>
            </a:pPr>
            <a:r>
              <a:rPr lang="en" sz="1900"/>
              <a:t>In the coming slides you’ll hear from experts on how we know the vaccines are safe, and how the vaccine research was expanded to include people from more communities that may not have been represented in the past.</a:t>
            </a:r>
            <a:endParaRPr sz="1900" dirty="0"/>
          </a:p>
          <a:p>
            <a:pPr marL="457200" lvl="0" indent="-349250" algn="l" rtl="0">
              <a:spcBef>
                <a:spcPts val="1000"/>
              </a:spcBef>
              <a:spcAft>
                <a:spcPts val="0"/>
              </a:spcAft>
              <a:buSzPts val="1900"/>
              <a:buChar char="●"/>
            </a:pPr>
            <a:r>
              <a:rPr lang="en" sz="1900"/>
              <a:t>For more information visit: </a:t>
            </a:r>
            <a:endParaRPr sz="1900" dirty="0"/>
          </a:p>
          <a:p>
            <a:pPr marL="457200" lvl="0" indent="0" algn="l" rtl="0">
              <a:spcBef>
                <a:spcPts val="0"/>
              </a:spcBef>
              <a:spcAft>
                <a:spcPts val="1000"/>
              </a:spcAft>
              <a:buNone/>
            </a:pPr>
            <a:r>
              <a:rPr lang="en" sz="1800" u="sng">
                <a:solidFill>
                  <a:schemeClr val="hlink"/>
                </a:solidFill>
                <a:latin typeface="Arial"/>
                <a:ea typeface="Arial"/>
                <a:cs typeface="Arial"/>
                <a:sym typeface="Arial"/>
                <a:hlinkClick r:id="rId3"/>
              </a:rPr>
              <a:t>CDC | Ensuring COVID-19 Vaccine Safety in the US</a:t>
            </a:r>
            <a:endParaRPr sz="1800" dirty="0"/>
          </a:p>
        </p:txBody>
      </p:sp>
      <p:sp>
        <p:nvSpPr>
          <p:cNvPr id="153" name="Google Shape;153;p25"/>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Vaccine Safety</a:t>
            </a:r>
            <a:endParaRPr dirty="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6" descr="Edith Bracho-Sanchez, MD explains that the COVID vaccines went through rigorous testing to ensure safety. &#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 #GreaterThanCOVID&#10;&#10;TRANSCRIPT:&#10;&#10;We in this country are really privileged to have a very good, very robust system, that looks at vaccine safety. So, before any vaccine goes on the market there’s been months of tests to make sure that it is safe. Those months before vaccine goes on the market are meant to find common side effects that could be serious. And based on those results, we say, “Yes” or we say “No.” After a vaccine is approved it doesn't mean we stop looking, right? We keep looking. And when we give it to a lot of people, millions and millions and millions of people, then we’re going to find the potential one-in-a-million side effect that could happen. When that happens, the right thing to do is to stop and say, “What happened here?” So, everyone knows how to treat this if they see it. And so, we don't lose lives. And so, we don't lose hope, and we don't lose our faith in the safety of vaccines." title="How do we know the COVID vaccines are safe? Edith Bracho-Sanchez, MD">
            <a:hlinkClick r:id="rId3"/>
          </p:cNvPr>
          <p:cNvPicPr preferRelativeResize="0"/>
          <p:nvPr/>
        </p:nvPicPr>
        <p:blipFill>
          <a:blip r:embed="rId4">
            <a:alphaModFix/>
          </a:blip>
          <a:stretch>
            <a:fillRect/>
          </a:stretch>
        </p:blipFill>
        <p:spPr>
          <a:xfrm>
            <a:off x="2286000" y="524625"/>
            <a:ext cx="4572000"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7" descr="Valerie Montgomery Rice, MD explains the COVID vaccine research process and how communities of color were included.&#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or more information go to: http://www.BetweenUsAboutUs.org.&#10;&#10;Find a COVID vaccine location near you at http://vaccines.gov. 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anuary 14 to February 5, 2021). Always consult a health care provider for any personal health decisions.&#10;&#10;#GreaterThanCOVID&#10;&#10;TRANSCRIPT:&#10;&#10;The NIH set up five different panels of scientists based on they have an African American, they have a Latinx, they have one that deals with geriatric patients, and the Veterans Administration patients and then other Indigenous groups. &#10;&#10;And they set that up so that we would be able to see the phase one and the phase two data that led to the phase three trial. And also in developing the phase three trial we got to see the consent forms, we got to see all of the information that informed the science, but also would be shared to the volunteers. &#10;&#10;Would they have this information in a platform or in a culturally linguistically manner, that they would be able to understand it? And not just about the effectiveness of the vaccine, but the safety. And so, I participated in multiple zoom call meetings, looking at that data for the vaccine candidates which was really important to my comfort level." title="Does the COVID vaccine research reflect the needs of communities of color? Valerie M. R., MD">
            <a:hlinkClick r:id="rId3"/>
          </p:cNvPr>
          <p:cNvPicPr preferRelativeResize="0"/>
          <p:nvPr/>
        </p:nvPicPr>
        <p:blipFill>
          <a:blip r:embed="rId4">
            <a:alphaModFix/>
          </a:blip>
          <a:stretch>
            <a:fillRect/>
          </a:stretch>
        </p:blipFill>
        <p:spPr>
          <a:xfrm>
            <a:off x="2286000" y="513545"/>
            <a:ext cx="4572000" cy="342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Effectiveness</a:t>
            </a:r>
            <a:endParaRPr dirty="0">
              <a:solidFill>
                <a:srgbClr val="036080"/>
              </a:solidFill>
            </a:endParaRPr>
          </a:p>
        </p:txBody>
      </p:sp>
      <p:sp>
        <p:nvSpPr>
          <p:cNvPr id="169" name="Google Shape;169;p28"/>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Information on how the vaccines are preventing serious infection &amp; death</a:t>
            </a:r>
            <a:endParaRPr sz="1400" dirty="0">
              <a:solidFill>
                <a:srgbClr val="FFC84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Purpose of Vaccines</a:t>
            </a:r>
            <a:endParaRPr dirty="0">
              <a:latin typeface="Arial"/>
              <a:ea typeface="Arial"/>
              <a:cs typeface="Arial"/>
              <a:sym typeface="Arial"/>
            </a:endParaRPr>
          </a:p>
        </p:txBody>
      </p:sp>
      <p:sp>
        <p:nvSpPr>
          <p:cNvPr id="175" name="Google Shape;175;p29"/>
          <p:cNvSpPr txBox="1">
            <a:spLocks noGrp="1"/>
          </p:cNvSpPr>
          <p:nvPr>
            <p:ph type="body" idx="1"/>
          </p:nvPr>
        </p:nvSpPr>
        <p:spPr>
          <a:xfrm>
            <a:off x="916475" y="1027275"/>
            <a:ext cx="7318500" cy="3191400"/>
          </a:xfrm>
          <a:prstGeom prst="rect">
            <a:avLst/>
          </a:prstGeom>
        </p:spPr>
        <p:txBody>
          <a:bodyPr spcFirstLastPara="1" wrap="square" lIns="68575" tIns="34275" rIns="68575" bIns="34275" anchor="t" anchorCtr="0">
            <a:normAutofit/>
          </a:bodyPr>
          <a:lstStyle/>
          <a:p>
            <a:pPr marL="457200" lvl="0" indent="-355600" algn="l" rtl="0">
              <a:spcBef>
                <a:spcPts val="800"/>
              </a:spcBef>
              <a:spcAft>
                <a:spcPts val="0"/>
              </a:spcAft>
              <a:buSzPts val="2000"/>
              <a:buChar char="●"/>
            </a:pPr>
            <a:r>
              <a:rPr lang="en" sz="2000">
                <a:latin typeface="Arial"/>
                <a:ea typeface="Arial"/>
                <a:cs typeface="Arial"/>
                <a:sym typeface="Arial"/>
              </a:rPr>
              <a:t>The main goal of vaccines are to prevent severe illness and death.</a:t>
            </a:r>
            <a:endParaRPr sz="2000" dirty="0">
              <a:latin typeface="Arial"/>
              <a:ea typeface="Arial"/>
              <a:cs typeface="Arial"/>
              <a:sym typeface="Arial"/>
            </a:endParaRPr>
          </a:p>
          <a:p>
            <a:pPr marL="457200" lvl="0" indent="0" algn="l" rtl="0">
              <a:spcBef>
                <a:spcPts val="1000"/>
              </a:spcBef>
              <a:spcAft>
                <a:spcPts val="0"/>
              </a:spcAft>
              <a:buNone/>
            </a:pPr>
            <a:endParaRPr sz="600" dirty="0">
              <a:latin typeface="Arial"/>
              <a:ea typeface="Arial"/>
              <a:cs typeface="Arial"/>
              <a:sym typeface="Arial"/>
            </a:endParaRPr>
          </a:p>
          <a:p>
            <a:pPr marL="457200" lvl="0" indent="-355600" algn="l" rtl="0">
              <a:spcBef>
                <a:spcPts val="0"/>
              </a:spcBef>
              <a:spcAft>
                <a:spcPts val="0"/>
              </a:spcAft>
              <a:buSzPts val="2000"/>
              <a:buChar char="●"/>
            </a:pPr>
            <a:r>
              <a:rPr lang="en" sz="2000">
                <a:latin typeface="Arial"/>
                <a:ea typeface="Arial"/>
                <a:cs typeface="Arial"/>
                <a:sym typeface="Arial"/>
              </a:rPr>
              <a:t>Preventing infection altogether is a secondary goal of vaccines.</a:t>
            </a:r>
            <a:endParaRPr sz="2000" dirty="0">
              <a:latin typeface="Arial"/>
              <a:ea typeface="Arial"/>
              <a:cs typeface="Arial"/>
              <a:sym typeface="Arial"/>
            </a:endParaRPr>
          </a:p>
          <a:p>
            <a:pPr marL="457200" lvl="0" indent="0" algn="l" rtl="0">
              <a:spcBef>
                <a:spcPts val="1000"/>
              </a:spcBef>
              <a:spcAft>
                <a:spcPts val="0"/>
              </a:spcAft>
              <a:buNone/>
            </a:pPr>
            <a:endParaRPr sz="600" dirty="0">
              <a:latin typeface="Arial"/>
              <a:ea typeface="Arial"/>
              <a:cs typeface="Arial"/>
              <a:sym typeface="Arial"/>
            </a:endParaRPr>
          </a:p>
          <a:p>
            <a:pPr marL="457200" lvl="0" indent="-361950" algn="l" rtl="0">
              <a:spcBef>
                <a:spcPts val="800"/>
              </a:spcBef>
              <a:spcAft>
                <a:spcPts val="0"/>
              </a:spcAft>
              <a:buSzPts val="2100"/>
              <a:buChar char="●"/>
            </a:pPr>
            <a:r>
              <a:rPr lang="en" sz="2000">
                <a:latin typeface="Arial"/>
                <a:ea typeface="Arial"/>
                <a:cs typeface="Arial"/>
                <a:sym typeface="Arial"/>
              </a:rPr>
              <a:t>All COVID-19 vaccines available in the United States offer high levels of protection from severe illness and death when a person is fully vaccinated and boosted.</a:t>
            </a:r>
            <a:r>
              <a:rPr lang="en" sz="2100">
                <a:latin typeface="Arial"/>
                <a:ea typeface="Arial"/>
                <a:cs typeface="Arial"/>
                <a:sym typeface="Arial"/>
              </a:rPr>
              <a:t> </a:t>
            </a:r>
            <a:endParaRPr sz="2100" dirty="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body" idx="1"/>
          </p:nvPr>
        </p:nvSpPr>
        <p:spPr>
          <a:xfrm>
            <a:off x="897650" y="1137025"/>
            <a:ext cx="7312800" cy="3081600"/>
          </a:xfrm>
          <a:prstGeom prst="rect">
            <a:avLst/>
          </a:prstGeom>
        </p:spPr>
        <p:txBody>
          <a:bodyPr spcFirstLastPara="1" wrap="square" lIns="68575" tIns="34275" rIns="68575" bIns="34275" anchor="t" anchorCtr="0">
            <a:normAutofit/>
          </a:bodyPr>
          <a:lstStyle/>
          <a:p>
            <a:pPr marL="457200" lvl="0" indent="-349250" algn="l" rtl="0">
              <a:lnSpc>
                <a:spcPct val="95000"/>
              </a:lnSpc>
              <a:spcBef>
                <a:spcPts val="0"/>
              </a:spcBef>
              <a:spcAft>
                <a:spcPts val="0"/>
              </a:spcAft>
              <a:buSzPts val="1900"/>
              <a:buFont typeface="Arial"/>
              <a:buChar char="●"/>
            </a:pPr>
            <a:r>
              <a:rPr lang="en" sz="1900">
                <a:latin typeface="Arial"/>
                <a:ea typeface="Arial"/>
                <a:cs typeface="Arial"/>
                <a:sym typeface="Arial"/>
              </a:rPr>
              <a:t>Public health experts are still studying how long protection from the COVID-19 vaccines lasts. </a:t>
            </a:r>
            <a:endParaRPr sz="1900" dirty="0">
              <a:latin typeface="Arial"/>
              <a:ea typeface="Arial"/>
              <a:cs typeface="Arial"/>
              <a:sym typeface="Arial"/>
            </a:endParaRPr>
          </a:p>
          <a:p>
            <a:pPr marL="0" lvl="0" indent="0" algn="l" rtl="0">
              <a:lnSpc>
                <a:spcPct val="95000"/>
              </a:lnSpc>
              <a:spcBef>
                <a:spcPts val="1000"/>
              </a:spcBef>
              <a:spcAft>
                <a:spcPts val="0"/>
              </a:spcAft>
              <a:buNone/>
            </a:pPr>
            <a:endParaRPr sz="1200" dirty="0">
              <a:latin typeface="Arial"/>
              <a:ea typeface="Arial"/>
              <a:cs typeface="Arial"/>
              <a:sym typeface="Arial"/>
            </a:endParaRPr>
          </a:p>
          <a:p>
            <a:pPr marL="457200" lvl="0" indent="-349250" algn="l" rtl="0">
              <a:lnSpc>
                <a:spcPct val="95000"/>
              </a:lnSpc>
              <a:spcBef>
                <a:spcPts val="1000"/>
              </a:spcBef>
              <a:spcAft>
                <a:spcPts val="0"/>
              </a:spcAft>
              <a:buSzPts val="1900"/>
              <a:buFont typeface="Arial"/>
              <a:buChar char="●"/>
            </a:pPr>
            <a:r>
              <a:rPr lang="en" sz="1900">
                <a:latin typeface="Arial"/>
                <a:ea typeface="Arial"/>
                <a:cs typeface="Arial"/>
                <a:sym typeface="Arial"/>
              </a:rPr>
              <a:t>Recent studies show that protection against the virus may decrease over time and may vary by age and health status.</a:t>
            </a:r>
            <a:endParaRPr sz="1900" dirty="0">
              <a:latin typeface="Arial"/>
              <a:ea typeface="Arial"/>
              <a:cs typeface="Arial"/>
              <a:sym typeface="Arial"/>
            </a:endParaRPr>
          </a:p>
          <a:p>
            <a:pPr marL="914400" lvl="0" indent="0" algn="l" rtl="0">
              <a:lnSpc>
                <a:spcPct val="95000"/>
              </a:lnSpc>
              <a:spcBef>
                <a:spcPts val="1000"/>
              </a:spcBef>
              <a:spcAft>
                <a:spcPts val="0"/>
              </a:spcAft>
              <a:buNone/>
            </a:pPr>
            <a:r>
              <a:rPr lang="en" sz="1900">
                <a:latin typeface="Arial"/>
                <a:ea typeface="Arial"/>
                <a:cs typeface="Arial"/>
                <a:sym typeface="Arial"/>
              </a:rPr>
              <a:t> </a:t>
            </a:r>
            <a:endParaRPr sz="1900" dirty="0">
              <a:latin typeface="Arial"/>
              <a:ea typeface="Arial"/>
              <a:cs typeface="Arial"/>
              <a:sym typeface="Arial"/>
            </a:endParaRPr>
          </a:p>
          <a:p>
            <a:pPr marL="457200" lvl="0" indent="-349250" algn="l" rtl="0">
              <a:lnSpc>
                <a:spcPct val="95000"/>
              </a:lnSpc>
              <a:spcBef>
                <a:spcPts val="0"/>
              </a:spcBef>
              <a:spcAft>
                <a:spcPts val="0"/>
              </a:spcAft>
              <a:buSzPts val="1900"/>
              <a:buFont typeface="Arial"/>
              <a:buChar char="●"/>
            </a:pPr>
            <a:r>
              <a:rPr lang="en" sz="1900">
                <a:latin typeface="Arial"/>
                <a:ea typeface="Arial"/>
                <a:cs typeface="Arial"/>
                <a:sym typeface="Arial"/>
              </a:rPr>
              <a:t>The CDC recommends boosters as a reminder to the immune system to ensure lasting protection.</a:t>
            </a:r>
            <a:endParaRPr sz="1900" dirty="0">
              <a:latin typeface="Arial"/>
              <a:ea typeface="Arial"/>
              <a:cs typeface="Arial"/>
              <a:sym typeface="Arial"/>
            </a:endParaRPr>
          </a:p>
        </p:txBody>
      </p:sp>
      <p:sp>
        <p:nvSpPr>
          <p:cNvPr id="181" name="Google Shape;181;p30"/>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Length of Protection</a:t>
            </a:r>
            <a:endParaRPr dirty="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Vaccine Effectiveness</a:t>
            </a:r>
            <a:endParaRPr dirty="0">
              <a:latin typeface="Arial"/>
              <a:ea typeface="Arial"/>
              <a:cs typeface="Arial"/>
              <a:sym typeface="Arial"/>
            </a:endParaRPr>
          </a:p>
        </p:txBody>
      </p:sp>
      <p:sp>
        <p:nvSpPr>
          <p:cNvPr id="187" name="Google Shape;187;p31"/>
          <p:cNvSpPr txBox="1">
            <a:spLocks noGrp="1"/>
          </p:cNvSpPr>
          <p:nvPr>
            <p:ph type="body" idx="1"/>
          </p:nvPr>
        </p:nvSpPr>
        <p:spPr>
          <a:xfrm>
            <a:off x="909200" y="999525"/>
            <a:ext cx="7334100" cy="2724000"/>
          </a:xfrm>
          <a:prstGeom prst="rect">
            <a:avLst/>
          </a:prstGeom>
        </p:spPr>
        <p:txBody>
          <a:bodyPr spcFirstLastPara="1" wrap="square" lIns="68575" tIns="34275" rIns="68575" bIns="34275" anchor="t" anchorCtr="0">
            <a:normAutofit fontScale="85000" lnSpcReduction="10000"/>
          </a:bodyPr>
          <a:lstStyle/>
          <a:p>
            <a:pPr marL="457200" lvl="0" indent="-325755" algn="l" rtl="0">
              <a:spcBef>
                <a:spcPts val="800"/>
              </a:spcBef>
              <a:spcAft>
                <a:spcPts val="0"/>
              </a:spcAft>
              <a:buSzPct val="100000"/>
              <a:buChar char="●"/>
            </a:pPr>
            <a:r>
              <a:rPr lang="en" sz="1800">
                <a:latin typeface="Arial"/>
                <a:ea typeface="Arial"/>
                <a:cs typeface="Arial"/>
                <a:sym typeface="Arial"/>
              </a:rPr>
              <a:t>Getting vaccinated offers protection from severe illness and death in most age groups and health statuses eligible for vaccination.</a:t>
            </a:r>
            <a:endParaRPr sz="1800" dirty="0">
              <a:latin typeface="Arial"/>
              <a:ea typeface="Arial"/>
              <a:cs typeface="Arial"/>
              <a:sym typeface="Arial"/>
            </a:endParaRPr>
          </a:p>
          <a:p>
            <a:pPr marL="457200" lvl="0" indent="0" algn="l" rtl="0">
              <a:spcBef>
                <a:spcPts val="800"/>
              </a:spcBef>
              <a:spcAft>
                <a:spcPts val="0"/>
              </a:spcAft>
              <a:buNone/>
            </a:pPr>
            <a:endParaRPr sz="1564" dirty="0">
              <a:latin typeface="Arial"/>
              <a:ea typeface="Arial"/>
              <a:cs typeface="Arial"/>
              <a:sym typeface="Arial"/>
            </a:endParaRPr>
          </a:p>
          <a:p>
            <a:pPr marL="457200" lvl="0" indent="-325755" algn="l" rtl="0">
              <a:spcBef>
                <a:spcPts val="800"/>
              </a:spcBef>
              <a:spcAft>
                <a:spcPts val="0"/>
              </a:spcAft>
              <a:buSzPct val="100000"/>
              <a:buChar char="●"/>
            </a:pPr>
            <a:r>
              <a:rPr lang="en" sz="1800">
                <a:latin typeface="Arial"/>
                <a:ea typeface="Arial"/>
                <a:cs typeface="Arial"/>
                <a:sym typeface="Arial"/>
              </a:rPr>
              <a:t>As of December 2021, </a:t>
            </a:r>
            <a:r>
              <a:rPr lang="en" sz="1750">
                <a:latin typeface="Arial"/>
                <a:ea typeface="Arial"/>
                <a:cs typeface="Arial"/>
                <a:sym typeface="Arial"/>
              </a:rPr>
              <a:t>DHHS found that</a:t>
            </a:r>
            <a:r>
              <a:rPr lang="en" sz="1908">
                <a:latin typeface="Arial"/>
                <a:ea typeface="Arial"/>
                <a:cs typeface="Arial"/>
                <a:sym typeface="Arial"/>
              </a:rPr>
              <a:t> </a:t>
            </a:r>
            <a:r>
              <a:rPr lang="en" sz="1800">
                <a:latin typeface="Arial"/>
                <a:ea typeface="Arial"/>
                <a:cs typeface="Arial"/>
                <a:sym typeface="Arial"/>
              </a:rPr>
              <a:t>vaccinated people were 11X less likely to be hospitalized with COVID-19 than unvaccinated people.</a:t>
            </a:r>
            <a:endParaRPr sz="1800" dirty="0">
              <a:latin typeface="Arial"/>
              <a:ea typeface="Arial"/>
              <a:cs typeface="Arial"/>
              <a:sym typeface="Arial"/>
            </a:endParaRPr>
          </a:p>
          <a:p>
            <a:pPr marL="457200" lvl="0" indent="0" algn="l" rtl="0">
              <a:spcBef>
                <a:spcPts val="800"/>
              </a:spcBef>
              <a:spcAft>
                <a:spcPts val="0"/>
              </a:spcAft>
              <a:buNone/>
            </a:pPr>
            <a:endParaRPr sz="1564" dirty="0">
              <a:latin typeface="Arial"/>
              <a:ea typeface="Arial"/>
              <a:cs typeface="Arial"/>
              <a:sym typeface="Arial"/>
            </a:endParaRPr>
          </a:p>
          <a:p>
            <a:pPr marL="457200" lvl="0" indent="-325755" algn="l" rtl="0">
              <a:spcBef>
                <a:spcPts val="800"/>
              </a:spcBef>
              <a:spcAft>
                <a:spcPts val="0"/>
              </a:spcAft>
              <a:buSzPct val="100000"/>
              <a:buChar char="●"/>
            </a:pPr>
            <a:r>
              <a:rPr lang="en" sz="1800">
                <a:latin typeface="Arial"/>
                <a:ea typeface="Arial"/>
                <a:cs typeface="Arial"/>
                <a:sym typeface="Arial"/>
              </a:rPr>
              <a:t>No vaccine is 100% effective so some people will still get sick or test positive.</a:t>
            </a:r>
            <a:endParaRPr sz="1800" dirty="0">
              <a:latin typeface="Arial"/>
              <a:ea typeface="Arial"/>
              <a:cs typeface="Arial"/>
              <a:sym typeface="Arial"/>
            </a:endParaRPr>
          </a:p>
          <a:p>
            <a:pPr marL="457200" lvl="0" indent="0" algn="l" rtl="0">
              <a:spcBef>
                <a:spcPts val="800"/>
              </a:spcBef>
              <a:spcAft>
                <a:spcPts val="0"/>
              </a:spcAft>
              <a:buNone/>
            </a:pPr>
            <a:endParaRPr sz="1564" dirty="0">
              <a:latin typeface="Arial"/>
              <a:ea typeface="Arial"/>
              <a:cs typeface="Arial"/>
              <a:sym typeface="Arial"/>
            </a:endParaRPr>
          </a:p>
          <a:p>
            <a:pPr marL="457200" lvl="0" indent="-325755" algn="l" rtl="0">
              <a:spcBef>
                <a:spcPts val="800"/>
              </a:spcBef>
              <a:spcAft>
                <a:spcPts val="0"/>
              </a:spcAft>
              <a:buSzPct val="100000"/>
              <a:buChar char="●"/>
            </a:pPr>
            <a:r>
              <a:rPr lang="en" sz="1800">
                <a:latin typeface="Arial"/>
                <a:ea typeface="Arial"/>
                <a:cs typeface="Arial"/>
                <a:sym typeface="Arial"/>
              </a:rPr>
              <a:t>Check out CDC resources for the latest on vaccine effectiveness:              </a:t>
            </a:r>
            <a:r>
              <a:rPr lang="en" sz="1800" u="sng">
                <a:solidFill>
                  <a:schemeClr val="hlink"/>
                </a:solidFill>
                <a:latin typeface="Arial"/>
                <a:ea typeface="Arial"/>
                <a:cs typeface="Arial"/>
                <a:sym typeface="Arial"/>
                <a:hlinkClick r:id="rId3"/>
              </a:rPr>
              <a:t>CDC | Vaccine Effectiveness</a:t>
            </a:r>
            <a:endParaRPr sz="1800" dirty="0">
              <a:latin typeface="Arial"/>
              <a:ea typeface="Arial"/>
              <a:cs typeface="Arial"/>
              <a:sym typeface="Arial"/>
            </a:endParaRPr>
          </a:p>
        </p:txBody>
      </p:sp>
      <p:sp>
        <p:nvSpPr>
          <p:cNvPr id="188" name="Google Shape;188;p31"/>
          <p:cNvSpPr txBox="1"/>
          <p:nvPr/>
        </p:nvSpPr>
        <p:spPr>
          <a:xfrm>
            <a:off x="337700" y="3875775"/>
            <a:ext cx="6511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NE DHHS Study Source: </a:t>
            </a:r>
            <a:r>
              <a:rPr lang="en" sz="1100" u="sng">
                <a:solidFill>
                  <a:schemeClr val="hlink"/>
                </a:solidFill>
                <a:hlinkClick r:id="rId4"/>
              </a:rPr>
              <a:t>https://dhhs.ne.gov/Pages/Pressrelease/11Xlesslikely46Xlesslikely.aspx</a:t>
            </a:r>
            <a:r>
              <a:rPr lang="en" sz="1100">
                <a:solidFill>
                  <a:schemeClr val="dk1"/>
                </a:solidFill>
              </a:rPr>
              <a:t>  </a:t>
            </a:r>
            <a:endParaRPr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body" idx="1"/>
          </p:nvPr>
        </p:nvSpPr>
        <p:spPr>
          <a:xfrm>
            <a:off x="893925" y="900075"/>
            <a:ext cx="7341000" cy="3318600"/>
          </a:xfrm>
          <a:prstGeom prst="rect">
            <a:avLst/>
          </a:prstGeom>
        </p:spPr>
        <p:txBody>
          <a:bodyPr spcFirstLastPara="1" wrap="square" lIns="68575" tIns="34275" rIns="68575" bIns="34275" anchor="t" anchorCtr="0">
            <a:normAutofit fontScale="92500" lnSpcReduction="20000"/>
          </a:bodyPr>
          <a:lstStyle/>
          <a:p>
            <a:pPr marL="457200" lvl="0" indent="-340677" algn="l" rtl="0">
              <a:lnSpc>
                <a:spcPct val="100000"/>
              </a:lnSpc>
              <a:spcBef>
                <a:spcPts val="800"/>
              </a:spcBef>
              <a:spcAft>
                <a:spcPts val="0"/>
              </a:spcAft>
              <a:buSzPct val="100000"/>
              <a:buChar char="●"/>
            </a:pPr>
            <a:r>
              <a:rPr lang="en" sz="1908">
                <a:latin typeface="Arial"/>
                <a:ea typeface="Arial"/>
                <a:cs typeface="Arial"/>
                <a:sym typeface="Arial"/>
              </a:rPr>
              <a:t>Getting vaccinated and getting boosted offers high levels of protection from severe illness and death in all eligible age groups with different health needs. </a:t>
            </a:r>
            <a:endParaRPr sz="1908" dirty="0">
              <a:latin typeface="Arial"/>
              <a:ea typeface="Arial"/>
              <a:cs typeface="Arial"/>
              <a:sym typeface="Arial"/>
            </a:endParaRPr>
          </a:p>
          <a:p>
            <a:pPr marL="0" lvl="0" indent="0" algn="l" rtl="0">
              <a:lnSpc>
                <a:spcPct val="100000"/>
              </a:lnSpc>
              <a:spcBef>
                <a:spcPts val="800"/>
              </a:spcBef>
              <a:spcAft>
                <a:spcPts val="0"/>
              </a:spcAft>
              <a:buNone/>
            </a:pPr>
            <a:endParaRPr sz="1319" dirty="0">
              <a:latin typeface="Arial"/>
              <a:ea typeface="Arial"/>
              <a:cs typeface="Arial"/>
              <a:sym typeface="Arial"/>
            </a:endParaRPr>
          </a:p>
          <a:p>
            <a:pPr marL="457200" lvl="0" indent="-340677" algn="l" rtl="0">
              <a:lnSpc>
                <a:spcPct val="100000"/>
              </a:lnSpc>
              <a:spcBef>
                <a:spcPts val="400"/>
              </a:spcBef>
              <a:spcAft>
                <a:spcPts val="0"/>
              </a:spcAft>
              <a:buSzPct val="100000"/>
              <a:buChar char="●"/>
            </a:pPr>
            <a:r>
              <a:rPr lang="en" sz="1908">
                <a:latin typeface="Arial"/>
                <a:ea typeface="Arial"/>
                <a:cs typeface="Arial"/>
                <a:sym typeface="Arial"/>
              </a:rPr>
              <a:t>As of December 2021, DHHS found that vaccinated and boosted people were 46X less likely to be hospitalized than unvaccinated people.</a:t>
            </a:r>
            <a:endParaRPr sz="1908" dirty="0">
              <a:latin typeface="Arial"/>
              <a:ea typeface="Arial"/>
              <a:cs typeface="Arial"/>
              <a:sym typeface="Arial"/>
            </a:endParaRPr>
          </a:p>
          <a:p>
            <a:pPr marL="0" lvl="0" indent="0" algn="l" rtl="0">
              <a:lnSpc>
                <a:spcPct val="100000"/>
              </a:lnSpc>
              <a:spcBef>
                <a:spcPts val="400"/>
              </a:spcBef>
              <a:spcAft>
                <a:spcPts val="0"/>
              </a:spcAft>
              <a:buNone/>
            </a:pPr>
            <a:endParaRPr sz="1221" dirty="0">
              <a:latin typeface="Arial"/>
              <a:ea typeface="Arial"/>
              <a:cs typeface="Arial"/>
              <a:sym typeface="Arial"/>
            </a:endParaRPr>
          </a:p>
          <a:p>
            <a:pPr marL="457200" lvl="0" indent="-340677" algn="l" rtl="0">
              <a:lnSpc>
                <a:spcPct val="100000"/>
              </a:lnSpc>
              <a:spcBef>
                <a:spcPts val="400"/>
              </a:spcBef>
              <a:spcAft>
                <a:spcPts val="0"/>
              </a:spcAft>
              <a:buSzPct val="100000"/>
              <a:buFont typeface="Arial"/>
              <a:buChar char="●"/>
            </a:pPr>
            <a:r>
              <a:rPr lang="en" sz="1908">
                <a:latin typeface="Arial"/>
                <a:ea typeface="Arial"/>
                <a:cs typeface="Arial"/>
                <a:sym typeface="Arial"/>
              </a:rPr>
              <a:t>No vaccine is 100% effective at preventing people from getting sick so breakthrough cases (testing positive after getting vaccinated) will still occur but are far less likely to result in severe illness or death.</a:t>
            </a:r>
            <a:endParaRPr sz="1908" dirty="0">
              <a:latin typeface="Arial"/>
              <a:ea typeface="Arial"/>
              <a:cs typeface="Arial"/>
              <a:sym typeface="Arial"/>
            </a:endParaRPr>
          </a:p>
          <a:p>
            <a:pPr marL="457200" lvl="0" indent="0" algn="l" rtl="0">
              <a:lnSpc>
                <a:spcPct val="100000"/>
              </a:lnSpc>
              <a:spcBef>
                <a:spcPts val="400"/>
              </a:spcBef>
              <a:spcAft>
                <a:spcPts val="0"/>
              </a:spcAft>
              <a:buNone/>
            </a:pPr>
            <a:endParaRPr sz="1151" dirty="0">
              <a:latin typeface="Arial"/>
              <a:ea typeface="Arial"/>
              <a:cs typeface="Arial"/>
              <a:sym typeface="Arial"/>
            </a:endParaRPr>
          </a:p>
          <a:p>
            <a:pPr marL="457200" lvl="0" indent="-334327" algn="l" rtl="0">
              <a:lnSpc>
                <a:spcPct val="100000"/>
              </a:lnSpc>
              <a:spcBef>
                <a:spcPts val="400"/>
              </a:spcBef>
              <a:spcAft>
                <a:spcPts val="0"/>
              </a:spcAft>
              <a:buSzPct val="94334"/>
              <a:buFont typeface="Arial"/>
              <a:buChar char="●"/>
            </a:pPr>
            <a:r>
              <a:rPr lang="en" sz="1908">
                <a:latin typeface="Arial"/>
                <a:ea typeface="Arial"/>
                <a:cs typeface="Arial"/>
                <a:sym typeface="Arial"/>
              </a:rPr>
              <a:t>For more information on booster shots visit:                                         </a:t>
            </a:r>
            <a:r>
              <a:rPr lang="en" sz="1908" u="sng">
                <a:solidFill>
                  <a:schemeClr val="hlink"/>
                </a:solidFill>
                <a:latin typeface="Arial"/>
                <a:ea typeface="Arial"/>
                <a:cs typeface="Arial"/>
                <a:sym typeface="Arial"/>
                <a:hlinkClick r:id="rId3"/>
              </a:rPr>
              <a:t>CDC | COVID-19 Vaccine Booster Shots</a:t>
            </a:r>
            <a:r>
              <a:rPr lang="en" sz="1800">
                <a:latin typeface="Arial"/>
                <a:ea typeface="Arial"/>
                <a:cs typeface="Arial"/>
                <a:sym typeface="Arial"/>
              </a:rPr>
              <a:t> </a:t>
            </a:r>
            <a:endParaRPr sz="1800" dirty="0">
              <a:latin typeface="Arial"/>
              <a:ea typeface="Arial"/>
              <a:cs typeface="Arial"/>
              <a:sym typeface="Arial"/>
            </a:endParaRPr>
          </a:p>
        </p:txBody>
      </p:sp>
      <p:sp>
        <p:nvSpPr>
          <p:cNvPr id="194" name="Google Shape;194;p32"/>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Booster Effectiveness</a:t>
            </a:r>
            <a:endParaRPr dirty="0">
              <a:latin typeface="Arial"/>
              <a:ea typeface="Arial"/>
              <a:cs typeface="Arial"/>
              <a:sym typeface="Arial"/>
            </a:endParaRPr>
          </a:p>
        </p:txBody>
      </p:sp>
      <p:sp>
        <p:nvSpPr>
          <p:cNvPr id="195" name="Google Shape;195;p32"/>
          <p:cNvSpPr txBox="1"/>
          <p:nvPr/>
        </p:nvSpPr>
        <p:spPr>
          <a:xfrm>
            <a:off x="498450" y="4145300"/>
            <a:ext cx="6393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NE DHHS Study Source: </a:t>
            </a:r>
            <a:r>
              <a:rPr lang="en" sz="1100" u="sng">
                <a:solidFill>
                  <a:schemeClr val="hlink"/>
                </a:solidFill>
                <a:hlinkClick r:id="rId4"/>
              </a:rPr>
              <a:t>https://dhhs.ne.gov/Pages/Pressrelease/11Xlesslikely46Xlesslikely.aspx</a:t>
            </a:r>
            <a:r>
              <a:rPr lang="en" sz="1100">
                <a:solidFill>
                  <a:schemeClr val="dk1"/>
                </a:solidFill>
              </a:rPr>
              <a:t>  </a:t>
            </a:r>
            <a:endParaRPr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3" descr="Susana Morales, MD on how effective the COVID vaccines are at preventing infection and illness.&#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 #GreaterThanCOVID&#10;&#10;TRANSCRIPT:&#10;&#10;I think the number one question of course, that people want to know and that I wanted to know is, “Does it work?” And what I learned when I did my own research was that all the vaccines that have been approved are very effective. &#10;&#10;And the most important, you know, the most important thing that I think we all want is we don't want to end up in the hospital, we don't want to end up on a respirator and we don't want to die. &#10;&#10;And all three actually of the vaccines that have been approved in this country, none of the people that volunteered for those trials were admitted to the hospital on a ventilator or died. Some of them got very mild COVID, but the rate of getting COVID was way less. And so that was impressive." title="Do the COVID vaccines work? Susana Morales, MD">
            <a:hlinkClick r:id="rId3"/>
          </p:cNvPr>
          <p:cNvPicPr preferRelativeResize="0"/>
          <p:nvPr/>
        </p:nvPicPr>
        <p:blipFill>
          <a:blip r:embed="rId4">
            <a:alphaModFix/>
          </a:blip>
          <a:stretch>
            <a:fillRect/>
          </a:stretch>
        </p:blipFill>
        <p:spPr>
          <a:xfrm>
            <a:off x="2286000" y="571075"/>
            <a:ext cx="4572000" cy="3429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34" descr="Rhea Boyd, MD, MPH, addresses concerns about safety of the COVID vaccines, and why not to wait to get vaccinated.&#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uly 12-14, 2021). Always consult a health care provider for any personal health decisions.&#10;&#10;#BetweenUsAboutUs #GreaterThanCOVID&#10;&#10;TRANSCRIPT:&#10;&#10;What we know for sure is that after we've given the vaccine to hundreds of millions of Americans, they're incredibly safe and incredibly effective. And any of the serious side effects we've seen are exceedingly rare. What we don't know is the additional variants that might pop up that might evade the immune response, might hide away from the immune response our body makes because you received the vaccines. What we don't know is if the vaccines will continue to be effective two years from now or 10 years from now, just from the doses you've already received. But what we do know is that if you get COVID today, you have a very high risk of being, having long COVID or prolonged symptoms, of being hospitalized or even dying of COVID when you compare it to your risk of getting the vaccine. So, from what we know, this vaccine is the most effective way for us to limit the spread of COVID and protect yourself from COVID’s most serious complications." title="I'm more worried about the vaccines than COVID... Rhea Boyd, MD, MPH">
            <a:hlinkClick r:id="rId3"/>
          </p:cNvPr>
          <p:cNvPicPr preferRelativeResize="0"/>
          <p:nvPr/>
        </p:nvPicPr>
        <p:blipFill>
          <a:blip r:embed="rId4">
            <a:alphaModFix/>
          </a:blip>
          <a:stretch>
            <a:fillRect/>
          </a:stretch>
        </p:blipFill>
        <p:spPr>
          <a:xfrm>
            <a:off x="2286000" y="547875"/>
            <a:ext cx="4572000"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Safety &amp; Development</a:t>
            </a:r>
            <a:endParaRPr dirty="0">
              <a:solidFill>
                <a:srgbClr val="036080"/>
              </a:solidFill>
            </a:endParaRPr>
          </a:p>
        </p:txBody>
      </p:sp>
      <p:sp>
        <p:nvSpPr>
          <p:cNvPr id="102" name="Google Shape;102;p17"/>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Overview of the vaccine development process &amp; how scientists ensure vaccine safety </a:t>
            </a:r>
            <a:endParaRPr sz="1400" dirty="0">
              <a:solidFill>
                <a:srgbClr val="FFC8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5" descr="Edith Bracho-Sanchez, MD explains that we're still learning how long protection against COVID-19 lasts after vaccination.&#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 #GreaterThanCOVID&#10;&#10;TRANSCRIPT:&#10;&#10;We’re still learning exactly how long we’re going to be protected against COVID-19 from the vaccines that are currently available. The data that we’ve seen so far says at least six months, but we also have to remember we haven’t been vaccinating people for that long, right? So, it might be six months because we haven’t tested it that much further out from six months. But it is definitely an area that we’re currently looking into. I think the longer they’re out in the market and the longer COVID persists in our community, with both of those things together, we’re going to be able to tell a little bit better how long we’re protected for." title="How long does protection from the COVID vaccine last? Edith Bracho-Sanchez, MD">
            <a:hlinkClick r:id="rId3"/>
          </p:cNvPr>
          <p:cNvPicPr preferRelativeResize="0"/>
          <p:nvPr/>
        </p:nvPicPr>
        <p:blipFill>
          <a:blip r:embed="rId4">
            <a:alphaModFix/>
          </a:blip>
          <a:stretch>
            <a:fillRect/>
          </a:stretch>
        </p:blipFill>
        <p:spPr>
          <a:xfrm>
            <a:off x="2286000" y="455050"/>
            <a:ext cx="4572000" cy="3429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body" idx="1"/>
          </p:nvPr>
        </p:nvSpPr>
        <p:spPr>
          <a:xfrm>
            <a:off x="889775" y="872400"/>
            <a:ext cx="7309200" cy="3398700"/>
          </a:xfrm>
          <a:prstGeom prst="rect">
            <a:avLst/>
          </a:prstGeom>
        </p:spPr>
        <p:txBody>
          <a:bodyPr spcFirstLastPara="1" wrap="square" lIns="68575" tIns="34275" rIns="68575" bIns="34275" anchor="t" anchorCtr="0">
            <a:noAutofit/>
          </a:bodyPr>
          <a:lstStyle/>
          <a:p>
            <a:pPr marL="457200" lvl="0" indent="-330200" algn="l" rtl="0">
              <a:lnSpc>
                <a:spcPct val="100000"/>
              </a:lnSpc>
              <a:spcBef>
                <a:spcPts val="0"/>
              </a:spcBef>
              <a:spcAft>
                <a:spcPts val="0"/>
              </a:spcAft>
              <a:buSzPts val="1600"/>
              <a:buFont typeface="Arial"/>
              <a:buChar char="●"/>
            </a:pPr>
            <a:r>
              <a:rPr lang="en" sz="1600">
                <a:latin typeface="Arial"/>
                <a:ea typeface="Arial"/>
                <a:cs typeface="Arial"/>
                <a:sym typeface="Arial"/>
              </a:rPr>
              <a:t>Variants occur when the virus learns and mutates, or changes, to become:</a:t>
            </a:r>
            <a:endParaRPr sz="1600" dirty="0">
              <a:latin typeface="Arial"/>
              <a:ea typeface="Arial"/>
              <a:cs typeface="Arial"/>
              <a:sym typeface="Arial"/>
            </a:endParaRPr>
          </a:p>
          <a:p>
            <a:pPr marL="914400" lvl="1" indent="-330200" algn="l" rtl="0">
              <a:lnSpc>
                <a:spcPct val="100000"/>
              </a:lnSpc>
              <a:spcBef>
                <a:spcPts val="1000"/>
              </a:spcBef>
              <a:spcAft>
                <a:spcPts val="0"/>
              </a:spcAft>
              <a:buSzPts val="1600"/>
              <a:buFont typeface="Arial"/>
              <a:buChar char="○"/>
            </a:pPr>
            <a:r>
              <a:rPr lang="en" sz="1600">
                <a:latin typeface="Arial"/>
                <a:ea typeface="Arial"/>
                <a:cs typeface="Arial"/>
                <a:sym typeface="Arial"/>
              </a:rPr>
              <a:t>More severe</a:t>
            </a:r>
            <a:endParaRPr sz="1600" dirty="0">
              <a:latin typeface="Arial"/>
              <a:ea typeface="Arial"/>
              <a:cs typeface="Arial"/>
              <a:sym typeface="Arial"/>
            </a:endParaRPr>
          </a:p>
          <a:p>
            <a:pPr marL="914400" lvl="1" indent="-330200" algn="l" rtl="0">
              <a:lnSpc>
                <a:spcPct val="100000"/>
              </a:lnSpc>
              <a:spcBef>
                <a:spcPts val="0"/>
              </a:spcBef>
              <a:spcAft>
                <a:spcPts val="0"/>
              </a:spcAft>
              <a:buSzPts val="1600"/>
              <a:buFont typeface="Arial"/>
              <a:buChar char="○"/>
            </a:pPr>
            <a:r>
              <a:rPr lang="en" sz="1600">
                <a:latin typeface="Arial"/>
                <a:ea typeface="Arial"/>
                <a:cs typeface="Arial"/>
                <a:sym typeface="Arial"/>
              </a:rPr>
              <a:t>More easily spread (transmissible)</a:t>
            </a:r>
            <a:endParaRPr sz="1600" dirty="0">
              <a:latin typeface="Arial"/>
              <a:ea typeface="Arial"/>
              <a:cs typeface="Arial"/>
              <a:sym typeface="Arial"/>
            </a:endParaRPr>
          </a:p>
          <a:p>
            <a:pPr marL="914400" lvl="1" indent="-330200" algn="l" rtl="0">
              <a:lnSpc>
                <a:spcPct val="100000"/>
              </a:lnSpc>
              <a:spcBef>
                <a:spcPts val="0"/>
              </a:spcBef>
              <a:spcAft>
                <a:spcPts val="0"/>
              </a:spcAft>
              <a:buSzPts val="1600"/>
              <a:buFont typeface="Arial"/>
              <a:buChar char="○"/>
            </a:pPr>
            <a:r>
              <a:rPr lang="en" sz="1600">
                <a:latin typeface="Arial"/>
                <a:ea typeface="Arial"/>
                <a:cs typeface="Arial"/>
                <a:sym typeface="Arial"/>
              </a:rPr>
              <a:t>More easily able to infect those that already have some protection (from either vaccination, infection, or both)</a:t>
            </a:r>
            <a:endParaRPr sz="1600" dirty="0">
              <a:latin typeface="Arial"/>
              <a:ea typeface="Arial"/>
              <a:cs typeface="Arial"/>
              <a:sym typeface="Arial"/>
            </a:endParaRPr>
          </a:p>
          <a:p>
            <a:pPr marL="914400" lvl="1" indent="-330200" algn="l" rtl="0">
              <a:lnSpc>
                <a:spcPct val="100000"/>
              </a:lnSpc>
              <a:spcBef>
                <a:spcPts val="0"/>
              </a:spcBef>
              <a:spcAft>
                <a:spcPts val="0"/>
              </a:spcAft>
              <a:buSzPts val="1600"/>
              <a:buFont typeface="Arial"/>
              <a:buChar char="○"/>
            </a:pPr>
            <a:r>
              <a:rPr lang="en" sz="1600">
                <a:latin typeface="Arial"/>
                <a:ea typeface="Arial"/>
                <a:cs typeface="Arial"/>
                <a:sym typeface="Arial"/>
              </a:rPr>
              <a:t>A combination of more severe, more transmissible, and/or able to dodge existing protection</a:t>
            </a:r>
            <a:endParaRPr sz="1600" dirty="0">
              <a:latin typeface="Arial"/>
              <a:ea typeface="Arial"/>
              <a:cs typeface="Arial"/>
              <a:sym typeface="Arial"/>
            </a:endParaRPr>
          </a:p>
          <a:p>
            <a:pPr marL="457200" lvl="0" indent="-330200" algn="l" rtl="0">
              <a:spcBef>
                <a:spcPts val="1000"/>
              </a:spcBef>
              <a:spcAft>
                <a:spcPts val="0"/>
              </a:spcAft>
              <a:buSzPts val="1600"/>
              <a:buChar char="●"/>
            </a:pPr>
            <a:r>
              <a:rPr lang="en" sz="1600">
                <a:latin typeface="Arial"/>
                <a:ea typeface="Arial"/>
                <a:cs typeface="Arial"/>
                <a:sym typeface="Arial"/>
              </a:rPr>
              <a:t>More vaccinated people means it is harder for the virus to infect people, learn how the body fights it, then mutate to dodge the immune system. This helps protect our communities, especially those most           vulnerable, from future variants.</a:t>
            </a:r>
            <a:endParaRPr sz="1600" dirty="0">
              <a:latin typeface="Arial"/>
              <a:ea typeface="Arial"/>
              <a:cs typeface="Arial"/>
              <a:sym typeface="Arial"/>
            </a:endParaRPr>
          </a:p>
          <a:p>
            <a:pPr marL="0" lvl="0" indent="0" algn="l" rtl="0">
              <a:lnSpc>
                <a:spcPct val="100000"/>
              </a:lnSpc>
              <a:spcBef>
                <a:spcPts val="1000"/>
              </a:spcBef>
              <a:spcAft>
                <a:spcPts val="1000"/>
              </a:spcAft>
              <a:buNone/>
            </a:pPr>
            <a:r>
              <a:rPr lang="en" sz="1100">
                <a:latin typeface="Arial"/>
                <a:ea typeface="Arial"/>
                <a:cs typeface="Arial"/>
                <a:sym typeface="Arial"/>
              </a:rPr>
              <a:t>Source: </a:t>
            </a:r>
            <a:r>
              <a:rPr lang="en" sz="1100" u="sng">
                <a:solidFill>
                  <a:schemeClr val="hlink"/>
                </a:solidFill>
                <a:latin typeface="Arial"/>
                <a:ea typeface="Arial"/>
                <a:cs typeface="Arial"/>
                <a:sym typeface="Arial"/>
                <a:hlinkClick r:id="rId3"/>
              </a:rPr>
              <a:t>IDSA | SARS-CoV-2 Variants</a:t>
            </a:r>
            <a:r>
              <a:rPr lang="en">
                <a:highlight>
                  <a:schemeClr val="accent2"/>
                </a:highlight>
                <a:latin typeface="Arial"/>
                <a:ea typeface="Arial"/>
                <a:cs typeface="Arial"/>
                <a:sym typeface="Arial"/>
              </a:rPr>
              <a:t>  </a:t>
            </a:r>
            <a:endParaRPr sz="1500" dirty="0">
              <a:highlight>
                <a:schemeClr val="accent2"/>
              </a:highlight>
              <a:latin typeface="Arial"/>
              <a:ea typeface="Arial"/>
              <a:cs typeface="Arial"/>
              <a:sym typeface="Arial"/>
            </a:endParaRPr>
          </a:p>
        </p:txBody>
      </p:sp>
      <p:sp>
        <p:nvSpPr>
          <p:cNvPr id="216" name="Google Shape;216;p36"/>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Variants</a:t>
            </a:r>
            <a:endParaRPr dirty="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body" idx="1"/>
          </p:nvPr>
        </p:nvSpPr>
        <p:spPr>
          <a:xfrm>
            <a:off x="910600" y="1132925"/>
            <a:ext cx="7421700" cy="3085800"/>
          </a:xfrm>
          <a:prstGeom prst="rect">
            <a:avLst/>
          </a:prstGeom>
        </p:spPr>
        <p:txBody>
          <a:bodyPr spcFirstLastPara="1" wrap="square" lIns="68575" tIns="34275" rIns="68575" bIns="34275" anchor="t" anchorCtr="0">
            <a:normAutofit/>
          </a:bodyPr>
          <a:lstStyle/>
          <a:p>
            <a:pPr marL="457200" lvl="0" indent="-330200" algn="l" rtl="0">
              <a:spcBef>
                <a:spcPts val="0"/>
              </a:spcBef>
              <a:spcAft>
                <a:spcPts val="0"/>
              </a:spcAft>
              <a:buSzPts val="1600"/>
              <a:buFont typeface="Arial"/>
              <a:buChar char="●"/>
            </a:pPr>
            <a:r>
              <a:rPr lang="en" sz="1600">
                <a:latin typeface="Arial"/>
                <a:ea typeface="Arial"/>
                <a:cs typeface="Arial"/>
                <a:sym typeface="Arial"/>
              </a:rPr>
              <a:t>Vaccines help prevent infection and fight the virus giving it less opportunity to learn and create meaningful mutations.</a:t>
            </a:r>
            <a:endParaRPr sz="1600" dirty="0">
              <a:latin typeface="Arial"/>
              <a:ea typeface="Arial"/>
              <a:cs typeface="Arial"/>
              <a:sym typeface="Arial"/>
            </a:endParaRPr>
          </a:p>
          <a:p>
            <a:pPr marL="0" lvl="0" indent="0" algn="l" rtl="0">
              <a:spcBef>
                <a:spcPts val="0"/>
              </a:spcBef>
              <a:spcAft>
                <a:spcPts val="0"/>
              </a:spcAft>
              <a:buNone/>
            </a:pPr>
            <a:endParaRPr sz="1600" dirty="0">
              <a:latin typeface="Arial"/>
              <a:ea typeface="Arial"/>
              <a:cs typeface="Arial"/>
              <a:sym typeface="Arial"/>
            </a:endParaRPr>
          </a:p>
          <a:p>
            <a:pPr marL="457200" lvl="0" indent="-330200" algn="l" rtl="0">
              <a:spcBef>
                <a:spcPts val="0"/>
              </a:spcBef>
              <a:spcAft>
                <a:spcPts val="0"/>
              </a:spcAft>
              <a:buSzPts val="1600"/>
              <a:buFont typeface="Arial"/>
              <a:buChar char="●"/>
            </a:pPr>
            <a:r>
              <a:rPr lang="en" sz="1600">
                <a:latin typeface="Arial"/>
                <a:ea typeface="Arial"/>
                <a:cs typeface="Arial"/>
                <a:sym typeface="Arial"/>
              </a:rPr>
              <a:t>Vaccines can reduce the vulnerability of communities and make large outbreaks from new variants less likely to be severe and negatively impact the community.</a:t>
            </a:r>
            <a:endParaRPr sz="1600" dirty="0">
              <a:latin typeface="Arial"/>
              <a:ea typeface="Arial"/>
              <a:cs typeface="Arial"/>
              <a:sym typeface="Arial"/>
            </a:endParaRPr>
          </a:p>
          <a:p>
            <a:pPr marL="0" lvl="0" indent="0" algn="l" rtl="0">
              <a:spcBef>
                <a:spcPts val="0"/>
              </a:spcBef>
              <a:spcAft>
                <a:spcPts val="0"/>
              </a:spcAft>
              <a:buNone/>
            </a:pPr>
            <a:endParaRPr sz="1600" dirty="0">
              <a:latin typeface="Arial"/>
              <a:ea typeface="Arial"/>
              <a:cs typeface="Arial"/>
              <a:sym typeface="Arial"/>
            </a:endParaRPr>
          </a:p>
          <a:p>
            <a:pPr marL="457200" lvl="0" indent="-330200" algn="l" rtl="0">
              <a:spcBef>
                <a:spcPts val="0"/>
              </a:spcBef>
              <a:spcAft>
                <a:spcPts val="0"/>
              </a:spcAft>
              <a:buSzPts val="1600"/>
              <a:buFont typeface="Arial"/>
              <a:buChar char="●"/>
            </a:pPr>
            <a:r>
              <a:rPr lang="en" sz="1600">
                <a:latin typeface="Arial"/>
                <a:ea typeface="Arial"/>
                <a:cs typeface="Arial"/>
                <a:sym typeface="Arial"/>
              </a:rPr>
              <a:t>Vaccines are still effective against all currently known variants. For more information on variants visit: </a:t>
            </a:r>
            <a:r>
              <a:rPr lang="en" sz="1600" u="sng">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CDC | What You Need to Know About Variants</a:t>
            </a:r>
            <a:r>
              <a:rPr lang="en" sz="1600">
                <a:latin typeface="Arial"/>
                <a:ea typeface="Arial"/>
                <a:cs typeface="Arial"/>
                <a:sym typeface="Arial"/>
              </a:rPr>
              <a:t> </a:t>
            </a:r>
            <a:endParaRPr dirty="0"/>
          </a:p>
        </p:txBody>
      </p:sp>
      <p:sp>
        <p:nvSpPr>
          <p:cNvPr id="222" name="Google Shape;222;p37"/>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Variants and Vaccines</a:t>
            </a:r>
            <a:endParaRPr dirty="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Side Effects</a:t>
            </a:r>
            <a:endParaRPr dirty="0">
              <a:solidFill>
                <a:srgbClr val="036080"/>
              </a:solidFill>
            </a:endParaRPr>
          </a:p>
        </p:txBody>
      </p:sp>
      <p:sp>
        <p:nvSpPr>
          <p:cNvPr id="228" name="Google Shape;228;p38"/>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What to expect after vaccination, common vs. rare side effects</a:t>
            </a:r>
            <a:endParaRPr sz="1400" dirty="0">
              <a:solidFill>
                <a:srgbClr val="FFC84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p:nvPr/>
        </p:nvSpPr>
        <p:spPr>
          <a:xfrm>
            <a:off x="6970425" y="3629925"/>
            <a:ext cx="1974000" cy="831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234" name="Google Shape;234;p39"/>
          <p:cNvPicPr preferRelativeResize="0"/>
          <p:nvPr/>
        </p:nvPicPr>
        <p:blipFill rotWithShape="1">
          <a:blip r:embed="rId3">
            <a:alphaModFix/>
          </a:blip>
          <a:srcRect b="35421"/>
          <a:stretch/>
        </p:blipFill>
        <p:spPr>
          <a:xfrm>
            <a:off x="1317988" y="850400"/>
            <a:ext cx="6588574" cy="2411751"/>
          </a:xfrm>
          <a:prstGeom prst="rect">
            <a:avLst/>
          </a:prstGeom>
          <a:noFill/>
          <a:ln>
            <a:noFill/>
          </a:ln>
        </p:spPr>
      </p:pic>
      <p:sp>
        <p:nvSpPr>
          <p:cNvPr id="235" name="Google Shape;235;p39"/>
          <p:cNvSpPr txBox="1">
            <a:spLocks noGrp="1"/>
          </p:cNvSpPr>
          <p:nvPr>
            <p:ph type="body" idx="1"/>
          </p:nvPr>
        </p:nvSpPr>
        <p:spPr>
          <a:xfrm>
            <a:off x="889775" y="3164000"/>
            <a:ext cx="7322100" cy="1194300"/>
          </a:xfrm>
          <a:prstGeom prst="rect">
            <a:avLst/>
          </a:prstGeom>
        </p:spPr>
        <p:txBody>
          <a:bodyPr spcFirstLastPara="1" wrap="square" lIns="68575" tIns="34275" rIns="68575" bIns="34275" anchor="t" anchorCtr="0">
            <a:noAutofit/>
          </a:bodyPr>
          <a:lstStyle/>
          <a:p>
            <a:pPr marL="457200" lvl="0" indent="-329406" algn="l" rtl="0">
              <a:spcBef>
                <a:spcPts val="800"/>
              </a:spcBef>
              <a:spcAft>
                <a:spcPts val="0"/>
              </a:spcAft>
              <a:buSzPts val="1588"/>
              <a:buChar char="●"/>
            </a:pPr>
            <a:r>
              <a:rPr lang="en" sz="1587"/>
              <a:t>Severe side effects and allergic reactions are rare and usually occur in the first 15 minutes after vaccination.</a:t>
            </a:r>
            <a:endParaRPr sz="1587" dirty="0"/>
          </a:p>
          <a:p>
            <a:pPr marL="457200" lvl="0" indent="-329406" algn="l" rtl="0">
              <a:spcBef>
                <a:spcPts val="1000"/>
              </a:spcBef>
              <a:spcAft>
                <a:spcPts val="0"/>
              </a:spcAft>
              <a:buSzPts val="1588"/>
              <a:buChar char="●"/>
            </a:pPr>
            <a:r>
              <a:rPr lang="en" sz="1587"/>
              <a:t>For more information on side effects, reporting side effects, and easing side effects visit: </a:t>
            </a:r>
            <a:r>
              <a:rPr lang="en" sz="1587" u="sng">
                <a:solidFill>
                  <a:schemeClr val="hlink"/>
                </a:solidFill>
                <a:hlinkClick r:id="rId4"/>
              </a:rPr>
              <a:t>CDC | What to Expect After a Covid-19 Vaccine</a:t>
            </a:r>
            <a:endParaRPr sz="1587" dirty="0"/>
          </a:p>
        </p:txBody>
      </p:sp>
      <p:sp>
        <p:nvSpPr>
          <p:cNvPr id="236" name="Google Shape;236;p39"/>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Side Effects</a:t>
            </a:r>
            <a:endParaRPr dirty="0">
              <a:latin typeface="Arial"/>
              <a:ea typeface="Arial"/>
              <a:cs typeface="Arial"/>
              <a:sym typeface="Arial"/>
            </a:endParaRPr>
          </a:p>
        </p:txBody>
      </p:sp>
      <p:sp>
        <p:nvSpPr>
          <p:cNvPr id="237" name="Google Shape;237;p39"/>
          <p:cNvSpPr txBox="1"/>
          <p:nvPr/>
        </p:nvSpPr>
        <p:spPr>
          <a:xfrm>
            <a:off x="6848325" y="465500"/>
            <a:ext cx="20961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t>Graphic Source: CDC</a:t>
            </a:r>
            <a:endParaRPr sz="13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40" descr="Sonia Valdez, DNP, APRN on the common (and generally mild) side effects after the COVID vaccine.&#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or more information go to: http://www.BetweenUsAboutUs.org &#10;&#10;Find a COVID vaccine location near you at http://vaccines.gov. &#10;&#10;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10;&#10;TRANSCRIPT:&#10;&#10;Typically, when I'm going to give the COVID vaccine, I'll let them know when you're going to get the first dose of the COVID vaccine you might feel your arm very sore. It's like somebody punched you in the arm, and that's that type of a soreness. If you've ever gotten a tetanus shot, it feels like a tetanus shot. Your arm is sore probably for the rest of the day, but again, keep moving it around. Do everything that you normally do, because it'll be like a sore muscle. You still want to be able to move it and get that vaccine going. You want the medication to be able to absorb and disseminate. So, it's good for you to continue to move that arm around. If you start to feel achy, like minor body aches, if you notice that you have a fever, you can take some Tylenol, if you'd like. If you notice that you have a fever, if you have minor body aches, rest, drink plenty of fluids. &#10;&#10;When you get the second dose, that's typically when you tend to have some or more of the signs and symptoms of the side effects like the body aches, the headache, you might have a fever. Maybe, maybe not. Again, everybody's very different. And the way your body reacts to medication is very differently. For me personally, it was the second dose where I had the body aches, but I was still able to work. I did the 12-hour shift, and I had no problem being able to do that. And I didn't have to take anything. But again, we all feel differently. Our bodies are different, and we react differently. So, it just depends your comfort level. For me, I didn't need to use anything, but if you need to, you can take Tylenol." title="What to expect after you get a COVID vaccine? Sonia Valdez, DNP, APRN">
            <a:hlinkClick r:id="rId3"/>
          </p:cNvPr>
          <p:cNvPicPr preferRelativeResize="0"/>
          <p:nvPr/>
        </p:nvPicPr>
        <p:blipFill>
          <a:blip r:embed="rId4">
            <a:alphaModFix/>
          </a:blip>
          <a:stretch>
            <a:fillRect/>
          </a:stretch>
        </p:blipFill>
        <p:spPr>
          <a:xfrm>
            <a:off x="2286000" y="632950"/>
            <a:ext cx="4572000" cy="3429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41" descr="Pamela Simms-Mackey, MD explains that mild side effects from the COVID vaccines are normal signs that the body is building protection against illness from COVID.&#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or more information go to: http://www.BetweenUsAboutUs.org.&#10;&#10;Find a COVID vaccine location near you at http://vaccines.gov. 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anuary 14 to February 5, 2021). Always consult a health care provider for any personal health decisions.&#10;&#10;#GreaterThanCOVID&#10;&#10;TRANSCRIPT:&#10;&#10;I think when people in their mind think of side effects, it's something that happens that's not supposed to happen. And when you look at what's happening after some people get the COVID vaccine the common things soreness at the injection site, headache, fever, maybe a swollen lymph node. &#10;&#10;Those are vaccine anticipated reactions. So, I always tell people, “Those are good signs.” You want to see that cause, you know, the vaccine is working in your body and those are very brief and short lasting. And so, the abnormal reactions or the true side effects are very, very rare." title="What about side effects from the COVID vaccines? Pamela Simms-Mackey, MD">
            <a:hlinkClick r:id="rId3"/>
          </p:cNvPr>
          <p:cNvPicPr preferRelativeResize="0"/>
          <p:nvPr/>
        </p:nvPicPr>
        <p:blipFill>
          <a:blip r:embed="rId4">
            <a:alphaModFix/>
          </a:blip>
          <a:stretch>
            <a:fillRect/>
          </a:stretch>
        </p:blipFill>
        <p:spPr>
          <a:xfrm>
            <a:off x="2286000" y="555600"/>
            <a:ext cx="4572000" cy="3429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42" descr="Shaquita Bell, MD explains what that achiness some people feel after the COVID vaccine means, and why it's a good thing!&#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uly 12-14, 2021). Always consult a health care provider for any personal health decisions.&#10;&#10;#BetweenUsAboutUs #GreaterThanCOVID&#10;&#10;TRANSCRIPT:&#10;&#10;So that's a great question. People ask me, “Why do I get side effects?” And you probably have seen that almost any vaccine and sometimes many medications will give you side effects. So a lot of times, I sort of compare it to like your body is still learning. What is it supposed to fight and what does, it's not supposed to fight? So your body's getting ready to learn all those exercises on how it's going to keep you safe from coronavirus. So your immune system really activates when you get the vaccine, it says, “Hey, we're ready. Let's fight it. Let's learn. Let's learn these exercises to prevent coronavirus infection.” &#10;&#10;And that can cause you to feel a little bit, you know, kind of crummy, like your body, you personally are like, “What's going on? Why does my neck hurt? Why does my head hurt?” And that's really just your body doing its thing. And it's very natural. It's a very natural process of your immune system ramping up. And it is very, also very short. So it'll go away. It's temporary. You won't always have pain at the site. You won't always have a headache. You won't always have muscle aches that that's just temporary while your immune system is learning. And then it'll be ready when you put it into action." title="Why do some people get side effects from the COVID vaccine? Shaquita Bell, MD">
            <a:hlinkClick r:id="rId3"/>
          </p:cNvPr>
          <p:cNvPicPr preferRelativeResize="0"/>
          <p:nvPr/>
        </p:nvPicPr>
        <p:blipFill>
          <a:blip r:embed="rId4">
            <a:alphaModFix/>
          </a:blip>
          <a:stretch>
            <a:fillRect/>
          </a:stretch>
        </p:blipFill>
        <p:spPr>
          <a:xfrm>
            <a:off x="2286000" y="516925"/>
            <a:ext cx="4572000" cy="3429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43" descr="Edith Bracho-Sanchez, MD explains that mild side effects from the COVID vaccines are normal signs that the body is building protection against illness from COVID.&#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 #GreaterThanCOVID&#10;&#10;TRANSCRIPT:&#10;&#10;With any vaccine, there's always a couple side effects, some which are very common, and some of which are extremely rare. The common ones are a sore arm, right? Which I mean, you can work out and get a sore arm. You can also get a little redness at the site. You could have a little fever. You could feel a little achy or be under the weather. I always tell people this doesn't mean that the vaccine made you sick. This means that the vaccine activated your immune system to do what it's supposed to do to be ready, should you ever be exposed to this illness. &#10;&#10;Now, there are of course more rare side effects. And what I really want people to know, and what's made me feel better, is knowing that we have excellent systems in this country to detect those rare side effects. So, we have now given millions and millions and millions of vaccines, and we are watching very closely. We have a system for reporting those rare side effects. And as soon as those things are reported, we act very quickly to say, what happened here? Should we be warning people? Should we be warning doctors? And we act quickly. We take it seriously, and we have the privilege of transparency in data in this country." title="Common vs. Rare Side Effects of the COVID Vaccines - Edith Bracho-Sanchez, MD">
            <a:hlinkClick r:id="rId3"/>
          </p:cNvPr>
          <p:cNvPicPr preferRelativeResize="0"/>
          <p:nvPr/>
        </p:nvPicPr>
        <p:blipFill>
          <a:blip r:embed="rId4">
            <a:alphaModFix/>
          </a:blip>
          <a:stretch>
            <a:fillRect/>
          </a:stretch>
        </p:blipFill>
        <p:spPr>
          <a:xfrm>
            <a:off x="2332400" y="540125"/>
            <a:ext cx="4572000" cy="3429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4"/>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Key Points From the Side Effect Videos</a:t>
            </a:r>
            <a:endParaRPr dirty="0">
              <a:latin typeface="Arial"/>
              <a:ea typeface="Arial"/>
              <a:cs typeface="Arial"/>
              <a:sym typeface="Arial"/>
            </a:endParaRPr>
          </a:p>
        </p:txBody>
      </p:sp>
      <p:sp>
        <p:nvSpPr>
          <p:cNvPr id="263" name="Google Shape;263;p44"/>
          <p:cNvSpPr txBox="1">
            <a:spLocks noGrp="1"/>
          </p:cNvSpPr>
          <p:nvPr>
            <p:ph type="body" idx="1"/>
          </p:nvPr>
        </p:nvSpPr>
        <p:spPr>
          <a:xfrm>
            <a:off x="943575" y="1052900"/>
            <a:ext cx="7324800" cy="3116400"/>
          </a:xfrm>
          <a:prstGeom prst="rect">
            <a:avLst/>
          </a:prstGeom>
        </p:spPr>
        <p:txBody>
          <a:bodyPr spcFirstLastPara="1" wrap="square" lIns="0" tIns="34275" rIns="68575" bIns="34275" anchor="t" anchorCtr="0">
            <a:noAutofit/>
          </a:bodyPr>
          <a:lstStyle/>
          <a:p>
            <a:pPr marL="457200" lvl="0" indent="-355600" algn="l" rtl="0">
              <a:lnSpc>
                <a:spcPct val="100000"/>
              </a:lnSpc>
              <a:spcBef>
                <a:spcPts val="800"/>
              </a:spcBef>
              <a:spcAft>
                <a:spcPts val="0"/>
              </a:spcAft>
              <a:buClr>
                <a:schemeClr val="dk1"/>
              </a:buClr>
              <a:buSzPts val="2000"/>
              <a:buFont typeface="Arial"/>
              <a:buChar char="●"/>
            </a:pPr>
            <a:r>
              <a:rPr lang="en" sz="2000">
                <a:latin typeface="Arial"/>
                <a:ea typeface="Arial"/>
                <a:cs typeface="Arial"/>
                <a:sym typeface="Arial"/>
              </a:rPr>
              <a:t>Mild side effects from getting the COVID-19 vaccine are normal and vary in different people and go away quickly.</a:t>
            </a:r>
            <a:endParaRPr sz="2000" dirty="0">
              <a:latin typeface="Arial"/>
              <a:ea typeface="Arial"/>
              <a:cs typeface="Arial"/>
              <a:sym typeface="Arial"/>
            </a:endParaRPr>
          </a:p>
          <a:p>
            <a:pPr marL="457200" lvl="0" indent="-355600" algn="l" rtl="0">
              <a:lnSpc>
                <a:spcPct val="100000"/>
              </a:lnSpc>
              <a:spcBef>
                <a:spcPts val="1000"/>
              </a:spcBef>
              <a:spcAft>
                <a:spcPts val="0"/>
              </a:spcAft>
              <a:buClr>
                <a:schemeClr val="dk1"/>
              </a:buClr>
              <a:buSzPts val="2000"/>
              <a:buFont typeface="Arial"/>
              <a:buChar char="●"/>
            </a:pPr>
            <a:r>
              <a:rPr lang="en" sz="2000">
                <a:latin typeface="Arial"/>
                <a:ea typeface="Arial"/>
                <a:cs typeface="Arial"/>
                <a:sym typeface="Arial"/>
              </a:rPr>
              <a:t>Not getting side effects does not mean that the vaccine isn’t working. It just means that your body responds differently which is normal and shouldn’t cause you to be concerned.</a:t>
            </a:r>
            <a:endParaRPr sz="2000" dirty="0">
              <a:latin typeface="Arial"/>
              <a:ea typeface="Arial"/>
              <a:cs typeface="Arial"/>
              <a:sym typeface="Arial"/>
            </a:endParaRPr>
          </a:p>
          <a:p>
            <a:pPr marL="457200" lvl="0" indent="-355600" algn="l" rtl="0">
              <a:lnSpc>
                <a:spcPct val="100000"/>
              </a:lnSpc>
              <a:spcBef>
                <a:spcPts val="1000"/>
              </a:spcBef>
              <a:spcAft>
                <a:spcPts val="0"/>
              </a:spcAft>
              <a:buClr>
                <a:schemeClr val="dk1"/>
              </a:buClr>
              <a:buSzPts val="2000"/>
              <a:buFont typeface="Arial"/>
              <a:buChar char="●"/>
            </a:pPr>
            <a:r>
              <a:rPr lang="en" sz="2000">
                <a:latin typeface="Arial"/>
                <a:ea typeface="Arial"/>
                <a:cs typeface="Arial"/>
                <a:sym typeface="Arial"/>
              </a:rPr>
              <a:t>There are systems in place for detecting and understanding rare side effects.</a:t>
            </a:r>
            <a:endParaRPr sz="2000" dirty="0">
              <a:latin typeface="Arial"/>
              <a:ea typeface="Arial"/>
              <a:cs typeface="Arial"/>
              <a:sym typeface="Arial"/>
            </a:endParaRPr>
          </a:p>
          <a:p>
            <a:pPr marL="457200" lvl="0" indent="0" algn="l" rtl="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p:nvPr/>
        </p:nvSpPr>
        <p:spPr>
          <a:xfrm>
            <a:off x="6970425" y="3629925"/>
            <a:ext cx="1974000" cy="831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8" name="Google Shape;108;p18"/>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Vaccine Development Stages</a:t>
            </a:r>
            <a:endParaRPr dirty="0">
              <a:latin typeface="Arial"/>
              <a:ea typeface="Arial"/>
              <a:cs typeface="Arial"/>
              <a:sym typeface="Arial"/>
            </a:endParaRPr>
          </a:p>
        </p:txBody>
      </p:sp>
      <p:sp>
        <p:nvSpPr>
          <p:cNvPr id="109" name="Google Shape;109;p18"/>
          <p:cNvSpPr txBox="1"/>
          <p:nvPr/>
        </p:nvSpPr>
        <p:spPr>
          <a:xfrm>
            <a:off x="917875" y="3854850"/>
            <a:ext cx="7412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Source and to learn more: </a:t>
            </a:r>
            <a:r>
              <a:rPr lang="en" sz="1600" u="sng">
                <a:solidFill>
                  <a:schemeClr val="hlink"/>
                </a:solidFill>
                <a:hlinkClick r:id="rId3"/>
              </a:rPr>
              <a:t>Vaccine Testing and Approval Process | CDC</a:t>
            </a:r>
            <a:r>
              <a:rPr lang="en" sz="1600"/>
              <a:t> </a:t>
            </a:r>
            <a:endParaRPr sz="1600" dirty="0"/>
          </a:p>
        </p:txBody>
      </p:sp>
      <p:sp>
        <p:nvSpPr>
          <p:cNvPr id="110" name="Google Shape;110;p18"/>
          <p:cNvSpPr txBox="1">
            <a:spLocks noGrp="1"/>
          </p:cNvSpPr>
          <p:nvPr>
            <p:ph type="body" idx="1"/>
          </p:nvPr>
        </p:nvSpPr>
        <p:spPr>
          <a:xfrm>
            <a:off x="917875" y="1125675"/>
            <a:ext cx="7308300" cy="2667000"/>
          </a:xfrm>
          <a:prstGeom prst="rect">
            <a:avLst/>
          </a:prstGeom>
        </p:spPr>
        <p:txBody>
          <a:bodyPr spcFirstLastPara="1" wrap="square" lIns="0"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highlight>
                  <a:srgbClr val="FFFFFF"/>
                </a:highlight>
                <a:latin typeface="Arial"/>
                <a:ea typeface="Arial"/>
                <a:cs typeface="Arial"/>
                <a:sym typeface="Arial"/>
              </a:rPr>
              <a:t>The general stages of the development of all vaccines are:</a:t>
            </a:r>
            <a:endParaRPr sz="1800" dirty="0">
              <a:highlight>
                <a:srgbClr val="FFFFFF"/>
              </a:highlight>
              <a:latin typeface="Arial"/>
              <a:ea typeface="Arial"/>
              <a:cs typeface="Arial"/>
              <a:sym typeface="Arial"/>
            </a:endParaRPr>
          </a:p>
          <a:p>
            <a:pPr marL="457200" lvl="0" indent="-342900" algn="l" rtl="0">
              <a:lnSpc>
                <a:spcPct val="115000"/>
              </a:lnSpc>
              <a:spcBef>
                <a:spcPts val="1200"/>
              </a:spcBef>
              <a:spcAft>
                <a:spcPts val="0"/>
              </a:spcAft>
              <a:buClr>
                <a:schemeClr val="dk1"/>
              </a:buClr>
              <a:buSzPts val="1800"/>
              <a:buFont typeface="Arial"/>
              <a:buChar char="●"/>
            </a:pPr>
            <a:r>
              <a:rPr lang="en" sz="1800">
                <a:highlight>
                  <a:srgbClr val="FFFFFF"/>
                </a:highlight>
                <a:latin typeface="Arial"/>
                <a:ea typeface="Arial"/>
                <a:cs typeface="Arial"/>
                <a:sym typeface="Arial"/>
              </a:rPr>
              <a:t>Exploratory stage (discovery)</a:t>
            </a:r>
            <a:endParaRPr sz="1800" dirty="0">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a:highlight>
                  <a:srgbClr val="FFFFFF"/>
                </a:highlight>
                <a:latin typeface="Arial"/>
                <a:ea typeface="Arial"/>
                <a:cs typeface="Arial"/>
                <a:sym typeface="Arial"/>
              </a:rPr>
              <a:t>Pre-clinical stage</a:t>
            </a:r>
            <a:endParaRPr sz="1800" dirty="0">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a:highlight>
                  <a:srgbClr val="FFFFFF"/>
                </a:highlight>
                <a:latin typeface="Arial"/>
                <a:ea typeface="Arial"/>
                <a:cs typeface="Arial"/>
                <a:sym typeface="Arial"/>
              </a:rPr>
              <a:t>Clinical development (three phases)</a:t>
            </a:r>
            <a:endParaRPr sz="1800" dirty="0">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a:highlight>
                  <a:srgbClr val="FFFFFF"/>
                </a:highlight>
                <a:latin typeface="Arial"/>
                <a:ea typeface="Arial"/>
                <a:cs typeface="Arial"/>
                <a:sym typeface="Arial"/>
              </a:rPr>
              <a:t>Regulatory review and approval</a:t>
            </a:r>
            <a:endParaRPr sz="1800" dirty="0">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a:highlight>
                  <a:srgbClr val="FFFFFF"/>
                </a:highlight>
                <a:latin typeface="Arial"/>
                <a:ea typeface="Arial"/>
                <a:cs typeface="Arial"/>
                <a:sym typeface="Arial"/>
              </a:rPr>
              <a:t>Manufacturing</a:t>
            </a:r>
            <a:endParaRPr sz="1800" dirty="0">
              <a:highlight>
                <a:srgbClr val="FFFFFF"/>
              </a:highlight>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 sz="1800">
                <a:highlight>
                  <a:srgbClr val="FFFFFF"/>
                </a:highlight>
                <a:latin typeface="Arial"/>
                <a:ea typeface="Arial"/>
                <a:cs typeface="Arial"/>
                <a:sym typeface="Arial"/>
              </a:rPr>
              <a:t>Quality control</a:t>
            </a:r>
            <a:endParaRPr sz="1800" dirty="0">
              <a:highlight>
                <a:srgbClr val="FFFFFF"/>
              </a:highlight>
              <a:latin typeface="Arial"/>
              <a:ea typeface="Arial"/>
              <a:cs typeface="Arial"/>
              <a:sym typeface="Arial"/>
            </a:endParaRPr>
          </a:p>
          <a:p>
            <a:pPr marL="0" lvl="0" indent="0" algn="l" rtl="0">
              <a:spcBef>
                <a:spcPts val="1200"/>
              </a:spcBef>
              <a:spcAft>
                <a:spcPts val="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5"/>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Rare Side Effects Concerns</a:t>
            </a:r>
            <a:endParaRPr dirty="0">
              <a:latin typeface="Arial"/>
              <a:ea typeface="Arial"/>
              <a:cs typeface="Arial"/>
              <a:sym typeface="Arial"/>
            </a:endParaRPr>
          </a:p>
        </p:txBody>
      </p:sp>
      <p:sp>
        <p:nvSpPr>
          <p:cNvPr id="269" name="Google Shape;269;p45"/>
          <p:cNvSpPr txBox="1">
            <a:spLocks noGrp="1"/>
          </p:cNvSpPr>
          <p:nvPr>
            <p:ph type="body" idx="1"/>
          </p:nvPr>
        </p:nvSpPr>
        <p:spPr>
          <a:xfrm>
            <a:off x="943575" y="1052900"/>
            <a:ext cx="7324800" cy="3116400"/>
          </a:xfrm>
          <a:prstGeom prst="rect">
            <a:avLst/>
          </a:prstGeom>
        </p:spPr>
        <p:txBody>
          <a:bodyPr spcFirstLastPara="1" wrap="square" lIns="0" tIns="34275" rIns="68575" bIns="34275" anchor="t" anchorCtr="0">
            <a:noAutofit/>
          </a:bodyPr>
          <a:lstStyle/>
          <a:p>
            <a:pPr marL="457200" lvl="0" indent="-355600" algn="l" rtl="0">
              <a:lnSpc>
                <a:spcPct val="100000"/>
              </a:lnSpc>
              <a:spcBef>
                <a:spcPts val="800"/>
              </a:spcBef>
              <a:spcAft>
                <a:spcPts val="0"/>
              </a:spcAft>
              <a:buClr>
                <a:schemeClr val="dk1"/>
              </a:buClr>
              <a:buSzPts val="2000"/>
              <a:buFont typeface="Arial"/>
              <a:buChar char="●"/>
            </a:pPr>
            <a:r>
              <a:rPr lang="en" sz="2000">
                <a:latin typeface="Arial"/>
                <a:ea typeface="Arial"/>
                <a:cs typeface="Arial"/>
                <a:sym typeface="Arial"/>
              </a:rPr>
              <a:t>One concern for some people is myocarditis, or inflammation of the heart muscle. </a:t>
            </a:r>
            <a:endParaRPr sz="2000" dirty="0">
              <a:latin typeface="Arial"/>
              <a:ea typeface="Arial"/>
              <a:cs typeface="Arial"/>
              <a:sym typeface="Arial"/>
            </a:endParaRPr>
          </a:p>
          <a:p>
            <a:pPr marL="457200" lvl="0" indent="-355600" algn="l" rtl="0">
              <a:lnSpc>
                <a:spcPct val="100000"/>
              </a:lnSpc>
              <a:spcBef>
                <a:spcPts val="1000"/>
              </a:spcBef>
              <a:spcAft>
                <a:spcPts val="0"/>
              </a:spcAft>
              <a:buClr>
                <a:schemeClr val="dk1"/>
              </a:buClr>
              <a:buSzPts val="2000"/>
              <a:buFont typeface="Arial"/>
              <a:buChar char="●"/>
            </a:pPr>
            <a:r>
              <a:rPr lang="en" sz="2000">
                <a:latin typeface="Arial"/>
                <a:ea typeface="Arial"/>
                <a:cs typeface="Arial"/>
                <a:sym typeface="Arial"/>
              </a:rPr>
              <a:t>This is very rare, and actually happens more frequently from a COVID-19 infection. Doctors are able to treat this condition easily so patients recover fully. </a:t>
            </a:r>
            <a:endParaRPr sz="2000" dirty="0">
              <a:latin typeface="Arial"/>
              <a:ea typeface="Arial"/>
              <a:cs typeface="Arial"/>
              <a:sym typeface="Arial"/>
            </a:endParaRPr>
          </a:p>
          <a:p>
            <a:pPr marL="457200" lvl="0" indent="-355600" algn="l" rtl="0">
              <a:lnSpc>
                <a:spcPct val="100000"/>
              </a:lnSpc>
              <a:spcBef>
                <a:spcPts val="1000"/>
              </a:spcBef>
              <a:spcAft>
                <a:spcPts val="0"/>
              </a:spcAft>
              <a:buClr>
                <a:schemeClr val="dk1"/>
              </a:buClr>
              <a:buSzPts val="2000"/>
              <a:buFont typeface="Arial"/>
              <a:buChar char="●"/>
            </a:pPr>
            <a:r>
              <a:rPr lang="en" sz="2000">
                <a:latin typeface="Arial"/>
                <a:ea typeface="Arial"/>
                <a:cs typeface="Arial"/>
                <a:sym typeface="Arial"/>
              </a:rPr>
              <a:t>Hear from an infectious disease expert in the next video on why this is not something that should prevent someone from getting the COVID-19 vaccine.  </a:t>
            </a:r>
            <a:endParaRPr sz="2000" dirty="0">
              <a:latin typeface="Arial"/>
              <a:ea typeface="Arial"/>
              <a:cs typeface="Arial"/>
              <a:sym typeface="Arial"/>
            </a:endParaRPr>
          </a:p>
          <a:p>
            <a:pPr marL="457200" lvl="0" indent="0" algn="l" rtl="0">
              <a:spcBef>
                <a:spcPts val="0"/>
              </a:spcBef>
              <a:spcAft>
                <a:spcPts val="0"/>
              </a:spcAft>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46" descr="Infectious disease epidemiologist Jessica Malaty Rivera, MS explains that the risk for myocarditis from the COVID-19 vaccine is very rare relative to the risk presented by COVID.&#10;&#10;Children 5 and older are eligible to get a COVID vaccine. Clinical trials are ongoing for younger children.&#10;&#10;THE CONVERSATION / LA CONVERSACIÓN #BetweenUsAboutUs addresses questions about the COVID-19 vaccine for children with FAQ videos featuring pediatricians and other experts. The latest installment of the campaign is produced by KFF (Kaiser Family Foundation) under its Greater Than COVID public information response and is presented with the American Academy of Pediatrics (AAP).&#10;&#10;For more information go to: http://www.BetweenUsAboutUs.org.&#10;&#10;Find a COVID vaccine location near you at http://vaccines.gov. You can also text your ZIP code to GETVAX (438829). &#10;&#10;The #COVID #vaccines are FREE to everyone in the U.S. who is 5+ years of age, regardless of insurance or immigration status.&#10;&#10;Follow Greater Than COVID at:&#10;Facebook: http://www.facebook.com/WeAreGreaterT...&#10;Twitter: http://www.twitter.com/greaterthanCV19&#10;Instagram: http://instagram.com/wearegreaterthan...&#10;Pinterest: https://www.pinterest.com/greaterthan...&#10;&#10;This information is shared for educational purposes only and should not be used as a substitute for professional medical advice. The views expressed are those of the featured medical professional and reflect information available to that professional at time of filming (November 5, 2021). Always consult a health care provider for any personal health decisions.&#10;&#10;#GreaterThanCOVID&#10;&#10;TRANSCRIPT: &#10;&#10;So, very encouragingly, in the pediatric trial that involved 5 to 11-year-olds, there were no reports of myocarditis and pericarditis. Now in the pediatric trial that involved kids who are 12-16, there were a couple of cases of myocarditis that were reported those cases mostly resolved. But what we have to remember too is that compared to myocarditis induced by the virus that risk is so much greater than it is from getting it from the vaccine.&#10;&#10;We know that the virus itself actually presents a much greater risk for issues of inflammation, myocarditis, pericarditis and multi-system inflammatory disease. And, so because of that, we know that to get vaccinated actually reduces the risk of myocarditis. In the incidences that myocarditis has been reported, they have been mild and resolved and have not involved any sort of acute complications as a result. And, so, because of that, pediatricians of even adolescent boys will say that the benefits of vaccination outweigh the risks." title="What about myocarditis and the COVID-19 vaccine? Jessica Malaty Rivera, MS">
            <a:hlinkClick r:id="rId3"/>
          </p:cNvPr>
          <p:cNvPicPr preferRelativeResize="0"/>
          <p:nvPr/>
        </p:nvPicPr>
        <p:blipFill>
          <a:blip r:embed="rId4">
            <a:alphaModFix/>
          </a:blip>
          <a:stretch>
            <a:fillRect/>
          </a:stretch>
        </p:blipFill>
        <p:spPr>
          <a:xfrm>
            <a:off x="2231850" y="563325"/>
            <a:ext cx="4572000" cy="3429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7"/>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Section 2 Summary</a:t>
            </a:r>
            <a:endParaRPr dirty="0">
              <a:latin typeface="Arial"/>
              <a:ea typeface="Arial"/>
              <a:cs typeface="Arial"/>
              <a:sym typeface="Arial"/>
            </a:endParaRPr>
          </a:p>
        </p:txBody>
      </p:sp>
      <p:sp>
        <p:nvSpPr>
          <p:cNvPr id="280" name="Google Shape;280;p47"/>
          <p:cNvSpPr txBox="1">
            <a:spLocks noGrp="1"/>
          </p:cNvSpPr>
          <p:nvPr>
            <p:ph type="body" idx="1"/>
          </p:nvPr>
        </p:nvSpPr>
        <p:spPr>
          <a:xfrm>
            <a:off x="943575" y="1052900"/>
            <a:ext cx="7324800" cy="3116400"/>
          </a:xfrm>
          <a:prstGeom prst="rect">
            <a:avLst/>
          </a:prstGeom>
        </p:spPr>
        <p:txBody>
          <a:bodyPr spcFirstLastPara="1" wrap="square" lIns="0" tIns="34275" rIns="68575" bIns="34275" anchor="t" anchorCtr="0">
            <a:noAutofit/>
          </a:bodyPr>
          <a:lstStyle/>
          <a:p>
            <a:pPr marL="0" lvl="0" indent="0" algn="l" rtl="0">
              <a:lnSpc>
                <a:spcPct val="100000"/>
              </a:lnSpc>
              <a:spcBef>
                <a:spcPts val="800"/>
              </a:spcBef>
              <a:spcAft>
                <a:spcPts val="0"/>
              </a:spcAft>
              <a:buNone/>
            </a:pPr>
            <a:r>
              <a:rPr lang="en" sz="2000">
                <a:latin typeface="Arial"/>
                <a:ea typeface="Arial"/>
                <a:cs typeface="Arial"/>
                <a:sym typeface="Arial"/>
              </a:rPr>
              <a:t>You should know and be able to communicate: </a:t>
            </a:r>
            <a:endParaRPr sz="2000" dirty="0">
              <a:latin typeface="Arial"/>
              <a:ea typeface="Arial"/>
              <a:cs typeface="Arial"/>
              <a:sym typeface="Arial"/>
            </a:endParaRPr>
          </a:p>
          <a:p>
            <a:pPr marL="457200" lvl="0" indent="-355600" algn="l" rtl="0">
              <a:lnSpc>
                <a:spcPct val="100000"/>
              </a:lnSpc>
              <a:spcBef>
                <a:spcPts val="1000"/>
              </a:spcBef>
              <a:spcAft>
                <a:spcPts val="0"/>
              </a:spcAft>
              <a:buClr>
                <a:schemeClr val="dk1"/>
              </a:buClr>
              <a:buSzPts val="2000"/>
              <a:buFont typeface="Arial"/>
              <a:buChar char="●"/>
            </a:pPr>
            <a:r>
              <a:rPr lang="en" sz="2000">
                <a:latin typeface="Arial"/>
                <a:ea typeface="Arial"/>
                <a:cs typeface="Arial"/>
                <a:sym typeface="Arial"/>
              </a:rPr>
              <a:t>The basics of vaccine development.</a:t>
            </a:r>
            <a:endParaRPr sz="2000" dirty="0">
              <a:latin typeface="Arial"/>
              <a:ea typeface="Arial"/>
              <a:cs typeface="Arial"/>
              <a:sym typeface="Arial"/>
            </a:endParaRPr>
          </a:p>
          <a:p>
            <a:pPr marL="457200" lvl="0" indent="-355600" algn="l" rtl="0">
              <a:lnSpc>
                <a:spcPct val="100000"/>
              </a:lnSpc>
              <a:spcBef>
                <a:spcPts val="0"/>
              </a:spcBef>
              <a:spcAft>
                <a:spcPts val="0"/>
              </a:spcAft>
              <a:buClr>
                <a:schemeClr val="dk1"/>
              </a:buClr>
              <a:buSzPts val="2000"/>
              <a:buFont typeface="Arial"/>
              <a:buChar char="●"/>
            </a:pPr>
            <a:r>
              <a:rPr lang="en" sz="2000">
                <a:latin typeface="Arial"/>
                <a:ea typeface="Arial"/>
                <a:cs typeface="Arial"/>
                <a:sym typeface="Arial"/>
              </a:rPr>
              <a:t>What is in the vaccine and how they work.</a:t>
            </a:r>
            <a:endParaRPr sz="2000" dirty="0">
              <a:latin typeface="Arial"/>
              <a:ea typeface="Arial"/>
              <a:cs typeface="Arial"/>
              <a:sym typeface="Arial"/>
            </a:endParaRPr>
          </a:p>
          <a:p>
            <a:pPr marL="457200" lvl="0" indent="-355600" algn="l" rtl="0">
              <a:lnSpc>
                <a:spcPct val="100000"/>
              </a:lnSpc>
              <a:spcBef>
                <a:spcPts val="0"/>
              </a:spcBef>
              <a:spcAft>
                <a:spcPts val="0"/>
              </a:spcAft>
              <a:buClr>
                <a:schemeClr val="dk1"/>
              </a:buClr>
              <a:buSzPts val="2000"/>
              <a:buFont typeface="Arial"/>
              <a:buChar char="●"/>
            </a:pPr>
            <a:r>
              <a:rPr lang="en" sz="2000">
                <a:latin typeface="Arial"/>
                <a:ea typeface="Arial"/>
                <a:cs typeface="Arial"/>
                <a:sym typeface="Arial"/>
              </a:rPr>
              <a:t>How we know the vaccines are safe.</a:t>
            </a:r>
            <a:endParaRPr sz="2000" dirty="0">
              <a:latin typeface="Arial"/>
              <a:ea typeface="Arial"/>
              <a:cs typeface="Arial"/>
              <a:sym typeface="Arial"/>
            </a:endParaRPr>
          </a:p>
          <a:p>
            <a:pPr marL="457200" lvl="0" indent="-355600" algn="l" rtl="0">
              <a:lnSpc>
                <a:spcPct val="100000"/>
              </a:lnSpc>
              <a:spcBef>
                <a:spcPts val="0"/>
              </a:spcBef>
              <a:spcAft>
                <a:spcPts val="0"/>
              </a:spcAft>
              <a:buClr>
                <a:schemeClr val="dk1"/>
              </a:buClr>
              <a:buSzPts val="2000"/>
              <a:buFont typeface="Arial"/>
              <a:buChar char="●"/>
            </a:pPr>
            <a:r>
              <a:rPr lang="en" sz="2000">
                <a:latin typeface="Arial"/>
                <a:ea typeface="Arial"/>
                <a:cs typeface="Arial"/>
                <a:sym typeface="Arial"/>
              </a:rPr>
              <a:t>Vaccine effectiveness and why boosters are needed.</a:t>
            </a:r>
            <a:endParaRPr sz="2000" dirty="0">
              <a:latin typeface="Arial"/>
              <a:ea typeface="Arial"/>
              <a:cs typeface="Arial"/>
              <a:sym typeface="Arial"/>
            </a:endParaRPr>
          </a:p>
          <a:p>
            <a:pPr marL="457200" lvl="0" indent="-355600" algn="l" rtl="0">
              <a:lnSpc>
                <a:spcPct val="100000"/>
              </a:lnSpc>
              <a:spcBef>
                <a:spcPts val="0"/>
              </a:spcBef>
              <a:spcAft>
                <a:spcPts val="0"/>
              </a:spcAft>
              <a:buClr>
                <a:schemeClr val="dk1"/>
              </a:buClr>
              <a:buSzPts val="2000"/>
              <a:buFont typeface="Arial"/>
              <a:buChar char="●"/>
            </a:pPr>
            <a:r>
              <a:rPr lang="en" sz="2000">
                <a:latin typeface="Arial"/>
                <a:ea typeface="Arial"/>
                <a:cs typeface="Arial"/>
                <a:sym typeface="Arial"/>
              </a:rPr>
              <a:t>Common side effects and rare side effects.</a:t>
            </a:r>
            <a:endParaRPr sz="2000" dirty="0">
              <a:latin typeface="Arial"/>
              <a:ea typeface="Arial"/>
              <a:cs typeface="Arial"/>
              <a:sym typeface="Arial"/>
            </a:endParaRPr>
          </a:p>
          <a:p>
            <a:pPr marL="457200" lvl="0" indent="0" algn="l" rtl="0">
              <a:spcBef>
                <a:spcPts val="0"/>
              </a:spcBef>
              <a:spcAft>
                <a:spcPts val="0"/>
              </a:spcAft>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8"/>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Complete Section 2 </a:t>
            </a:r>
            <a:endParaRPr dirty="0">
              <a:latin typeface="Arial"/>
              <a:ea typeface="Arial"/>
              <a:cs typeface="Arial"/>
              <a:sym typeface="Arial"/>
            </a:endParaRPr>
          </a:p>
        </p:txBody>
      </p:sp>
      <p:sp>
        <p:nvSpPr>
          <p:cNvPr id="286" name="Google Shape;286;p48"/>
          <p:cNvSpPr txBox="1">
            <a:spLocks noGrp="1"/>
          </p:cNvSpPr>
          <p:nvPr>
            <p:ph type="body" idx="1"/>
          </p:nvPr>
        </p:nvSpPr>
        <p:spPr>
          <a:xfrm>
            <a:off x="907200" y="990700"/>
            <a:ext cx="7329600" cy="3272100"/>
          </a:xfrm>
          <a:prstGeom prst="rect">
            <a:avLst/>
          </a:prstGeom>
        </p:spPr>
        <p:txBody>
          <a:bodyPr spcFirstLastPara="1" wrap="square" lIns="0" tIns="34275" rIns="68575" bIns="34275" anchor="t" anchorCtr="0">
            <a:noAutofit/>
          </a:bodyPr>
          <a:lstStyle/>
          <a:p>
            <a:pPr marL="0" lvl="0" indent="0" algn="l" rtl="0">
              <a:spcBef>
                <a:spcPts val="0"/>
              </a:spcBef>
              <a:spcAft>
                <a:spcPts val="0"/>
              </a:spcAft>
              <a:buClr>
                <a:schemeClr val="dk1"/>
              </a:buClr>
              <a:buSzPts val="1100"/>
              <a:buFont typeface="Arial"/>
              <a:buNone/>
            </a:pPr>
            <a:r>
              <a:rPr lang="en" sz="2000">
                <a:latin typeface="Arial"/>
                <a:ea typeface="Arial"/>
                <a:cs typeface="Arial"/>
                <a:sym typeface="Arial"/>
              </a:rPr>
              <a:t>Please click the following link to get credit for this section, check your understanding, and receive your certificate of completion.</a:t>
            </a:r>
            <a:endParaRPr sz="2000" dirty="0">
              <a:latin typeface="Arial"/>
              <a:ea typeface="Arial"/>
              <a:cs typeface="Arial"/>
              <a:sym typeface="Arial"/>
            </a:endParaRPr>
          </a:p>
          <a:p>
            <a:pPr marL="0" lvl="0" indent="0" algn="l" rtl="0">
              <a:spcBef>
                <a:spcPts val="0"/>
              </a:spcBef>
              <a:spcAft>
                <a:spcPts val="0"/>
              </a:spcAft>
              <a:buNone/>
            </a:pPr>
            <a:endParaRPr sz="2000" dirty="0">
              <a:latin typeface="Arial"/>
              <a:ea typeface="Arial"/>
              <a:cs typeface="Arial"/>
              <a:sym typeface="Arial"/>
            </a:endParaRPr>
          </a:p>
          <a:p>
            <a:pPr marL="0" lvl="0" indent="0" algn="l" rtl="0">
              <a:lnSpc>
                <a:spcPct val="115000"/>
              </a:lnSpc>
              <a:spcBef>
                <a:spcPts val="0"/>
              </a:spcBef>
              <a:spcAft>
                <a:spcPts val="1200"/>
              </a:spcAft>
              <a:buClr>
                <a:schemeClr val="dk1"/>
              </a:buClr>
              <a:buSzPts val="1100"/>
              <a:buFont typeface="Arial"/>
              <a:buNone/>
            </a:pPr>
            <a:r>
              <a:rPr lang="en" sz="1400" u="sng">
                <a:solidFill>
                  <a:srgbClr val="0353A8"/>
                </a:solidFill>
                <a:latin typeface="Arial"/>
                <a:ea typeface="Arial"/>
                <a:cs typeface="Arial"/>
                <a:sym typeface="Arial"/>
                <a:hlinkClick r:id="rId3">
                  <a:extLst>
                    <a:ext uri="{A12FA001-AC4F-418D-AE19-62706E023703}">
                      <ahyp:hlinkClr xmlns:ahyp="http://schemas.microsoft.com/office/drawing/2018/hyperlinkcolor" val="tx"/>
                    </a:ext>
                  </a:extLst>
                </a:hlinkClick>
              </a:rPr>
              <a:t>https://cip-dhhs.ne.gov/redcap/surveys/?s=YYHH9MEKAWHATC88</a:t>
            </a:r>
            <a:endParaRPr sz="1900" dirty="0">
              <a:highlight>
                <a:srgbClr val="FFFF00"/>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p:nvPr/>
        </p:nvSpPr>
        <p:spPr>
          <a:xfrm>
            <a:off x="6970425" y="3629925"/>
            <a:ext cx="1974000" cy="831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16" name="Google Shape;116;p19"/>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COVID-19 Vaccine Development Comparison</a:t>
            </a:r>
            <a:endParaRPr dirty="0">
              <a:latin typeface="Arial"/>
              <a:ea typeface="Arial"/>
              <a:cs typeface="Arial"/>
              <a:sym typeface="Arial"/>
            </a:endParaRPr>
          </a:p>
        </p:txBody>
      </p:sp>
      <p:pic>
        <p:nvPicPr>
          <p:cNvPr id="117" name="Google Shape;117;p19"/>
          <p:cNvPicPr preferRelativeResize="0"/>
          <p:nvPr/>
        </p:nvPicPr>
        <p:blipFill>
          <a:blip r:embed="rId3">
            <a:alphaModFix/>
          </a:blip>
          <a:stretch>
            <a:fillRect/>
          </a:stretch>
        </p:blipFill>
        <p:spPr>
          <a:xfrm>
            <a:off x="1700748" y="995350"/>
            <a:ext cx="5742501" cy="3014826"/>
          </a:xfrm>
          <a:prstGeom prst="rect">
            <a:avLst/>
          </a:prstGeom>
          <a:noFill/>
          <a:ln>
            <a:noFill/>
          </a:ln>
        </p:spPr>
      </p:pic>
      <p:sp>
        <p:nvSpPr>
          <p:cNvPr id="118" name="Google Shape;118;p19"/>
          <p:cNvSpPr txBox="1"/>
          <p:nvPr/>
        </p:nvSpPr>
        <p:spPr>
          <a:xfrm>
            <a:off x="2346300" y="4061750"/>
            <a:ext cx="4451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Source: </a:t>
            </a:r>
            <a:r>
              <a:rPr lang="en" sz="900" u="sng">
                <a:solidFill>
                  <a:schemeClr val="hlink"/>
                </a:solidFill>
                <a:hlinkClick r:id="rId4"/>
              </a:rPr>
              <a:t>https://www.nebraskamed.com/COVID/were-the-covid-19-vaccines-rushed</a:t>
            </a:r>
            <a:r>
              <a:rPr lang="en" sz="900"/>
              <a:t> </a:t>
            </a:r>
            <a:endParaRPr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p:nvPr/>
        </p:nvSpPr>
        <p:spPr>
          <a:xfrm>
            <a:off x="6970425" y="3629925"/>
            <a:ext cx="1974000" cy="831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24" name="Google Shape;124;p20"/>
          <p:cNvSpPr txBox="1">
            <a:spLocks noGrp="1"/>
          </p:cNvSpPr>
          <p:nvPr>
            <p:ph type="body" idx="1"/>
          </p:nvPr>
        </p:nvSpPr>
        <p:spPr>
          <a:xfrm>
            <a:off x="653700" y="860600"/>
            <a:ext cx="7836600" cy="3318600"/>
          </a:xfrm>
          <a:prstGeom prst="rect">
            <a:avLst/>
          </a:prstGeom>
        </p:spPr>
        <p:txBody>
          <a:bodyPr spcFirstLastPara="1" wrap="square" lIns="68575" tIns="34275" rIns="68575" bIns="34275" anchor="t" anchorCtr="0">
            <a:normAutofit lnSpcReduction="10000"/>
          </a:bodyPr>
          <a:lstStyle/>
          <a:p>
            <a:pPr marL="0" lvl="0" indent="0" algn="l" rtl="0">
              <a:lnSpc>
                <a:spcPct val="90000"/>
              </a:lnSpc>
              <a:spcBef>
                <a:spcPts val="800"/>
              </a:spcBef>
              <a:spcAft>
                <a:spcPts val="0"/>
              </a:spcAft>
              <a:buNone/>
            </a:pPr>
            <a:r>
              <a:rPr lang="en" sz="1600">
                <a:latin typeface="Arial"/>
                <a:ea typeface="Arial"/>
                <a:cs typeface="Arial"/>
                <a:sym typeface="Arial"/>
              </a:rPr>
              <a:t>The graphic in the last slide shows that vaccine developers did not cut corners, but completed each step faster. The following factors helped save a lot of time:</a:t>
            </a:r>
            <a:endParaRPr sz="1600" dirty="0">
              <a:latin typeface="Arial"/>
              <a:ea typeface="Arial"/>
              <a:cs typeface="Arial"/>
              <a:sym typeface="Arial"/>
            </a:endParaRPr>
          </a:p>
          <a:p>
            <a:pPr marL="1371600" lvl="0" indent="-330200" algn="l" rtl="0">
              <a:lnSpc>
                <a:spcPct val="90000"/>
              </a:lnSpc>
              <a:spcBef>
                <a:spcPts val="800"/>
              </a:spcBef>
              <a:spcAft>
                <a:spcPts val="0"/>
              </a:spcAft>
              <a:buSzPts val="1600"/>
              <a:buAutoNum type="arabicPeriod"/>
            </a:pPr>
            <a:r>
              <a:rPr lang="en" sz="1600">
                <a:latin typeface="Arial"/>
                <a:ea typeface="Arial"/>
                <a:cs typeface="Arial"/>
                <a:sym typeface="Arial"/>
              </a:rPr>
              <a:t>Scientists used research that already existed for the family of viruses that the new virus that causes COVID-19 falls into.</a:t>
            </a:r>
            <a:endParaRPr sz="1600" dirty="0">
              <a:latin typeface="Arial"/>
              <a:ea typeface="Arial"/>
              <a:cs typeface="Arial"/>
              <a:sym typeface="Arial"/>
            </a:endParaRPr>
          </a:p>
          <a:p>
            <a:pPr marL="1371600" lvl="0" indent="-330200" algn="l" rtl="0">
              <a:lnSpc>
                <a:spcPct val="90000"/>
              </a:lnSpc>
              <a:spcBef>
                <a:spcPts val="0"/>
              </a:spcBef>
              <a:spcAft>
                <a:spcPts val="0"/>
              </a:spcAft>
              <a:buSzPts val="1600"/>
              <a:buAutoNum type="arabicPeriod"/>
            </a:pPr>
            <a:r>
              <a:rPr lang="en" sz="1600">
                <a:latin typeface="Arial"/>
                <a:ea typeface="Arial"/>
                <a:cs typeface="Arial"/>
                <a:sym typeface="Arial"/>
              </a:rPr>
              <a:t>Scientists have been studying mRNA vaccine technology for many years prior to the COVID-19 pandemic.</a:t>
            </a:r>
            <a:endParaRPr sz="1600" dirty="0">
              <a:latin typeface="Arial"/>
              <a:ea typeface="Arial"/>
              <a:cs typeface="Arial"/>
              <a:sym typeface="Arial"/>
            </a:endParaRPr>
          </a:p>
          <a:p>
            <a:pPr marL="1371600" lvl="0" indent="-330200" algn="l" rtl="0">
              <a:lnSpc>
                <a:spcPct val="90000"/>
              </a:lnSpc>
              <a:spcBef>
                <a:spcPts val="0"/>
              </a:spcBef>
              <a:spcAft>
                <a:spcPts val="0"/>
              </a:spcAft>
              <a:buSzPts val="1600"/>
              <a:buAutoNum type="arabicPeriod"/>
            </a:pPr>
            <a:r>
              <a:rPr lang="en" sz="1600">
                <a:latin typeface="Arial"/>
                <a:ea typeface="Arial"/>
                <a:cs typeface="Arial"/>
                <a:sym typeface="Arial"/>
              </a:rPr>
              <a:t>The was a lot of public interest. Thousands of participants volunteered for clinical trials and they enrolled fast.</a:t>
            </a:r>
            <a:endParaRPr sz="1600" dirty="0">
              <a:latin typeface="Arial"/>
              <a:ea typeface="Arial"/>
              <a:cs typeface="Arial"/>
              <a:sym typeface="Arial"/>
            </a:endParaRPr>
          </a:p>
          <a:p>
            <a:pPr marL="1371600" lvl="0" indent="-330200" algn="l" rtl="0">
              <a:lnSpc>
                <a:spcPct val="90000"/>
              </a:lnSpc>
              <a:spcBef>
                <a:spcPts val="0"/>
              </a:spcBef>
              <a:spcAft>
                <a:spcPts val="0"/>
              </a:spcAft>
              <a:buSzPts val="1600"/>
              <a:buAutoNum type="arabicPeriod"/>
            </a:pPr>
            <a:r>
              <a:rPr lang="en" sz="1600">
                <a:latin typeface="Arial"/>
                <a:ea typeface="Arial"/>
                <a:cs typeface="Arial"/>
                <a:sym typeface="Arial"/>
              </a:rPr>
              <a:t>Facilities for manufacturing the vaccine were built before vaccine development was completed. In the past these were built after the whole process is completed.</a:t>
            </a:r>
            <a:endParaRPr sz="1600" dirty="0">
              <a:latin typeface="Arial"/>
              <a:ea typeface="Arial"/>
              <a:cs typeface="Arial"/>
              <a:sym typeface="Arial"/>
            </a:endParaRPr>
          </a:p>
          <a:p>
            <a:pPr marL="1371600" lvl="0" indent="-330200" algn="l" rtl="0">
              <a:lnSpc>
                <a:spcPct val="90000"/>
              </a:lnSpc>
              <a:spcBef>
                <a:spcPts val="0"/>
              </a:spcBef>
              <a:spcAft>
                <a:spcPts val="0"/>
              </a:spcAft>
              <a:buSzPts val="1600"/>
              <a:buAutoNum type="arabicPeriod"/>
            </a:pPr>
            <a:r>
              <a:rPr lang="en" sz="1600">
                <a:latin typeface="Arial"/>
                <a:ea typeface="Arial"/>
                <a:cs typeface="Arial"/>
                <a:sym typeface="Arial"/>
              </a:rPr>
              <a:t>There was overlap in some of the phases.</a:t>
            </a:r>
            <a:endParaRPr sz="1600" dirty="0">
              <a:latin typeface="Arial"/>
              <a:ea typeface="Arial"/>
              <a:cs typeface="Arial"/>
              <a:sym typeface="Arial"/>
            </a:endParaRPr>
          </a:p>
          <a:p>
            <a:pPr marL="1371600" lvl="0" indent="-330200" algn="l" rtl="0">
              <a:lnSpc>
                <a:spcPct val="90000"/>
              </a:lnSpc>
              <a:spcBef>
                <a:spcPts val="0"/>
              </a:spcBef>
              <a:spcAft>
                <a:spcPts val="0"/>
              </a:spcAft>
              <a:buSzPts val="1600"/>
              <a:buAutoNum type="arabicPeriod"/>
            </a:pPr>
            <a:r>
              <a:rPr lang="en" sz="1600">
                <a:latin typeface="Arial"/>
                <a:ea typeface="Arial"/>
                <a:cs typeface="Arial"/>
                <a:sym typeface="Arial"/>
              </a:rPr>
              <a:t>Teams of people from all over the world collaborated, and worked overtime, on the weekends, and in the evenings to get the vaccine through all steps of the process. They also stopped working on other projects to focus on only the COVID-19 vaccine.</a:t>
            </a:r>
            <a:endParaRPr sz="1600" dirty="0">
              <a:latin typeface="Arial"/>
              <a:ea typeface="Arial"/>
              <a:cs typeface="Arial"/>
              <a:sym typeface="Arial"/>
            </a:endParaRPr>
          </a:p>
        </p:txBody>
      </p:sp>
      <p:sp>
        <p:nvSpPr>
          <p:cNvPr id="125" name="Google Shape;125;p20"/>
          <p:cNvSpPr txBox="1">
            <a:spLocks noGrp="1"/>
          </p:cNvSpPr>
          <p:nvPr>
            <p:ph type="title"/>
          </p:nvPr>
        </p:nvSpPr>
        <p:spPr>
          <a:xfrm>
            <a:off x="18786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COVID-19 Vaccine Development</a:t>
            </a:r>
            <a:endParaRPr dirty="0">
              <a:latin typeface="Arial"/>
              <a:ea typeface="Arial"/>
              <a:cs typeface="Arial"/>
              <a:sym typeface="Arial"/>
            </a:endParaRPr>
          </a:p>
        </p:txBody>
      </p:sp>
      <p:sp>
        <p:nvSpPr>
          <p:cNvPr id="126" name="Google Shape;126;p20"/>
          <p:cNvSpPr txBox="1"/>
          <p:nvPr/>
        </p:nvSpPr>
        <p:spPr>
          <a:xfrm>
            <a:off x="653700" y="4114750"/>
            <a:ext cx="7800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Source and for more information on each step visit: </a:t>
            </a:r>
            <a:r>
              <a:rPr lang="en" sz="1000" u="sng">
                <a:solidFill>
                  <a:schemeClr val="hlink"/>
                </a:solidFill>
                <a:hlinkClick r:id="rId3"/>
              </a:rPr>
              <a:t>https://www.nebraskamed.com/COVID/were-the-covid-19-vaccines-rushed</a:t>
            </a:r>
            <a:r>
              <a:rPr lang="en" sz="1000"/>
              <a:t> </a:t>
            </a:r>
            <a:endParaRPr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body" idx="1"/>
          </p:nvPr>
        </p:nvSpPr>
        <p:spPr>
          <a:xfrm>
            <a:off x="900450" y="1134350"/>
            <a:ext cx="7343100" cy="30498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1900"/>
              <a:t>In the coming slides you’ll watch short videos from experts on:</a:t>
            </a:r>
            <a:endParaRPr sz="1900" dirty="0"/>
          </a:p>
          <a:p>
            <a:pPr marL="457200" lvl="0" indent="0" algn="l" rtl="0">
              <a:spcBef>
                <a:spcPts val="800"/>
              </a:spcBef>
              <a:spcAft>
                <a:spcPts val="0"/>
              </a:spcAft>
              <a:buNone/>
            </a:pPr>
            <a:endParaRPr sz="1900" dirty="0"/>
          </a:p>
          <a:p>
            <a:pPr marL="914400" lvl="1" indent="-349250" algn="l" rtl="0">
              <a:spcBef>
                <a:spcPts val="400"/>
              </a:spcBef>
              <a:spcAft>
                <a:spcPts val="0"/>
              </a:spcAft>
              <a:buSzPts val="1900"/>
              <a:buChar char="○"/>
            </a:pPr>
            <a:r>
              <a:rPr lang="en" sz="1900"/>
              <a:t>The technology in the different types of vaccines.</a:t>
            </a:r>
            <a:endParaRPr sz="1900" dirty="0"/>
          </a:p>
          <a:p>
            <a:pPr marL="914400" lvl="1" indent="-349250" algn="l" rtl="0">
              <a:spcBef>
                <a:spcPts val="1000"/>
              </a:spcBef>
              <a:spcAft>
                <a:spcPts val="0"/>
              </a:spcAft>
              <a:buSzPts val="1900"/>
              <a:buChar char="○"/>
            </a:pPr>
            <a:r>
              <a:rPr lang="en" sz="1900"/>
              <a:t>How the vaccines work to safely protect you from the virus without the unknown risks of getting the actual virus.</a:t>
            </a:r>
            <a:endParaRPr sz="1900" dirty="0"/>
          </a:p>
        </p:txBody>
      </p:sp>
      <p:sp>
        <p:nvSpPr>
          <p:cNvPr id="132" name="Google Shape;132;p21"/>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How Vaccines Work</a:t>
            </a:r>
            <a:endParaRPr dirty="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2" descr="Yvonne Maldonado, MD breaks down what's in the COVID vaccines and how they work.&#10;&#10;Latinx doctors, nurses and promotora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uly 12, 2021). Always consult a health care provider for any personal health decisions.&#10;&#10;#BetweenUsAboutUs #GreaterThanCOVID&#10;&#10;TRANSCRIPT:&#10;&#10;So, I'll just explain briefly the two types of vaccines that we have available. So, one is the mRNA vaccine and the other is the viral vector vaccine. Now, this mRNA technology was used to develop a very small piece of mRNA that contains the code for the spike protein on the surface of the SARS-CoV-2 virus. &#10;&#10;It's a very small piece of messenger RNA and it is not live. It doesn't come from human cells, from animal cells. It doesn't use any live biological products. It is just pieces of nucleic acids that are in a little piece. And they are covered by a fat, a bubble, and they are so fragile that they need this fat bubble to keep them stable. So, they will fall apart if they're not in this little fat bubble. And that's what's injected into the arm. &#10;&#10;So, it's using your own body's machinery to make little pieces of what looks like the spike protein from the virus, but it's not made from the virus at all. And then, the immune system recognizes those spike proteins and develops immunity to that. So, when you see the actual live virus your body recognizes it right away and destroys the virus. &#10;&#10;So, it never has access to your DNA. And same thing with the Johnson and Johnson vaccine, it is made from an inactivated viral vector. So, all it makes is protein that looks like the spike protein from the virus. Nothing gets into your DNA. Those virus vectors have been certified by the FDA. They have been tested extensively and they do not get into your human DNA at all." title="What is in the COVID vaccines? Yvonne Maldonado, MD">
            <a:hlinkClick r:id="rId3"/>
          </p:cNvPr>
          <p:cNvPicPr preferRelativeResize="0"/>
          <p:nvPr/>
        </p:nvPicPr>
        <p:blipFill>
          <a:blip r:embed="rId4">
            <a:alphaModFix/>
          </a:blip>
          <a:stretch>
            <a:fillRect/>
          </a:stretch>
        </p:blipFill>
        <p:spPr>
          <a:xfrm>
            <a:off x="2286000" y="524675"/>
            <a:ext cx="4572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3" descr="Edith Bracho-Sanchez, MD explains that COVID vaccines help train our immune systems to prevent serious illness. &#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or more information go to: http://www.BetweenUsAboutUs.org &#10;&#10;Find a COVID vaccine location near you at http://vaccines.gov. &#10;&#10;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10;&#10;TRANSCRIPT:&#10;&#10;Vaccines are supposed to train our body, train our immune system and get it ready so that if we are ever exposed to an illness, a virus, a bacteria as well, our body is ready. We've made those antibodies. We've activated other parts of our immune system to attack it and prevent it from making us really sick. So, that's really it. It’s a heads up that we are giving our body. It’s a chance to sort of practice to make what’s going to protect us in the future. And I think it is also important to remember, it’s a safe way to train our immune system. Some people tell me, “Well, doctor, why can’t I wait to get the disease? And then my immune system is going to react anyway. Aren't I going to mount the antibodies anyway?” I just always remind them, “Yes, but you run some risks when you get the illness itself. The vaccine is a safe way to give your body a heads up without running those risks and those complications that you could get if you get the real deal illness.”" title="How do the COVID vaccines work? Edith Bracho-Sanchez, MD">
            <a:hlinkClick r:id="rId3"/>
          </p:cNvPr>
          <p:cNvPicPr preferRelativeResize="0"/>
          <p:nvPr/>
        </p:nvPicPr>
        <p:blipFill>
          <a:blip r:embed="rId4">
            <a:alphaModFix/>
          </a:blip>
          <a:stretch>
            <a:fillRect/>
          </a:stretch>
        </p:blipFill>
        <p:spPr>
          <a:xfrm>
            <a:off x="2286000" y="516920"/>
            <a:ext cx="4572000"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4" descr="Susana Morales, MD explains how scientists were able to develop the COVID vaccines so quickly.&#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 #GreaterThanCOVID&#10;&#10;TRANSCRIPT:&#10;&#10;One of the most common concerns that my patients have had about the vaccines is, “How did they do it so fast?” Everybody says it takes years to develop vaccines. And I honestly was interested in that too. You know, I’m a, as a primary care doctor, I talk about vaccines every day, I teach my interns about vaccines, and I was curious like, “What is the story with that?” So I went back and read about the history of mRNA vaccines, and I learned that actually this research has been going on for decades, but especially the last 10 years. They worked on mRNA vaccines for other coronaviruses. There was one called MERS and there was one called SARS. They didn't end up having to do that one because they were able to control those two coronaviruses.&#10;&#10;Every vaccine scientist practically in the world turned their attention to COVID. So, you had all these brilliant minds working on it, and money was no object. They were just told, “Find the answer.” And that's why we've gotten several different vaccines. And there are more in the pipeline because nobody knew which ones were going to work when they started. And there was a prayer really that we would come up with answers, but we didn't know. And then finally, what they also did was they—the other investment was in producing a lot of vaccine without knowing the answer to whether or not it was going to work so that if it didn't work, they would throw out the vials.&#10;&#10;But if it did work, it would be ready to ship out. And that's because that's been startling to people like yesterday, it got approved, and today it's showing up in the pharmacy that. That seems weird to people. But it's because that was the plan, that they didn't want to then wait months for a working vaccine to have to be produced. And so, when people talk about these vaccines as a medical miracle, it kind of is. It's a miracle of cooperation. It's a miracle of putting all that technology and that brain power together. And this is the dream really that vaccine scientists have had. The idea that we would have to wait years for working vaccines while people are dying like crazy, is horrible. So the fact that we were able to achieve working and very, very effective vaccine so quickly is really, you know, has been like the Holy grail. That's what we've all hoped for. &#10;&#10;And now going forward, I think that the technology that they've used in these vaccines are going to, what they've—what everybody is talking about—going to revolutionize vaccine science." title="How did we get a COVID vaccine so fast? Susana Morales, MD">
            <a:hlinkClick r:id="rId3"/>
          </p:cNvPr>
          <p:cNvPicPr preferRelativeResize="0"/>
          <p:nvPr/>
        </p:nvPicPr>
        <p:blipFill>
          <a:blip r:embed="rId4">
            <a:alphaModFix/>
          </a:blip>
          <a:stretch>
            <a:fillRect/>
          </a:stretch>
        </p:blipFill>
        <p:spPr>
          <a:xfrm>
            <a:off x="2286000" y="524670"/>
            <a:ext cx="4572000" cy="3429000"/>
          </a:xfrm>
          <a:prstGeom prst="rect">
            <a:avLst/>
          </a:prstGeom>
          <a:noFill/>
          <a:ln>
            <a:noFill/>
          </a:ln>
        </p:spPr>
      </p:pic>
    </p:spTree>
  </p:cSld>
  <p:clrMapOvr>
    <a:masterClrMapping/>
  </p:clrMapOvr>
</p:sld>
</file>

<file path=ppt/theme/theme1.xml><?xml version="1.0" encoding="utf-8"?>
<a:theme xmlns:a="http://schemas.openxmlformats.org/drawingml/2006/main" name="BRAND">
  <a:themeElements>
    <a:clrScheme name="New Brand Colors">
      <a:dk1>
        <a:srgbClr val="000000"/>
      </a:dk1>
      <a:lt1>
        <a:srgbClr val="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HHSInternetTopic xmlns="32249c65-da49-47e9-984a-f0159a6f027c">HDHE Vax</DHHSInternetTopic>
    <DHHSInternetPCM xmlns="32249c65-da49-47e9-984a-f0159a6f027c">
      <Value>7</Value>
    </DHHSInternetPCM>
    <DHHSInternetDivision xmlns="32249c65-da49-47e9-984a-f0159a6f027c">Public Health</DHHSInternetDivision>
    <DHHSInternetWCP xmlns="32249c65-da49-47e9-984a-f0159a6f027c">
      <Value>16</Value>
    </DHHSInternetWCP>
    <SharedWithUsers xmlns="32249c65-da49-47e9-984a-f0159a6f027c">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Core Metadata" ma:contentTypeID="0x010100BAD75EA75CD83B45A34259F0B184D02700F1FEB8F40E8FCE49866B63B2C1871D94" ma:contentTypeVersion="5" ma:contentTypeDescription="" ma:contentTypeScope="" ma:versionID="966ffdf8c9fa8579ea33e3f37deee2a7">
  <xsd:schema xmlns:xsd="http://www.w3.org/2001/XMLSchema" xmlns:xs="http://www.w3.org/2001/XMLSchema" xmlns:p="http://schemas.microsoft.com/office/2006/metadata/properties" xmlns:ns2="32249c65-da49-47e9-984a-f0159a6f027c" targetNamespace="http://schemas.microsoft.com/office/2006/metadata/properties" ma:root="true" ma:fieldsID="193d5a21d60a221c5d533243a283af80" ns2:_="">
    <xsd:import namespace="32249c65-da49-47e9-984a-f0159a6f027c"/>
    <xsd:element name="properties">
      <xsd:complexType>
        <xsd:sequence>
          <xsd:element name="documentManagement">
            <xsd:complexType>
              <xsd:all>
                <xsd:element ref="ns2:DHHSInternetDivision" minOccurs="0"/>
                <xsd:element ref="ns2:DHHSInternetTopic" minOccurs="0"/>
                <xsd:element ref="ns2:DHHSInternetPCM" minOccurs="0"/>
                <xsd:element ref="ns2:DHHSInternetWCP"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49c65-da49-47e9-984a-f0159a6f027c" elementFormDefault="qualified">
    <xsd:import namespace="http://schemas.microsoft.com/office/2006/documentManagement/types"/>
    <xsd:import namespace="http://schemas.microsoft.com/office/infopath/2007/PartnerControls"/>
    <xsd:element name="DHHSInternetDivision" ma:index="8" nillable="true" ma:displayName="Division" ma:format="Dropdown" ma:internalName="DHHSInternetDivision">
      <xsd:simpleType>
        <xsd:restriction base="dms:Choice">
          <xsd:enumeration value="Agency-Wide"/>
          <xsd:enumeration value="Behavioral Health"/>
          <xsd:enumeration value="Children and Family Services"/>
          <xsd:enumeration value="Developmental Disabilities"/>
          <xsd:enumeration value="Medicaid &amp; Long-Term Care"/>
          <xsd:enumeration value="Public Health"/>
          <xsd:enumeration value="Operational"/>
        </xsd:restriction>
      </xsd:simpleType>
    </xsd:element>
    <xsd:element name="DHHSInternetTopic" ma:index="9" nillable="true" ma:displayName="Topic" ma:format="Dropdown" ma:internalName="DHHSInternetTopic">
      <xsd:simpleType>
        <xsd:union memberTypes="dms:Text">
          <xsd:simpleType>
            <xsd:restriction base="dms:Choice">
              <xsd:enumeration value="About"/>
              <xsd:enumeration value="Addiction"/>
              <xsd:enumeration value="Board Info"/>
              <xsd:enumeration value="Certificates"/>
              <xsd:enumeration value="Child Care"/>
              <xsd:enumeration value="Children"/>
              <xsd:enumeration value="Community and Rural Health Planning"/>
              <xsd:enumeration value="Consumer Advocacy"/>
              <xsd:enumeration value="Contact"/>
              <xsd:enumeration value="Current DHMs"/>
              <xsd:enumeration value="Disabilities Assistance"/>
              <xsd:enumeration value="Diseases &amp; Conditions"/>
              <xsd:enumeration value="Drug Overdose Prevention"/>
              <xsd:enumeration value="Economic Assistance"/>
              <xsd:enumeration value="Epidemiology and Informatics"/>
              <xsd:enumeration value="Environmental Health"/>
              <xsd:enumeration value="Facilities"/>
              <xsd:enumeration value="Families"/>
              <xsd:enumeration value="General Administration &amp; Support"/>
              <xsd:enumeration value="General Assistance"/>
              <xsd:enumeration value="General Licensing &amp; Regs"/>
              <xsd:enumeration value="Health Promotion"/>
              <xsd:enumeration value="Injury"/>
              <xsd:enumeration value="Legislation"/>
              <xsd:enumeration value="Lifespan Health"/>
              <xsd:enumeration value="MCAH"/>
              <xsd:enumeration value="Medicaid Related Assistance"/>
              <xsd:enumeration value="Mental Health"/>
              <xsd:enumeration value="Online Services"/>
              <xsd:enumeration value="Other"/>
              <xsd:enumeration value="Prevention"/>
              <xsd:enumeration value="Professions &amp; Occupations"/>
              <xsd:enumeration value="Safety"/>
              <xsd:enumeration value="Seniors"/>
              <xsd:enumeration value="State Committees"/>
              <xsd:enumeration value="Statutes &amp; Regs"/>
              <xsd:enumeration value="Suicide Prevention"/>
              <xsd:enumeration value="Tobacco Free Nebraska"/>
              <xsd:enumeration value="Vital Records"/>
              <xsd:enumeration value="Wellness &amp; Prevention"/>
              <xsd:enumeration value="Youth Facilities &amp; Services"/>
              <xsd:enumeration value="News Release"/>
            </xsd:restriction>
          </xsd:simpleType>
        </xsd:union>
      </xsd:simpleType>
    </xsd:element>
    <xsd:element name="DHHSInternetPCM" ma:index="10" nillable="true" ma:displayName="PCM" ma:internalName="DHHSInternetPCM">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enumeration value="7"/>
                    <xsd:enumeration value="8"/>
                  </xsd:restriction>
                </xsd:simpleType>
              </xsd:element>
            </xsd:sequence>
          </xsd:extension>
        </xsd:complexContent>
      </xsd:complexType>
    </xsd:element>
    <xsd:element name="DHHSInternetWCP" ma:index="11" nillable="true" ma:displayName="WCP" ma:internalName="DHHSInternetWCP">
      <xsd:complexType>
        <xsd:complexContent>
          <xsd:extension base="dms:MultiChoice">
            <xsd:sequence>
              <xsd:element name="Value" maxOccurs="unbounded" minOccurs="0" nillable="true">
                <xsd:simpleType>
                  <xsd:restriction base="dms:Choice">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enumeration value="89"/>
                    <xsd:enumeration value="90"/>
                    <xsd:enumeration value="91"/>
                  </xsd:restriction>
                </xsd:simpleType>
              </xsd:element>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B35444-1F58-4F6A-B04F-DC141225A7A6}"/>
</file>

<file path=customXml/itemProps2.xml><?xml version="1.0" encoding="utf-8"?>
<ds:datastoreItem xmlns:ds="http://schemas.openxmlformats.org/officeDocument/2006/customXml" ds:itemID="{D8A11EF4-F81C-43BF-96F0-D543BE23232D}"/>
</file>

<file path=customXml/itemProps3.xml><?xml version="1.0" encoding="utf-8"?>
<ds:datastoreItem xmlns:ds="http://schemas.openxmlformats.org/officeDocument/2006/customXml" ds:itemID="{764FC0CC-1C68-4229-A8B6-1FFF59313C3E}"/>
</file>

<file path=docProps/app.xml><?xml version="1.0" encoding="utf-8"?>
<Properties xmlns="http://schemas.openxmlformats.org/officeDocument/2006/extended-properties" xmlns:vt="http://schemas.openxmlformats.org/officeDocument/2006/docPropsVTypes">
  <TotalTime>0</TotalTime>
  <Words>1237</Words>
  <Application>Microsoft Office PowerPoint</Application>
  <PresentationFormat>On-screen Show (16:9)</PresentationFormat>
  <Paragraphs>110</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Roboto</vt:lpstr>
      <vt:lpstr>Arial</vt:lpstr>
      <vt:lpstr>Montserrat Black</vt:lpstr>
      <vt:lpstr>Montserrat SemiBold</vt:lpstr>
      <vt:lpstr>Noto Sans Symbols</vt:lpstr>
      <vt:lpstr>Gisha</vt:lpstr>
      <vt:lpstr>Roboto Black</vt:lpstr>
      <vt:lpstr>Montserrat</vt:lpstr>
      <vt:lpstr>BRAND</vt:lpstr>
      <vt:lpstr>Section 2:  Vaccine Safety, Effectiveness, &amp; Side Effects</vt:lpstr>
      <vt:lpstr>Safety &amp; Development</vt:lpstr>
      <vt:lpstr>Vaccine Development Stages</vt:lpstr>
      <vt:lpstr>COVID-19 Vaccine Development Comparison</vt:lpstr>
      <vt:lpstr>COVID-19 Vaccine Development</vt:lpstr>
      <vt:lpstr>How Vaccines Work</vt:lpstr>
      <vt:lpstr>PowerPoint Presentation</vt:lpstr>
      <vt:lpstr>PowerPoint Presentation</vt:lpstr>
      <vt:lpstr>PowerPoint Presentation</vt:lpstr>
      <vt:lpstr>Vaccine Safety</vt:lpstr>
      <vt:lpstr>PowerPoint Presentation</vt:lpstr>
      <vt:lpstr>PowerPoint Presentation</vt:lpstr>
      <vt:lpstr>Effectiveness</vt:lpstr>
      <vt:lpstr>Purpose of Vaccines</vt:lpstr>
      <vt:lpstr>Length of Protection</vt:lpstr>
      <vt:lpstr>Vaccine Effectiveness</vt:lpstr>
      <vt:lpstr>Booster Effectiveness</vt:lpstr>
      <vt:lpstr>PowerPoint Presentation</vt:lpstr>
      <vt:lpstr>PowerPoint Presentation</vt:lpstr>
      <vt:lpstr>PowerPoint Presentation</vt:lpstr>
      <vt:lpstr>Variants</vt:lpstr>
      <vt:lpstr>Variants and Vaccines</vt:lpstr>
      <vt:lpstr>Side Effects</vt:lpstr>
      <vt:lpstr>Side Effects</vt:lpstr>
      <vt:lpstr>PowerPoint Presentation</vt:lpstr>
      <vt:lpstr>PowerPoint Presentation</vt:lpstr>
      <vt:lpstr>PowerPoint Presentation</vt:lpstr>
      <vt:lpstr>PowerPoint Presentation</vt:lpstr>
      <vt:lpstr>Key Points From the Side Effect Videos</vt:lpstr>
      <vt:lpstr>Rare Side Effects Concerns</vt:lpstr>
      <vt:lpstr>PowerPoint Presentation</vt:lpstr>
      <vt:lpstr>Section 2 Summary</vt:lpstr>
      <vt:lpstr>Complete Section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2:  Vaccine Safety, Effectiveness, &amp; Side Effects</dc:title>
  <dc:creator>Erika Akers</dc:creator>
  <cp:lastModifiedBy>Akers, Erika</cp:lastModifiedBy>
  <cp:revision>1</cp:revision>
  <dcterms:modified xsi:type="dcterms:W3CDTF">2022-07-25T20:51:26Z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-537324722</vt:i4>
  </property>
  <property fmtid="{D5CDD505-2E9C-101B-9397-08002B2CF9AE}" pid="3" name="_NewReviewCycle">
    <vt:lpwstr/>
  </property>
  <property fmtid="{D5CDD505-2E9C-101B-9397-08002B2CF9AE}" pid="4" name="_EmailSubject">
    <vt:lpwstr>V2B PowerPoints for Website</vt:lpwstr>
  </property>
  <property fmtid="{D5CDD505-2E9C-101B-9397-08002B2CF9AE}" pid="5" name="_AuthorEmail">
    <vt:lpwstr>Erika.Akers@nebraska.gov</vt:lpwstr>
  </property>
  <property fmtid="{D5CDD505-2E9C-101B-9397-08002B2CF9AE}" pid="6" name="_AuthorEmailDisplayName">
    <vt:lpwstr>Akers, Erika</vt:lpwstr>
  </property>
  <property fmtid="{D5CDD505-2E9C-101B-9397-08002B2CF9AE}" pid="7" name="ContentTypeId">
    <vt:lpwstr>0x010100BAD75EA75CD83B45A34259F0B184D02700F1FEB8F40E8FCE49866B63B2C1871D94</vt:lpwstr>
  </property>
  <property fmtid="{D5CDD505-2E9C-101B-9397-08002B2CF9AE}" pid="8" name="Order">
    <vt:r8>365700</vt:r8>
  </property>
  <property fmtid="{D5CDD505-2E9C-101B-9397-08002B2CF9AE}" pid="9" name="xd_Signature">
    <vt:bool>false</vt:bool>
  </property>
  <property fmtid="{D5CDD505-2E9C-101B-9397-08002B2CF9AE}" pid="10" name="xd_ProgID">
    <vt:lpwstr/>
  </property>
  <property fmtid="{D5CDD505-2E9C-101B-9397-08002B2CF9AE}" pid="12" name="_SourceUrl">
    <vt:lpwstr/>
  </property>
  <property fmtid="{D5CDD505-2E9C-101B-9397-08002B2CF9AE}" pid="13" name="_SharedFileIndex">
    <vt:lpwstr/>
  </property>
  <property fmtid="{D5CDD505-2E9C-101B-9397-08002B2CF9AE}" pid="14" name="TemplateUrl">
    <vt:lpwstr/>
  </property>
  <property fmtid="{D5CDD505-2E9C-101B-9397-08002B2CF9AE}" pid="15" name="ComplianceAssetId">
    <vt:lpwstr/>
  </property>
</Properties>
</file>