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Gisha" panose="020B0502040204020203" pitchFamily="34" charset="-79"/>
      <p:regular r:id="rId54"/>
    </p:embeddedFont>
    <p:embeddedFont>
      <p:font typeface="Montserrat" panose="00000500000000000000" pitchFamily="50" charset="0"/>
      <p:regular r:id="rId55"/>
      <p:bold r:id="rId56"/>
      <p:italic r:id="rId57"/>
      <p:boldItalic r:id="rId58"/>
    </p:embeddedFont>
    <p:embeddedFont>
      <p:font typeface="Montserrat Black" panose="00000A00000000000000" pitchFamily="50" charset="0"/>
      <p:bold r:id="rId59"/>
      <p:boldItalic r:id="rId60"/>
    </p:embeddedFont>
    <p:embeddedFont>
      <p:font typeface="Montserrat SemiBold" panose="00000700000000000000" pitchFamily="2"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boto Black" panose="02000000000000000000" pitchFamily="2" charset="0"/>
      <p:bold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K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6T15:10:23.241" idx="1">
    <p:pos x="6000" y="0"/>
    <p:text>May need to be updated to include Novavax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96d0a939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96d0a939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f090ab9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f090ab9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6d0a939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96d0a939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f090ab9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f090ab9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f090ab9e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f090ab9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f090ab9e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f090ab9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090ab9e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090ab9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f090ab9e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f090ab9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96d0a93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96d0a93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96d0a939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96d0a939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96d0a939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96d0a939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7ae8de955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7ae8de95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7ae8de9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7ae8de9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7ae8de9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17ae8de9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7ae8de95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7ae8de95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7ae8de95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7ae8de9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 with DHHS specific graphic once completed</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ae8de95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7ae8de9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7ae8de95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7ae8de95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7ae8de95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7ae8de9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7e6d3f8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7e6d3f8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7e6d3f83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7e6d3f83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7ae8de95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7ae8de9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96d0a93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96d0a93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7ae8de95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7ae8de95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7ae8de95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7ae8de9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7ae8de95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7ae8de95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6d0a939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6d0a939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7ae8de95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7ae8de9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7ae8de95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7ae8de95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96d0a939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96d0a939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7ae8de95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7ae8de9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f090ab9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1f090ab9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7ae8de955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7ae8de95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7ae8de95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7ae8de95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7ae8de95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7ae8de95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17ae8de95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17ae8de95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7ae8de9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7ae8de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30a1a6c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30a1a6c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96d0a939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96d0a939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96d0a939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96d0a939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a0cb870d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a0cb870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96d0a939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96d0a93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vid.gov/tests" TargetMode="External"/><Relationship Id="rId7" Type="http://schemas.openxmlformats.org/officeDocument/2006/relationships/hyperlink" Target="https://www.youtube.com/watch?v=_juFqYt25i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UNcbPb3X9c4" TargetMode="External"/><Relationship Id="rId5" Type="http://schemas.openxmlformats.org/officeDocument/2006/relationships/hyperlink" Target="https://www.cdc.gov/coronavirus/2019-ncov/testing/self-testing-videos.html" TargetMode="External"/><Relationship Id="rId4" Type="http://schemas.openxmlformats.org/officeDocument/2006/relationships/hyperlink" Target="https://dhhs.ne.gov/Pages/COVID-19-Testing.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Pages/Rural-Health-Facilitie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hyperlink" Target="https://www.cdc.gov/coronavirus/2019-ncov/vaccines/different-vaccines.html"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vaccines/different-vaccine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cdc.gov/coronavirus/2019-ncov/vaccines/recommendations/pregnancy.html?s_cid=10484:covid%20vaccine%20for%20pregnant:sem.ga:p:RG:GM:gen:PTN:FY21" TargetMode="External"/><Relationship Id="rId4" Type="http://schemas.openxmlformats.org/officeDocument/2006/relationships/hyperlink" Target="https://www.cdc.gov/coronavirus/2019-ncov/vaccines/recommendations/children-teens.html?s_cid=11370:cdc%20covid%20vaccine%20children:sem.ga:p:RG:GM:gen:PTN:FY2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HIviRr7x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U1Y9iCWHnvk"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3MZb4LWGbo"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IivzyTy4eR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qqx5OcsDdyw"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ybvPSS0cWA8"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qZikhGQ4ojM"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Wf8m_H1rJng"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Uaq78FWLN0A"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3hIrEHKB_vY"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cdc.gov/coronavirus/2019-ncov/vaccines/recommendations/adolescen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need-extra-precautions/index.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5W_9RyJPssA"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WSGfRR9QMIo"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XNJCclJAGZg"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dc.gov/handwashing/index.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cip-dhhs.ne.gov/redcap/surveys/?s=W7NK49LD3RD7NPAE"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c.gov/coronavirus/2019-ncov/prevent-getting-sick/types-of-mask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prevent-getting-sick/types-of-mask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0822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1: </a:t>
            </a:r>
            <a:endParaRPr dirty="0">
              <a:solidFill>
                <a:srgbClr val="036080"/>
              </a:solidFill>
            </a:endParaRPr>
          </a:p>
          <a:p>
            <a:pPr marL="0" lvl="0" indent="0" algn="ctr" rtl="0">
              <a:spcBef>
                <a:spcPts val="0"/>
              </a:spcBef>
              <a:spcAft>
                <a:spcPts val="0"/>
              </a:spcAft>
              <a:buNone/>
            </a:pPr>
            <a:r>
              <a:rPr lang="en">
                <a:solidFill>
                  <a:srgbClr val="036080"/>
                </a:solidFill>
              </a:rPr>
              <a:t>COVID-19 Mitigation</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body" idx="1"/>
          </p:nvPr>
        </p:nvSpPr>
        <p:spPr>
          <a:xfrm>
            <a:off x="909600" y="1082825"/>
            <a:ext cx="7324800" cy="31281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sz="1900">
                <a:latin typeface="Arial"/>
                <a:ea typeface="Arial"/>
                <a:cs typeface="Arial"/>
                <a:sym typeface="Arial"/>
              </a:rPr>
              <a:t>Two testing options: </a:t>
            </a:r>
            <a:endParaRPr sz="1900" dirty="0">
              <a:latin typeface="Arial"/>
              <a:ea typeface="Arial"/>
              <a:cs typeface="Arial"/>
              <a:sym typeface="Arial"/>
            </a:endParaRPr>
          </a:p>
          <a:p>
            <a:pPr marL="0" lvl="0" indent="0" algn="l" rtl="0">
              <a:spcBef>
                <a:spcPts val="1000"/>
              </a:spcBef>
              <a:spcAft>
                <a:spcPts val="0"/>
              </a:spcAft>
              <a:buNone/>
            </a:pPr>
            <a:endParaRPr sz="500" dirty="0">
              <a:latin typeface="Arial"/>
              <a:ea typeface="Arial"/>
              <a:cs typeface="Arial"/>
              <a:sym typeface="Arial"/>
            </a:endParaRPr>
          </a:p>
          <a:p>
            <a:pPr marL="914400" lvl="0" indent="-322103" algn="l" rtl="0">
              <a:spcBef>
                <a:spcPts val="1000"/>
              </a:spcBef>
              <a:spcAft>
                <a:spcPts val="0"/>
              </a:spcAft>
              <a:buSzPct val="100000"/>
              <a:buAutoNum type="arabicPeriod"/>
            </a:pPr>
            <a:r>
              <a:rPr lang="en" sz="1900">
                <a:latin typeface="Arial"/>
                <a:ea typeface="Arial"/>
                <a:cs typeface="Arial"/>
                <a:sym typeface="Arial"/>
              </a:rPr>
              <a:t>Get tested by a health care provider at a testing site, clinic, or other location available in your community.</a:t>
            </a:r>
            <a:endParaRPr sz="1900" dirty="0">
              <a:latin typeface="Arial"/>
              <a:ea typeface="Arial"/>
              <a:cs typeface="Arial"/>
              <a:sym typeface="Arial"/>
            </a:endParaRPr>
          </a:p>
          <a:p>
            <a:pPr marL="914400" lvl="0" indent="-322103" algn="l" rtl="0">
              <a:spcBef>
                <a:spcPts val="0"/>
              </a:spcBef>
              <a:spcAft>
                <a:spcPts val="0"/>
              </a:spcAft>
              <a:buSzPct val="100000"/>
              <a:buAutoNum type="arabicPeriod"/>
            </a:pPr>
            <a:r>
              <a:rPr lang="en" sz="1900">
                <a:latin typeface="Arial"/>
                <a:ea typeface="Arial"/>
                <a:cs typeface="Arial"/>
                <a:sym typeface="Arial"/>
              </a:rPr>
              <a:t>Get an at-home test. These can be ordered for free from the government (here: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https://www.covid.gov/tests</a:t>
            </a:r>
            <a:r>
              <a:rPr lang="en" sz="1900">
                <a:latin typeface="Arial"/>
                <a:ea typeface="Arial"/>
                <a:cs typeface="Arial"/>
                <a:sym typeface="Arial"/>
              </a:rPr>
              <a:t> or here: </a:t>
            </a:r>
            <a:r>
              <a:rPr lang="en" sz="1850" u="sng">
                <a:solidFill>
                  <a:schemeClr val="hlink"/>
                </a:solidFill>
                <a:latin typeface="Arial"/>
                <a:ea typeface="Arial"/>
                <a:cs typeface="Arial"/>
                <a:sym typeface="Arial"/>
                <a:hlinkClick r:id="rId4"/>
              </a:rPr>
              <a:t>https://dhhs.ne.gov/Pages/COVID-19-Testing.aspx</a:t>
            </a:r>
            <a:r>
              <a:rPr lang="en" sz="1900">
                <a:latin typeface="Arial"/>
                <a:ea typeface="Arial"/>
                <a:cs typeface="Arial"/>
                <a:sym typeface="Arial"/>
              </a:rPr>
              <a:t>)  or purchased at a local pharmacy. </a:t>
            </a:r>
            <a:endParaRPr sz="1900" dirty="0">
              <a:latin typeface="Arial"/>
              <a:ea typeface="Arial"/>
              <a:cs typeface="Arial"/>
              <a:sym typeface="Arial"/>
            </a:endParaRPr>
          </a:p>
          <a:p>
            <a:pPr marL="0" lvl="0" indent="0" algn="l" rtl="0">
              <a:spcBef>
                <a:spcPts val="800"/>
              </a:spcBef>
              <a:spcAft>
                <a:spcPts val="0"/>
              </a:spcAft>
              <a:buNone/>
            </a:pPr>
            <a:endParaRPr sz="900" dirty="0">
              <a:latin typeface="Arial"/>
              <a:ea typeface="Arial"/>
              <a:cs typeface="Arial"/>
              <a:sym typeface="Arial"/>
            </a:endParaRPr>
          </a:p>
          <a:p>
            <a:pPr marL="0" lvl="0" indent="0" algn="l" rtl="0">
              <a:spcBef>
                <a:spcPts val="800"/>
              </a:spcBef>
              <a:spcAft>
                <a:spcPts val="0"/>
              </a:spcAft>
              <a:buNone/>
            </a:pPr>
            <a:r>
              <a:rPr lang="en" sz="1900">
                <a:latin typeface="Arial"/>
                <a:ea typeface="Arial"/>
                <a:cs typeface="Arial"/>
                <a:sym typeface="Arial"/>
              </a:rPr>
              <a:t>If you get an at-home test for COVID-19, there are many resources to help make sure it is done correctly. </a:t>
            </a:r>
            <a:endParaRPr sz="1900" dirty="0">
              <a:latin typeface="Arial"/>
              <a:ea typeface="Arial"/>
              <a:cs typeface="Arial"/>
              <a:sym typeface="Arial"/>
            </a:endParaRPr>
          </a:p>
          <a:p>
            <a:pPr marL="457200" lvl="0" indent="-322103" algn="l" rtl="0">
              <a:spcBef>
                <a:spcPts val="800"/>
              </a:spcBef>
              <a:spcAft>
                <a:spcPts val="0"/>
              </a:spcAft>
              <a:buSzPct val="100000"/>
              <a:buFont typeface="Arial"/>
              <a:buChar char="●"/>
            </a:pPr>
            <a:r>
              <a:rPr lang="en" sz="1900" u="sng">
                <a:solidFill>
                  <a:schemeClr val="hlink"/>
                </a:solidFill>
                <a:latin typeface="Arial"/>
                <a:ea typeface="Arial"/>
                <a:cs typeface="Arial"/>
                <a:sym typeface="Arial"/>
                <a:hlinkClick r:id="rId5"/>
              </a:rPr>
              <a:t>CDC | Self-Testing Videos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6"/>
              </a:rPr>
              <a:t>UNMC | How to do a COVID-19 self test</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7"/>
              </a:rPr>
              <a:t>iHealth COVID-19 test</a:t>
            </a:r>
            <a:r>
              <a:rPr lang="en" sz="1900">
                <a:latin typeface="Arial"/>
                <a:ea typeface="Arial"/>
                <a:cs typeface="Arial"/>
                <a:sym typeface="Arial"/>
              </a:rPr>
              <a:t> </a:t>
            </a:r>
            <a:endParaRPr sz="1900" dirty="0">
              <a:latin typeface="Arial"/>
              <a:ea typeface="Arial"/>
              <a:cs typeface="Arial"/>
              <a:sym typeface="Arial"/>
            </a:endParaRPr>
          </a:p>
        </p:txBody>
      </p:sp>
      <p:sp>
        <p:nvSpPr>
          <p:cNvPr id="156" name="Google Shape;156;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 Access</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body" idx="1"/>
          </p:nvPr>
        </p:nvSpPr>
        <p:spPr>
          <a:xfrm>
            <a:off x="917400" y="1160175"/>
            <a:ext cx="7309200" cy="22353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latin typeface="Arial"/>
                <a:ea typeface="Arial"/>
                <a:cs typeface="Arial"/>
                <a:sym typeface="Arial"/>
              </a:rPr>
              <a:t>Important during an outbreak to keep the virus from spreading easily between people.</a:t>
            </a:r>
            <a:endParaRPr sz="1900" dirty="0">
              <a:latin typeface="Arial"/>
              <a:ea typeface="Arial"/>
              <a:cs typeface="Arial"/>
              <a:sym typeface="Arial"/>
            </a:endParaRPr>
          </a:p>
          <a:p>
            <a:pPr marL="0" lvl="0" indent="0" algn="l" rtl="0">
              <a:spcBef>
                <a:spcPts val="800"/>
              </a:spcBef>
              <a:spcAft>
                <a:spcPts val="0"/>
              </a:spcAft>
              <a:buNone/>
            </a:pPr>
            <a:endParaRPr sz="1900" dirty="0">
              <a:latin typeface="Arial"/>
              <a:ea typeface="Arial"/>
              <a:cs typeface="Arial"/>
              <a:sym typeface="Arial"/>
            </a:endParaRPr>
          </a:p>
          <a:p>
            <a:pPr marL="457200" lvl="0" indent="-349250" algn="l" rtl="0">
              <a:spcBef>
                <a:spcPts val="800"/>
              </a:spcBef>
              <a:spcAft>
                <a:spcPts val="0"/>
              </a:spcAft>
              <a:buSzPts val="1900"/>
              <a:buFont typeface="Arial"/>
              <a:buChar char="●"/>
            </a:pPr>
            <a:r>
              <a:rPr lang="en" sz="1900">
                <a:latin typeface="Arial"/>
                <a:ea typeface="Arial"/>
                <a:cs typeface="Arial"/>
                <a:sym typeface="Arial"/>
              </a:rPr>
              <a:t>Important to practice if feeling ill. People can use this mitigation strategy by staying home or maintaining a distance of at least 6 feet while wearing a mask if staying home is not possible.</a:t>
            </a:r>
            <a:endParaRPr sz="1900" dirty="0">
              <a:latin typeface="Arial"/>
              <a:ea typeface="Arial"/>
              <a:cs typeface="Arial"/>
              <a:sym typeface="Arial"/>
            </a:endParaRPr>
          </a:p>
        </p:txBody>
      </p:sp>
      <p:sp>
        <p:nvSpPr>
          <p:cNvPr id="162" name="Google Shape;162;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Social / Physical Distancing</a:t>
            </a: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body" idx="1"/>
          </p:nvPr>
        </p:nvSpPr>
        <p:spPr>
          <a:xfrm>
            <a:off x="909600" y="967725"/>
            <a:ext cx="7324800" cy="3416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900" dirty="0">
              <a:latin typeface="Arial"/>
              <a:ea typeface="Arial"/>
              <a:cs typeface="Arial"/>
              <a:sym typeface="Arial"/>
            </a:endParaRPr>
          </a:p>
          <a:p>
            <a:pPr marL="457200" lvl="0" indent="-355600" algn="l" rtl="0">
              <a:spcBef>
                <a:spcPts val="800"/>
              </a:spcBef>
              <a:spcAft>
                <a:spcPts val="0"/>
              </a:spcAft>
              <a:buSzPts val="2000"/>
              <a:buChar char="●"/>
            </a:pPr>
            <a:r>
              <a:rPr lang="en" sz="2000">
                <a:latin typeface="Arial"/>
                <a:ea typeface="Arial"/>
                <a:cs typeface="Arial"/>
                <a:sym typeface="Arial"/>
              </a:rPr>
              <a:t>Isolation: staying home for recommended length of time after testing positive for COVID-19.</a:t>
            </a:r>
            <a:endParaRPr sz="2000" dirty="0">
              <a:latin typeface="Arial"/>
              <a:ea typeface="Arial"/>
              <a:cs typeface="Arial"/>
              <a:sym typeface="Arial"/>
            </a:endParaRPr>
          </a:p>
          <a:p>
            <a:pPr marL="0" lvl="0" indent="0" algn="l" rtl="0">
              <a:spcBef>
                <a:spcPts val="1000"/>
              </a:spcBef>
              <a:spcAft>
                <a:spcPts val="0"/>
              </a:spcAft>
              <a:buNone/>
            </a:pPr>
            <a:endParaRPr sz="1200" dirty="0">
              <a:latin typeface="Arial"/>
              <a:ea typeface="Arial"/>
              <a:cs typeface="Arial"/>
              <a:sym typeface="Arial"/>
            </a:endParaRPr>
          </a:p>
          <a:p>
            <a:pPr marL="457200" lvl="0" indent="-349250" algn="l" rtl="0">
              <a:spcBef>
                <a:spcPts val="1000"/>
              </a:spcBef>
              <a:spcAft>
                <a:spcPts val="1000"/>
              </a:spcAft>
              <a:buSzPts val="1900"/>
              <a:buChar char="●"/>
            </a:pPr>
            <a:r>
              <a:rPr lang="en" sz="2000">
                <a:latin typeface="Arial"/>
                <a:ea typeface="Arial"/>
                <a:cs typeface="Arial"/>
                <a:sym typeface="Arial"/>
              </a:rPr>
              <a:t>Quarantine: staying home when exposed to someone who has COVID-19 and watching for symptoms and/or awaiting COVID-19 test results.</a:t>
            </a:r>
            <a:r>
              <a:rPr lang="en">
                <a:latin typeface="Arial"/>
                <a:ea typeface="Arial"/>
                <a:cs typeface="Arial"/>
                <a:sym typeface="Arial"/>
              </a:rPr>
              <a:t> </a:t>
            </a:r>
            <a:endParaRPr dirty="0">
              <a:latin typeface="Arial"/>
              <a:ea typeface="Arial"/>
              <a:cs typeface="Arial"/>
              <a:sym typeface="Arial"/>
            </a:endParaRPr>
          </a:p>
        </p:txBody>
      </p:sp>
      <p:sp>
        <p:nvSpPr>
          <p:cNvPr id="168" name="Google Shape;168;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Definitions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49250" algn="l" rtl="0">
              <a:spcBef>
                <a:spcPts val="0"/>
              </a:spcBef>
              <a:spcAft>
                <a:spcPts val="0"/>
              </a:spcAft>
              <a:buSzPts val="1900"/>
              <a:buFont typeface="Arial"/>
              <a:buChar char="●"/>
            </a:pPr>
            <a:r>
              <a:rPr lang="en" sz="1900">
                <a:latin typeface="Arial"/>
                <a:ea typeface="Arial"/>
                <a:cs typeface="Arial"/>
                <a:sym typeface="Arial"/>
              </a:rPr>
              <a:t>It’s important to stay home when sick or after testing positive for COVID-19. When unable to stay home it’s important to wear a high quality mask around others.</a:t>
            </a:r>
            <a:endParaRPr sz="1900" dirty="0">
              <a:latin typeface="Arial"/>
              <a:ea typeface="Arial"/>
              <a:cs typeface="Arial"/>
              <a:sym typeface="Arial"/>
            </a:endParaRPr>
          </a:p>
          <a:p>
            <a:pPr marL="457200" lvl="0" indent="0" algn="l" rtl="0">
              <a:spcBef>
                <a:spcPts val="1000"/>
              </a:spcBef>
              <a:spcAft>
                <a:spcPts val="0"/>
              </a:spcAft>
              <a:buNone/>
            </a:pPr>
            <a:endParaRPr sz="700" dirty="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It’s important to distance from others when exposed                to COVID-19, and if unable to quarantine, to wear a              mask around others. For more information:                          </a:t>
            </a:r>
            <a:r>
              <a:rPr lang="en" sz="1700" u="sng">
                <a:solidFill>
                  <a:schemeClr val="hlink"/>
                </a:solidFill>
                <a:latin typeface="Arial"/>
                <a:ea typeface="Arial"/>
                <a:cs typeface="Arial"/>
                <a:sym typeface="Arial"/>
                <a:hlinkClick r:id="rId3"/>
              </a:rPr>
              <a:t>CDC | COVID-19 Quarantine and Isolation </a:t>
            </a:r>
            <a:r>
              <a:rPr lang="en" sz="1700">
                <a:latin typeface="Arial"/>
                <a:ea typeface="Arial"/>
                <a:cs typeface="Arial"/>
                <a:sym typeface="Arial"/>
              </a:rPr>
              <a:t> </a:t>
            </a:r>
            <a:endParaRPr sz="1700" dirty="0">
              <a:latin typeface="Arial"/>
              <a:ea typeface="Arial"/>
              <a:cs typeface="Arial"/>
              <a:sym typeface="Arial"/>
            </a:endParaRPr>
          </a:p>
        </p:txBody>
      </p:sp>
      <p:sp>
        <p:nvSpPr>
          <p:cNvPr id="174" name="Google Shape;174;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During an Outbreak</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Wellbeing During COVID-19 </a:t>
            </a:r>
            <a:endParaRPr dirty="0">
              <a:solidFill>
                <a:srgbClr val="036080"/>
              </a:solidFill>
            </a:endParaRPr>
          </a:p>
        </p:txBody>
      </p:sp>
      <p:sp>
        <p:nvSpPr>
          <p:cNvPr id="180" name="Google Shape;180;p2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 addition to COVID-19 mitigation strategies attending to your wellness is important </a:t>
            </a:r>
            <a:endParaRPr sz="1400" dirty="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36550" algn="l" rtl="0">
              <a:lnSpc>
                <a:spcPct val="100000"/>
              </a:lnSpc>
              <a:spcBef>
                <a:spcPts val="800"/>
              </a:spcBef>
              <a:spcAft>
                <a:spcPts val="0"/>
              </a:spcAft>
              <a:buSzPts val="1700"/>
              <a:buChar char="●"/>
            </a:pPr>
            <a:r>
              <a:rPr lang="en" sz="1700">
                <a:latin typeface="Arial"/>
                <a:ea typeface="Arial"/>
                <a:cs typeface="Arial"/>
                <a:sym typeface="Arial"/>
              </a:rPr>
              <a:t>The virus that causes COVID-19 can make someone physically sick, but it can also have negative impacts on mental health and wellbeing. </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During the pandemic many people have changed their behaviors, experienced loss, stress, and uncertainty.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Some behavioral changes like physical distancing for COVID-19 mitigation are helpful during an outbreak but there are many changed behaviors that were not needed or recommended. These are unintended consequences that are harming people’s health. </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86" name="Google Shape;186;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Impacts Beyond Illness</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700">
                <a:latin typeface="Arial"/>
                <a:ea typeface="Arial"/>
                <a:cs typeface="Arial"/>
                <a:sym typeface="Arial"/>
              </a:rPr>
              <a:t>Some examples of these behaviors and consequences harming health are:</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Harmful coping mechanisms like increased alcohol consumption</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physical activity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Changes in food consumption or access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Stress, hopelessness and mental health impacts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social connections leading to loneliness</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2" name="Google Shape;192;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Unintended Consequences</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body" idx="1"/>
          </p:nvPr>
        </p:nvSpPr>
        <p:spPr>
          <a:xfrm>
            <a:off x="881925" y="953950"/>
            <a:ext cx="7352400" cy="34299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Font typeface="Arial"/>
              <a:buChar char="●"/>
            </a:pPr>
            <a:r>
              <a:rPr lang="en" sz="1800">
                <a:latin typeface="Arial"/>
                <a:ea typeface="Arial"/>
                <a:cs typeface="Arial"/>
                <a:sym typeface="Arial"/>
              </a:rPr>
              <a:t>Research shows that many people postponed dental visits, cancer screenings, yearly check-ups, and other regular medical care.</a:t>
            </a:r>
            <a:endParaRPr sz="1800" dirty="0">
              <a:latin typeface="Arial"/>
              <a:ea typeface="Arial"/>
              <a:cs typeface="Arial"/>
              <a:sym typeface="Arial"/>
            </a:endParaRPr>
          </a:p>
          <a:p>
            <a:pPr marL="457200" lvl="0" indent="-342900" algn="l" rtl="0">
              <a:spcBef>
                <a:spcPts val="800"/>
              </a:spcBef>
              <a:spcAft>
                <a:spcPts val="0"/>
              </a:spcAft>
              <a:buSzPts val="1800"/>
              <a:buChar char="●"/>
            </a:pPr>
            <a:r>
              <a:rPr lang="en" sz="1800">
                <a:latin typeface="Arial"/>
                <a:ea typeface="Arial"/>
                <a:cs typeface="Arial"/>
                <a:sym typeface="Arial"/>
              </a:rPr>
              <a:t>It’s important for people to resume wellness visits with their healthcare providers. This includes getting recommended screenings and preventative care.</a:t>
            </a:r>
            <a:endParaRPr sz="18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800">
                <a:latin typeface="Arial"/>
                <a:ea typeface="Arial"/>
                <a:cs typeface="Arial"/>
                <a:sym typeface="Arial"/>
              </a:rPr>
              <a:t>To find a primary care provider in your community or get connected to local resources and facilities to help navigate any barriers and access appropriate care, visit:                                              </a:t>
            </a:r>
            <a:r>
              <a:rPr lang="en" sz="1750" u="sng">
                <a:solidFill>
                  <a:schemeClr val="hlink"/>
                </a:solidFill>
                <a:latin typeface="Arial"/>
                <a:ea typeface="Arial"/>
                <a:cs typeface="Arial"/>
                <a:sym typeface="Arial"/>
                <a:hlinkClick r:id="rId3"/>
              </a:rPr>
              <a:t>DHHS | Facilities Designed for Underserved Populations</a:t>
            </a:r>
            <a:r>
              <a:rPr lang="en" sz="1900">
                <a:latin typeface="Arial"/>
                <a:ea typeface="Arial"/>
                <a:cs typeface="Arial"/>
                <a:sym typeface="Arial"/>
              </a:rPr>
              <a:t>   </a:t>
            </a:r>
            <a:endParaRPr sz="19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8" name="Google Shape;198;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Wellness with Preventative Care</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body" idx="1"/>
          </p:nvPr>
        </p:nvSpPr>
        <p:spPr>
          <a:xfrm>
            <a:off x="711625" y="935150"/>
            <a:ext cx="7709400" cy="3448800"/>
          </a:xfrm>
          <a:prstGeom prst="rect">
            <a:avLst/>
          </a:prstGeom>
        </p:spPr>
        <p:txBody>
          <a:bodyPr spcFirstLastPara="1" wrap="square" lIns="68575" tIns="34275" rIns="68575" bIns="34275" anchor="t" anchorCtr="0">
            <a:normAutofit fontScale="92500" lnSpcReduction="20000"/>
          </a:bodyPr>
          <a:lstStyle/>
          <a:p>
            <a:pPr marL="457200" lvl="0" indent="-328453" algn="l" rtl="0">
              <a:lnSpc>
                <a:spcPct val="100000"/>
              </a:lnSpc>
              <a:spcBef>
                <a:spcPts val="800"/>
              </a:spcBef>
              <a:spcAft>
                <a:spcPts val="0"/>
              </a:spcAft>
              <a:buSzPct val="100000"/>
              <a:buChar char="●"/>
            </a:pPr>
            <a:r>
              <a:rPr lang="en" sz="1700">
                <a:latin typeface="Arial"/>
                <a:ea typeface="Arial"/>
                <a:cs typeface="Arial"/>
                <a:sym typeface="Arial"/>
              </a:rPr>
              <a:t>Taking care of yourself and encouraging those around you to be mindful as well helps make sure your immune system is healthy and ready when you need it.</a:t>
            </a:r>
            <a:endParaRPr sz="1700" dirty="0">
              <a:latin typeface="Arial"/>
              <a:ea typeface="Arial"/>
              <a:cs typeface="Arial"/>
              <a:sym typeface="Arial"/>
            </a:endParaRPr>
          </a:p>
          <a:p>
            <a:pPr marL="457200" lvl="0" indent="-328453" algn="l" rtl="0">
              <a:lnSpc>
                <a:spcPct val="100000"/>
              </a:lnSpc>
              <a:spcBef>
                <a:spcPts val="1000"/>
              </a:spcBef>
              <a:spcAft>
                <a:spcPts val="0"/>
              </a:spcAft>
              <a:buSzPct val="100000"/>
              <a:buFont typeface="Arial"/>
              <a:buChar char="●"/>
            </a:pPr>
            <a:r>
              <a:rPr lang="en" sz="1700">
                <a:latin typeface="Arial"/>
                <a:ea typeface="Arial"/>
                <a:cs typeface="Arial"/>
                <a:sym typeface="Arial"/>
              </a:rPr>
              <a:t>It can be challenging, but it is important to:</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Get enough sleep.</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Eat a well balanced diet (even if it’s small changes).</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Limit alcohol consumption.</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Move your body and get regular exercise.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Take time to rest and recharge.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Develop healthy coping mechanisms to take care of mental health.</a:t>
            </a:r>
            <a:endParaRPr sz="1700" dirty="0">
              <a:latin typeface="Arial"/>
              <a:ea typeface="Arial"/>
              <a:cs typeface="Arial"/>
              <a:sym typeface="Arial"/>
            </a:endParaRPr>
          </a:p>
          <a:p>
            <a:pPr marL="457200" lvl="0" indent="-316706" algn="l" rtl="0">
              <a:lnSpc>
                <a:spcPct val="100000"/>
              </a:lnSpc>
              <a:spcBef>
                <a:spcPts val="1000"/>
              </a:spcBef>
              <a:spcAft>
                <a:spcPts val="0"/>
              </a:spcAft>
              <a:buSzPct val="88235"/>
              <a:buFont typeface="Arial"/>
              <a:buChar char="●"/>
            </a:pPr>
            <a:r>
              <a:rPr lang="en" sz="1700">
                <a:latin typeface="Arial"/>
                <a:ea typeface="Arial"/>
                <a:cs typeface="Arial"/>
                <a:sym typeface="Arial"/>
              </a:rPr>
              <a:t>Resources to help manage wellbeing during COVID-19 will be                          included in the additional resources handout. </a:t>
            </a:r>
            <a:r>
              <a:rPr lang="en" sz="1900">
                <a:latin typeface="Arial"/>
                <a:ea typeface="Arial"/>
                <a:cs typeface="Arial"/>
                <a:sym typeface="Arial"/>
              </a:rPr>
              <a:t>  </a:t>
            </a:r>
            <a:endParaRPr sz="1900" dirty="0">
              <a:latin typeface="Arial"/>
              <a:ea typeface="Arial"/>
              <a:cs typeface="Arial"/>
              <a:sym typeface="Arial"/>
            </a:endParaRPr>
          </a:p>
        </p:txBody>
      </p:sp>
      <p:sp>
        <p:nvSpPr>
          <p:cNvPr id="204" name="Google Shape;204;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Wellbeing to Support Your Immune System</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Assessing COVID-19 Risk </a:t>
            </a:r>
            <a:endParaRPr dirty="0">
              <a:solidFill>
                <a:srgbClr val="036080"/>
              </a:solidFill>
            </a:endParaRPr>
          </a:p>
        </p:txBody>
      </p:sp>
      <p:sp>
        <p:nvSpPr>
          <p:cNvPr id="210" name="Google Shape;210;p34"/>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Knowing COVID-19 risk in your community informs prevention behaviors</a:t>
            </a:r>
            <a:endParaRPr sz="1400" dirty="0">
              <a:solidFill>
                <a:srgbClr val="FFC8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Model</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tools are necessary for COVID-19 mitigation</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Assessing Your Risk</a:t>
            </a:r>
            <a:endParaRPr dirty="0">
              <a:latin typeface="Arial"/>
              <a:ea typeface="Arial"/>
              <a:cs typeface="Arial"/>
              <a:sym typeface="Arial"/>
            </a:endParaRPr>
          </a:p>
        </p:txBody>
      </p:sp>
      <p:sp>
        <p:nvSpPr>
          <p:cNvPr id="216" name="Google Shape;216;p35"/>
          <p:cNvSpPr txBox="1">
            <a:spLocks noGrp="1"/>
          </p:cNvSpPr>
          <p:nvPr>
            <p:ph type="body" idx="1"/>
          </p:nvPr>
        </p:nvSpPr>
        <p:spPr>
          <a:xfrm>
            <a:off x="912675" y="904975"/>
            <a:ext cx="7317000" cy="3272100"/>
          </a:xfrm>
          <a:prstGeom prst="rect">
            <a:avLst/>
          </a:prstGeom>
        </p:spPr>
        <p:txBody>
          <a:bodyPr spcFirstLastPara="1" wrap="square" lIns="0" tIns="34275" rIns="68575" bIns="34275" anchor="t" anchorCtr="0">
            <a:noAutofit/>
          </a:bodyPr>
          <a:lstStyle/>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COVID-19 risk in your community is ever changing and based on many factors. </a:t>
            </a:r>
            <a:endParaRPr sz="1700" dirty="0">
              <a:latin typeface="Arial"/>
              <a:ea typeface="Arial"/>
              <a:cs typeface="Arial"/>
              <a:sym typeface="Arial"/>
            </a:endParaRPr>
          </a:p>
          <a:p>
            <a:pPr marL="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It may difficult to know what prevention measures you should take, but there are resources to help you make those decisions.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CDC developed a tool to estimate what the risk is in your community. Select your county and you will see COVID-19 community risk, and recommended prevention steps.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No tool is perfect, but can help you make informed choices                   to protect yourself, your family, and your community.</a:t>
            </a:r>
            <a:endParaRPr sz="1700" dirty="0">
              <a:latin typeface="Arial"/>
              <a:ea typeface="Arial"/>
              <a:cs typeface="Arial"/>
              <a:sym typeface="Arial"/>
            </a:endParaRPr>
          </a:p>
          <a:p>
            <a:pPr marL="0" lvl="0" indent="0" algn="l" rtl="0">
              <a:lnSpc>
                <a:spcPct val="100000"/>
              </a:lnSpc>
              <a:spcBef>
                <a:spcPts val="0"/>
              </a:spcBef>
              <a:spcAft>
                <a:spcPts val="0"/>
              </a:spcAft>
              <a:buNone/>
            </a:pPr>
            <a:endParaRPr sz="14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2" name="Google Shape;222;p3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Community Risk Level Tool</a:t>
            </a:r>
            <a:endParaRPr dirty="0">
              <a:latin typeface="Arial"/>
              <a:ea typeface="Arial"/>
              <a:cs typeface="Arial"/>
              <a:sym typeface="Arial"/>
            </a:endParaRPr>
          </a:p>
        </p:txBody>
      </p:sp>
      <p:sp>
        <p:nvSpPr>
          <p:cNvPr id="223" name="Google Shape;223;p36"/>
          <p:cNvSpPr txBox="1">
            <a:spLocks noGrp="1"/>
          </p:cNvSpPr>
          <p:nvPr>
            <p:ph type="body" idx="1"/>
          </p:nvPr>
        </p:nvSpPr>
        <p:spPr>
          <a:xfrm>
            <a:off x="928950" y="3882100"/>
            <a:ext cx="7286100" cy="367500"/>
          </a:xfrm>
          <a:prstGeom prst="rect">
            <a:avLst/>
          </a:prstGeom>
        </p:spPr>
        <p:txBody>
          <a:bodyPr spcFirstLastPara="1" wrap="square" lIns="0" tIns="34275" rIns="68575" bIns="34275" anchor="t" anchorCtr="0">
            <a:noAutofit/>
          </a:bodyPr>
          <a:lstStyle/>
          <a:p>
            <a:pPr marL="0" lvl="0" indent="0" algn="l" rtl="0">
              <a:lnSpc>
                <a:spcPct val="100000"/>
              </a:lnSpc>
              <a:spcBef>
                <a:spcPts val="0"/>
              </a:spcBef>
              <a:spcAft>
                <a:spcPts val="0"/>
              </a:spcAft>
              <a:buNone/>
            </a:pPr>
            <a:r>
              <a:rPr lang="en" sz="1400">
                <a:latin typeface="Arial"/>
                <a:ea typeface="Arial"/>
                <a:cs typeface="Arial"/>
                <a:sym typeface="Arial"/>
              </a:rPr>
              <a:t>Link for the tool: </a:t>
            </a:r>
            <a:r>
              <a:rPr lang="en" sz="1400" u="sng">
                <a:solidFill>
                  <a:schemeClr val="hlink"/>
                </a:solidFill>
                <a:latin typeface="Arial"/>
                <a:ea typeface="Arial"/>
                <a:cs typeface="Arial"/>
                <a:sym typeface="Arial"/>
                <a:hlinkClick r:id="rId3"/>
              </a:rPr>
              <a:t>CDC | COVID-19 by County</a:t>
            </a:r>
            <a:r>
              <a:rPr lang="en" sz="1400">
                <a:latin typeface="Arial"/>
                <a:ea typeface="Arial"/>
                <a:cs typeface="Arial"/>
                <a:sym typeface="Arial"/>
              </a:rPr>
              <a:t> (this is a great resource to share with others)</a:t>
            </a:r>
            <a:endParaRPr sz="1400" dirty="0">
              <a:latin typeface="Arial"/>
              <a:ea typeface="Arial"/>
              <a:cs typeface="Arial"/>
              <a:sym typeface="Arial"/>
            </a:endParaRPr>
          </a:p>
          <a:p>
            <a:pPr marL="0" lvl="0" indent="0" algn="ctr" rtl="0">
              <a:lnSpc>
                <a:spcPct val="100000"/>
              </a:lnSpc>
              <a:spcBef>
                <a:spcPts val="0"/>
              </a:spcBef>
              <a:spcAft>
                <a:spcPts val="0"/>
              </a:spcAft>
              <a:buNone/>
            </a:pPr>
            <a:endParaRPr dirty="0"/>
          </a:p>
        </p:txBody>
      </p:sp>
      <p:pic>
        <p:nvPicPr>
          <p:cNvPr id="224" name="Google Shape;224;p36"/>
          <p:cNvPicPr preferRelativeResize="0"/>
          <p:nvPr/>
        </p:nvPicPr>
        <p:blipFill>
          <a:blip r:embed="rId4">
            <a:alphaModFix/>
          </a:blip>
          <a:stretch>
            <a:fillRect/>
          </a:stretch>
        </p:blipFill>
        <p:spPr>
          <a:xfrm>
            <a:off x="4028650" y="981500"/>
            <a:ext cx="4909475" cy="2869651"/>
          </a:xfrm>
          <a:prstGeom prst="rect">
            <a:avLst/>
          </a:prstGeom>
          <a:noFill/>
          <a:ln>
            <a:noFill/>
          </a:ln>
        </p:spPr>
      </p:pic>
      <p:pic>
        <p:nvPicPr>
          <p:cNvPr id="225" name="Google Shape;225;p36"/>
          <p:cNvPicPr preferRelativeResize="0"/>
          <p:nvPr/>
        </p:nvPicPr>
        <p:blipFill rotWithShape="1">
          <a:blip r:embed="rId5">
            <a:alphaModFix/>
          </a:blip>
          <a:srcRect b="60218"/>
          <a:stretch/>
        </p:blipFill>
        <p:spPr>
          <a:xfrm>
            <a:off x="273825" y="1449024"/>
            <a:ext cx="3691726" cy="1497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body" idx="1"/>
          </p:nvPr>
        </p:nvSpPr>
        <p:spPr>
          <a:xfrm>
            <a:off x="594825" y="941925"/>
            <a:ext cx="5490300" cy="3359400"/>
          </a:xfrm>
          <a:prstGeom prst="rect">
            <a:avLst/>
          </a:prstGeom>
        </p:spPr>
        <p:txBody>
          <a:bodyPr spcFirstLastPara="1" wrap="square" lIns="68575" tIns="34275" rIns="68575" bIns="34275" anchor="t" anchorCtr="0">
            <a:noAutofit/>
          </a:bodyPr>
          <a:lstStyle/>
          <a:p>
            <a:pPr marL="457200" lvl="0" indent="-330200" algn="l" rtl="0">
              <a:lnSpc>
                <a:spcPct val="80000"/>
              </a:lnSpc>
              <a:spcBef>
                <a:spcPts val="800"/>
              </a:spcBef>
              <a:spcAft>
                <a:spcPts val="0"/>
              </a:spcAft>
              <a:buSzPts val="1600"/>
              <a:buChar char="●"/>
            </a:pPr>
            <a:r>
              <a:rPr lang="en" sz="1600">
                <a:latin typeface="Arial"/>
                <a:ea typeface="Arial"/>
                <a:cs typeface="Arial"/>
                <a:sym typeface="Arial"/>
              </a:rPr>
              <a:t>The prevention and mitigation strategies just covered can also be thought about like tools in a tool box.</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more tools you have the more prepared you are to have to right tools in any situation.</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Not all “tools” are equal and some are more helpful than others. The same is true with COVID-19 prevention measures.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Research has shown vaccines are one of the more powerful tools in the toolbox.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other “tools” are important and when combined with vaccines offer individuals and communities protection from many impacts of COVID-19.</a:t>
            </a:r>
            <a:endParaRPr sz="1600" dirty="0">
              <a:latin typeface="Arial"/>
              <a:ea typeface="Arial"/>
              <a:cs typeface="Arial"/>
              <a:sym typeface="Arial"/>
            </a:endParaRPr>
          </a:p>
        </p:txBody>
      </p:sp>
      <p:sp>
        <p:nvSpPr>
          <p:cNvPr id="231" name="Google Shape;231;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“Tools” in the “Toolbox”</a:t>
            </a:r>
            <a:endParaRPr dirty="0">
              <a:latin typeface="Arial"/>
              <a:ea typeface="Arial"/>
              <a:cs typeface="Arial"/>
              <a:sym typeface="Arial"/>
            </a:endParaRPr>
          </a:p>
        </p:txBody>
      </p:sp>
      <p:pic>
        <p:nvPicPr>
          <p:cNvPr id="232" name="Google Shape;232;p37"/>
          <p:cNvPicPr preferRelativeResize="0"/>
          <p:nvPr/>
        </p:nvPicPr>
        <p:blipFill>
          <a:blip r:embed="rId3">
            <a:alphaModFix/>
          </a:blip>
          <a:stretch>
            <a:fillRect/>
          </a:stretch>
        </p:blipFill>
        <p:spPr>
          <a:xfrm>
            <a:off x="6309421" y="1061675"/>
            <a:ext cx="2634076" cy="1993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Vaccination</a:t>
            </a:r>
            <a:endParaRPr dirty="0">
              <a:solidFill>
                <a:srgbClr val="036080"/>
              </a:solidFill>
            </a:endParaRPr>
          </a:p>
        </p:txBody>
      </p:sp>
      <p:sp>
        <p:nvSpPr>
          <p:cNvPr id="238" name="Google Shape;23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Eligibility, Availability, &amp; Importance</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Vaccines Available </a:t>
            </a:r>
            <a:endParaRPr dirty="0">
              <a:latin typeface="Arial"/>
              <a:ea typeface="Arial"/>
              <a:cs typeface="Arial"/>
              <a:sym typeface="Arial"/>
            </a:endParaRPr>
          </a:p>
        </p:txBody>
      </p:sp>
      <p:pic>
        <p:nvPicPr>
          <p:cNvPr id="244" name="Google Shape;244;p39"/>
          <p:cNvPicPr preferRelativeResize="0"/>
          <p:nvPr/>
        </p:nvPicPr>
        <p:blipFill>
          <a:blip r:embed="rId3">
            <a:alphaModFix/>
          </a:blip>
          <a:stretch>
            <a:fillRect/>
          </a:stretch>
        </p:blipFill>
        <p:spPr>
          <a:xfrm>
            <a:off x="6935975" y="3429000"/>
            <a:ext cx="2024050" cy="1013125"/>
          </a:xfrm>
          <a:prstGeom prst="rect">
            <a:avLst/>
          </a:prstGeom>
          <a:noFill/>
          <a:ln>
            <a:noFill/>
          </a:ln>
        </p:spPr>
      </p:pic>
      <p:pic>
        <p:nvPicPr>
          <p:cNvPr id="245" name="Google Shape;245;p39"/>
          <p:cNvPicPr preferRelativeResize="0"/>
          <p:nvPr/>
        </p:nvPicPr>
        <p:blipFill>
          <a:blip r:embed="rId4">
            <a:alphaModFix/>
          </a:blip>
          <a:stretch>
            <a:fillRect/>
          </a:stretch>
        </p:blipFill>
        <p:spPr>
          <a:xfrm>
            <a:off x="1121500" y="955163"/>
            <a:ext cx="6900991" cy="2955600"/>
          </a:xfrm>
          <a:prstGeom prst="rect">
            <a:avLst/>
          </a:prstGeom>
          <a:noFill/>
          <a:ln>
            <a:noFill/>
          </a:ln>
        </p:spPr>
      </p:pic>
      <p:sp>
        <p:nvSpPr>
          <p:cNvPr id="246" name="Google Shape;246;p39"/>
          <p:cNvSpPr txBox="1">
            <a:spLocks noGrp="1"/>
          </p:cNvSpPr>
          <p:nvPr>
            <p:ph type="body" idx="1"/>
          </p:nvPr>
        </p:nvSpPr>
        <p:spPr>
          <a:xfrm>
            <a:off x="1220477" y="4005725"/>
            <a:ext cx="6783600" cy="3204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770"/>
              <a:buNone/>
            </a:pPr>
            <a:r>
              <a:rPr lang="en" sz="1240">
                <a:latin typeface="Arial"/>
                <a:ea typeface="Arial"/>
                <a:cs typeface="Arial"/>
                <a:sym typeface="Arial"/>
              </a:rPr>
              <a:t>For more information on each vaccine type:  </a:t>
            </a:r>
            <a:r>
              <a:rPr lang="en" sz="1240" u="sng">
                <a:solidFill>
                  <a:schemeClr val="hlink"/>
                </a:solidFill>
                <a:latin typeface="Arial"/>
                <a:ea typeface="Arial"/>
                <a:cs typeface="Arial"/>
                <a:sym typeface="Arial"/>
                <a:hlinkClick r:id="rId5"/>
              </a:rPr>
              <a:t>CDC | Different COVID-19 Vaccines</a:t>
            </a:r>
            <a:r>
              <a:rPr lang="en" sz="1380">
                <a:latin typeface="Arial"/>
                <a:ea typeface="Arial"/>
                <a:cs typeface="Arial"/>
                <a:sym typeface="Arial"/>
              </a:rPr>
              <a:t> </a:t>
            </a:r>
            <a:endParaRPr sz="1380" dirty="0">
              <a:latin typeface="Arial"/>
              <a:ea typeface="Arial"/>
              <a:cs typeface="Arial"/>
              <a:sym typeface="Arial"/>
            </a:endParaRPr>
          </a:p>
        </p:txBody>
      </p:sp>
      <p:sp>
        <p:nvSpPr>
          <p:cNvPr id="247" name="Google Shape;247;p39"/>
          <p:cNvSpPr txBox="1"/>
          <p:nvPr/>
        </p:nvSpPr>
        <p:spPr>
          <a:xfrm>
            <a:off x="7131300" y="475300"/>
            <a:ext cx="193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Graphic Source: CDC</a:t>
            </a: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body" idx="1"/>
          </p:nvPr>
        </p:nvSpPr>
        <p:spPr>
          <a:xfrm>
            <a:off x="889775" y="881750"/>
            <a:ext cx="7347900" cy="3349500"/>
          </a:xfrm>
          <a:prstGeom prst="rect">
            <a:avLst/>
          </a:prstGeom>
        </p:spPr>
        <p:txBody>
          <a:bodyPr spcFirstLastPara="1" wrap="square" lIns="68575" tIns="34275" rIns="68575" bIns="34275" anchor="t" anchorCtr="0">
            <a:normAutofit/>
          </a:bodyPr>
          <a:lstStyle/>
          <a:p>
            <a:pPr marL="457200" lvl="0" indent="-327025" algn="l" rtl="0">
              <a:lnSpc>
                <a:spcPct val="115000"/>
              </a:lnSpc>
              <a:spcBef>
                <a:spcPts val="0"/>
              </a:spcBef>
              <a:spcAft>
                <a:spcPts val="0"/>
              </a:spcAft>
              <a:buSzPts val="1550"/>
              <a:buChar char="●"/>
            </a:pPr>
            <a:r>
              <a:rPr lang="en" sz="1550">
                <a:latin typeface="Arial"/>
                <a:ea typeface="Arial"/>
                <a:cs typeface="Arial"/>
                <a:sym typeface="Arial"/>
              </a:rPr>
              <a:t>A COVID-19 vaccine is available to all adults and most children. Visit this CDC link for the most up-to-date eligibility: </a:t>
            </a:r>
            <a:r>
              <a:rPr lang="en" sz="1550" u="sng">
                <a:solidFill>
                  <a:schemeClr val="hlink"/>
                </a:solidFill>
                <a:latin typeface="Arial"/>
                <a:ea typeface="Arial"/>
                <a:cs typeface="Arial"/>
                <a:sym typeface="Arial"/>
                <a:hlinkClick r:id="rId3"/>
              </a:rPr>
              <a:t>CDC | Different COVID-19 Vaccines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Char char="●"/>
            </a:pPr>
            <a:r>
              <a:rPr lang="en" sz="1550">
                <a:latin typeface="Arial"/>
                <a:ea typeface="Arial"/>
                <a:cs typeface="Arial"/>
                <a:sym typeface="Arial"/>
              </a:rPr>
              <a:t>Many children are eligible to receive a COVID-19 vaccine at thousands of pediatric healthcare provider offices, pharmacies, Federally Qualified Health Centers, and more. </a:t>
            </a:r>
            <a:r>
              <a:rPr lang="en" sz="1550" u="sng">
                <a:solidFill>
                  <a:schemeClr val="hlink"/>
                </a:solidFill>
                <a:latin typeface="Arial"/>
                <a:ea typeface="Arial"/>
                <a:cs typeface="Arial"/>
                <a:sym typeface="Arial"/>
                <a:hlinkClick r:id="rId4"/>
              </a:rPr>
              <a:t>CDC | COVID-19 Vaccines for Children and Teens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Font typeface="Arial"/>
              <a:buChar char="●"/>
            </a:pPr>
            <a:r>
              <a:rPr lang="en" sz="1550">
                <a:latin typeface="Arial"/>
                <a:ea typeface="Arial"/>
                <a:cs typeface="Arial"/>
                <a:sym typeface="Arial"/>
              </a:rPr>
              <a:t>People who are pregnant or breastfeeding are eligible to get the COVID-19 vaccine. </a:t>
            </a:r>
            <a:r>
              <a:rPr lang="en" sz="1550" u="sng">
                <a:solidFill>
                  <a:schemeClr val="hlink"/>
                </a:solidFill>
                <a:latin typeface="Arial"/>
                <a:ea typeface="Arial"/>
                <a:cs typeface="Arial"/>
                <a:sym typeface="Arial"/>
                <a:hlinkClick r:id="rId5"/>
              </a:rPr>
              <a:t>CDC | COVID-19 Vaccines While Pregnant or Breastfeeding</a:t>
            </a:r>
            <a:endParaRPr sz="1550" dirty="0">
              <a:latin typeface="Arial"/>
              <a:ea typeface="Arial"/>
              <a:cs typeface="Arial"/>
              <a:sym typeface="Arial"/>
            </a:endParaRPr>
          </a:p>
        </p:txBody>
      </p:sp>
      <p:sp>
        <p:nvSpPr>
          <p:cNvPr id="253" name="Google Shape;253;p4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a:t>
            </a:r>
            <a:endParaRPr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descr="Monica McLemore, PhD, MPH, RN affirms that the COVID-19 vaccines are recommended and safe to get at any time in pregnancy. Getting a COVID-19 vaccine protects you and your baby.&#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8, 2021). Always consult a healthcare provider for any personal health decisions.&#10;&#10;#GreaterThanCOVID&#10;&#10;TRANSCRIPT:&#10;&#10;Yes. Pregnant people should be vaccinated, not only against COVID-19, but for other infectious diseases we've always recommended that pregnant people be vaccinated and the data we have suggests that not only will you be safe, but it will afford some protection to your growing baby.&#10;&#10;I have no hesitation. I tell pregnant capable people that getting the vaccine, you know, is one of the safest things they can do for themselves and their baby. The American College of Obstetrics and Gynecology is recommending the vaccines. The American College of Nurse Midwives is recommending the vaccines, the American Public Health Association, because having COVID during pregnancy is far more risky and is more likely to result in very poor outcomes for pregnant people and their babies." title="Can I get the COVID-19 vaccine if I am pregnant? Monica McLemore, PhD, MPH, RN">
            <a:hlinkClick r:id="rId3"/>
          </p:cNvPr>
          <p:cNvPicPr preferRelativeResize="0"/>
          <p:nvPr/>
        </p:nvPicPr>
        <p:blipFill>
          <a:blip r:embed="rId4">
            <a:alphaModFix/>
          </a:blip>
          <a:stretch>
            <a:fillRect/>
          </a:stretch>
        </p:blipFill>
        <p:spPr>
          <a:xfrm>
            <a:off x="2286000" y="475848"/>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body" idx="1"/>
          </p:nvPr>
        </p:nvSpPr>
        <p:spPr>
          <a:xfrm>
            <a:off x="915550" y="1160200"/>
            <a:ext cx="7296300" cy="3070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COVID-19 vaccine boosters are available to many people who have already received their 1 dose of Johnson &amp; Johnson vaccine or their 2 doses of Pfizer or Moderna COVID-19 vaccine. At the time this training was made, boosters were still being studied so recommendations may change as new information becomes available. Visit this CDC link for updated recommendations: </a:t>
            </a:r>
            <a:r>
              <a:rPr lang="en" sz="1600" u="sng">
                <a:solidFill>
                  <a:schemeClr val="hlink"/>
                </a:solidFill>
                <a:latin typeface="Arial"/>
                <a:ea typeface="Arial"/>
                <a:cs typeface="Arial"/>
                <a:sym typeface="Arial"/>
                <a:hlinkClick r:id="rId3"/>
              </a:rPr>
              <a:t>CDC | Who Is Eligible for a COVID-19 Vaccine Booster Shot?</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People who are pregnant are able to get the COVID-19 vaccine booster.  </a:t>
            </a:r>
            <a:endParaRPr sz="1600" dirty="0">
              <a:latin typeface="Arial"/>
              <a:ea typeface="Arial"/>
              <a:cs typeface="Arial"/>
              <a:sym typeface="Arial"/>
            </a:endParaRPr>
          </a:p>
        </p:txBody>
      </p:sp>
      <p:sp>
        <p:nvSpPr>
          <p:cNvPr id="264" name="Google Shape;264;p4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Booster </a:t>
            </a:r>
            <a:endParaRPr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Ilan Shapiro, MD explains how boosters help to keep protection levels up in your immune system.&#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And a lot of people go like, “Well, doc, why I need an extra shot? The booster shot, why so important?” Well, we didn’t know how many booster shots or vaccines we actually needed to make sure that we had enough antibodies to protect our body. Right now, we know that after six months, the antibodies start going down and the chances of getting infected and actually getting complications from the disease start going up. That's why we started actually proposing the idea of getting a reminder message to our body. That's actually the booster shot to make sure that our body starts producing again enough antibodies to be protected." title="What does a COVID vaccine booster do? Ilan Shapiro, MD">
            <a:hlinkClick r:id="rId3"/>
          </p:cNvPr>
          <p:cNvPicPr preferRelativeResize="0"/>
          <p:nvPr/>
        </p:nvPicPr>
        <p:blipFill>
          <a:blip r:embed="rId4">
            <a:alphaModFix/>
          </a:blip>
          <a:stretch>
            <a:fillRect/>
          </a:stretch>
        </p:blipFill>
        <p:spPr>
          <a:xfrm>
            <a:off x="2286000" y="44680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4" descr="Yolanda Tinajero, MD, OB/GYN, affirms that the COVID-19 vaccine booster is safe at any trimester during pregnancy and helps to increase protection from serious complications. Getting a COVID-19 vaccine protects you and your baby. &#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December 1, 2021). Always consult a healthcare provider for any personal health decisions.&#10;&#10;#GreaterThanCOVID&#10;&#10;TRANSCRIPT:&#10;&#10;The CDC is recommending that all adults receive the COVID booster vaccine. And additionally, we are also recommending our patients who are pregnant to also receive the COVID booster vaccines.&#10;&#10;And for me it's super important, not only as a health care provider, but because I'm also pregnant and want to make sure that my pregnancy is as safe as possible." title="Should I get a COVID-19 vaccine booster if I'm pregnant? Yolanda Tinajero, MD">
            <a:hlinkClick r:id="rId3"/>
          </p:cNvPr>
          <p:cNvPicPr preferRelativeResize="0"/>
          <p:nvPr/>
        </p:nvPicPr>
        <p:blipFill>
          <a:blip r:embed="rId4">
            <a:alphaModFix/>
          </a:blip>
          <a:stretch>
            <a:fillRect/>
          </a:stretch>
        </p:blipFill>
        <p:spPr>
          <a:xfrm>
            <a:off x="2286000" y="46415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8" name="Google Shape;108;p18"/>
          <p:cNvPicPr preferRelativeResize="0"/>
          <p:nvPr/>
        </p:nvPicPr>
        <p:blipFill>
          <a:blip r:embed="rId3">
            <a:alphaModFix/>
          </a:blip>
          <a:stretch>
            <a:fillRect/>
          </a:stretch>
        </p:blipFill>
        <p:spPr>
          <a:xfrm>
            <a:off x="1749900" y="0"/>
            <a:ext cx="5644201" cy="4362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body" idx="1"/>
          </p:nvPr>
        </p:nvSpPr>
        <p:spPr>
          <a:xfrm>
            <a:off x="909200" y="1106050"/>
            <a:ext cx="7464000" cy="3112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1900">
                <a:latin typeface="Arial"/>
                <a:ea typeface="Arial"/>
                <a:cs typeface="Arial"/>
                <a:sym typeface="Arial"/>
              </a:rPr>
              <a:t>In the coming slides you’ll hear from healthcare and public health experts on:</a:t>
            </a:r>
            <a:endParaRPr sz="1900" dirty="0">
              <a:latin typeface="Arial"/>
              <a:ea typeface="Arial"/>
              <a:cs typeface="Arial"/>
              <a:sym typeface="Arial"/>
            </a:endParaRPr>
          </a:p>
          <a:p>
            <a:pPr marL="0" lvl="0" indent="0" algn="l" rtl="0">
              <a:spcBef>
                <a:spcPts val="1000"/>
              </a:spcBef>
              <a:spcAft>
                <a:spcPts val="0"/>
              </a:spcAft>
              <a:buNone/>
            </a:pPr>
            <a:endParaRPr sz="1000" dirty="0">
              <a:latin typeface="Arial"/>
              <a:ea typeface="Arial"/>
              <a:cs typeface="Arial"/>
              <a:sym typeface="Arial"/>
            </a:endParaRPr>
          </a:p>
          <a:p>
            <a:pPr marL="914400" lvl="1" indent="-349250" algn="l" rtl="0">
              <a:spcBef>
                <a:spcPts val="1000"/>
              </a:spcBef>
              <a:spcAft>
                <a:spcPts val="0"/>
              </a:spcAft>
              <a:buSzPts val="1900"/>
              <a:buFont typeface="Arial"/>
              <a:buChar char="○"/>
            </a:pPr>
            <a:r>
              <a:rPr lang="en" sz="1900">
                <a:latin typeface="Arial"/>
                <a:ea typeface="Arial"/>
                <a:cs typeface="Arial"/>
                <a:sym typeface="Arial"/>
              </a:rPr>
              <a:t>Why people should get vaccinated after they have already had COVID-19.</a:t>
            </a:r>
            <a:endParaRPr sz="1900" dirty="0">
              <a:latin typeface="Arial"/>
              <a:ea typeface="Arial"/>
              <a:cs typeface="Arial"/>
              <a:sym typeface="Arial"/>
            </a:endParaRPr>
          </a:p>
          <a:p>
            <a:pPr marL="914400" lvl="0" indent="0" algn="l" rtl="0">
              <a:spcBef>
                <a:spcPts val="800"/>
              </a:spcBef>
              <a:spcAft>
                <a:spcPts val="0"/>
              </a:spcAft>
              <a:buNone/>
            </a:pPr>
            <a:endParaRPr sz="9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Why getting vaccinated is recommended over waiting to get COVID-19 and build protection that way.</a:t>
            </a:r>
            <a:endParaRPr sz="1900" dirty="0">
              <a:latin typeface="Arial"/>
              <a:ea typeface="Arial"/>
              <a:cs typeface="Arial"/>
              <a:sym typeface="Arial"/>
            </a:endParaRPr>
          </a:p>
        </p:txBody>
      </p:sp>
      <p:sp>
        <p:nvSpPr>
          <p:cNvPr id="280" name="Google Shape;280;p4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Reasons to Get Vaccinated</a:t>
            </a:r>
            <a:endParaRPr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6" descr="David Malebranche, MD, MPH explains that people who have had COVID should still get vaccinated to ensure they are fully protec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I've heard people say, “Well, I have had COVID so I've been exposed. Therefore, my immune system is producing the proteins or antibodies. So I should be good, right?” &#10;&#10;And we're even telling the people that have been exposed to get vaccinated, because we don't know how long that natural immunity, that production of natural antibodies when you get exposed to it will actually last. We don't know if it's three months, six months, a year." title="Do I need to get vaccinated if I had COVID? David Malebranche, MD, MPH">
            <a:hlinkClick r:id="rId3"/>
          </p:cNvPr>
          <p:cNvPicPr preferRelativeResize="0"/>
          <p:nvPr/>
        </p:nvPicPr>
        <p:blipFill>
          <a:blip r:embed="rId4">
            <a:alphaModFix/>
          </a:blip>
          <a:stretch>
            <a:fillRect/>
          </a:stretch>
        </p:blipFill>
        <p:spPr>
          <a:xfrm>
            <a:off x="2286000" y="3515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7" descr="Jessica Malaty Rivera, MS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TRANSCRIPT:&#10;I think there are some misconceptions about what the word “natural immunity” means. It's a term we've used actually in infectious diseases and immunology for quite a long time. And, typically what happens is when you've been exposed to a virus, your body has some memory and tries to prevent you from getting sick from it again. Unfortunately though, with COVID-19, we're not seeing that same kind of memory induced from a natural infection compared to what we're seeing with vaccine induced immunity. &#10;&#10;The vaccines are triggering a very robust immune response, which actually includes T cells and B cells. B cells are pretty remarkable because they have that memory and they're able to create more antibodies over time and T-cells come in and attack and make sure that you don't get sick. So, we know that comparatively speaking that previously infected folks are at five times greater risk of reinfection compared to people who have been vaccinated. So, you can dramatically reduce your risk of reinfection and infection in the first place if you seek vaccination." title="Is &quot;natural immunity&quot; better than a COVID-19 vaccine? Jessica Malaty Rivera, MS">
            <a:hlinkClick r:id="rId3"/>
          </p:cNvPr>
          <p:cNvPicPr preferRelativeResize="0"/>
          <p:nvPr/>
        </p:nvPicPr>
        <p:blipFill>
          <a:blip r:embed="rId4">
            <a:alphaModFix/>
          </a:blip>
          <a:stretch>
            <a:fillRect/>
          </a:stretch>
        </p:blipFill>
        <p:spPr>
          <a:xfrm>
            <a:off x="2286000" y="498750"/>
            <a:ext cx="4572000"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6" name="Google Shape;296;p48"/>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B-cells &amp; T-cells</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297" name="Google Shape;297;p48"/>
          <p:cNvSpPr txBox="1">
            <a:spLocks noGrp="1"/>
          </p:cNvSpPr>
          <p:nvPr>
            <p:ph type="body" idx="1"/>
          </p:nvPr>
        </p:nvSpPr>
        <p:spPr>
          <a:xfrm>
            <a:off x="838125" y="905300"/>
            <a:ext cx="7467900" cy="5223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None/>
            </a:pPr>
            <a:r>
              <a:rPr lang="en" sz="1658" b="1">
                <a:latin typeface="Arial"/>
                <a:ea typeface="Arial"/>
                <a:cs typeface="Arial"/>
                <a:sym typeface="Arial"/>
              </a:rPr>
              <a:t>T-CELLS VS. B-CELLS</a:t>
            </a:r>
            <a:endParaRPr sz="1658" b="1" dirty="0">
              <a:latin typeface="Arial"/>
              <a:ea typeface="Arial"/>
              <a:cs typeface="Arial"/>
              <a:sym typeface="Arial"/>
            </a:endParaRPr>
          </a:p>
          <a:p>
            <a:pPr marL="0" lvl="0" indent="0" algn="ctr" rtl="0">
              <a:lnSpc>
                <a:spcPct val="115000"/>
              </a:lnSpc>
              <a:spcBef>
                <a:spcPts val="0"/>
              </a:spcBef>
              <a:spcAft>
                <a:spcPts val="0"/>
              </a:spcAft>
              <a:buNone/>
            </a:pPr>
            <a:r>
              <a:rPr lang="en" sz="1600">
                <a:latin typeface="Arial"/>
                <a:ea typeface="Arial"/>
                <a:cs typeface="Arial"/>
                <a:sym typeface="Arial"/>
              </a:rPr>
              <a:t>How your immune system protects you from viruses.</a:t>
            </a:r>
            <a:endParaRPr sz="1600" dirty="0">
              <a:latin typeface="Arial"/>
              <a:ea typeface="Arial"/>
              <a:cs typeface="Arial"/>
              <a:sym typeface="Arial"/>
            </a:endParaRPr>
          </a:p>
        </p:txBody>
      </p:sp>
      <p:pic>
        <p:nvPicPr>
          <p:cNvPr id="298" name="Google Shape;298;p48"/>
          <p:cNvPicPr preferRelativeResize="0">
            <a:picLocks noGrp="1"/>
          </p:cNvPicPr>
          <p:nvPr>
            <p:ph type="pic" idx="3"/>
          </p:nvPr>
        </p:nvPicPr>
        <p:blipFill rotWithShape="1">
          <a:blip r:embed="rId3">
            <a:alphaModFix/>
          </a:blip>
          <a:srcRect t="4346" b="4337"/>
          <a:stretch/>
        </p:blipFill>
        <p:spPr>
          <a:xfrm>
            <a:off x="7229788" y="1250813"/>
            <a:ext cx="792825" cy="731650"/>
          </a:xfrm>
          <a:prstGeom prst="rect">
            <a:avLst/>
          </a:prstGeom>
        </p:spPr>
      </p:pic>
      <p:pic>
        <p:nvPicPr>
          <p:cNvPr id="299" name="Google Shape;299;p48"/>
          <p:cNvPicPr preferRelativeResize="0">
            <a:picLocks noGrp="1"/>
          </p:cNvPicPr>
          <p:nvPr>
            <p:ph type="pic" idx="4"/>
          </p:nvPr>
        </p:nvPicPr>
        <p:blipFill rotWithShape="1">
          <a:blip r:embed="rId4">
            <a:alphaModFix/>
          </a:blip>
          <a:srcRect l="3427" r="3427"/>
          <a:stretch/>
        </p:blipFill>
        <p:spPr>
          <a:xfrm>
            <a:off x="1135003" y="1227175"/>
            <a:ext cx="938450" cy="804325"/>
          </a:xfrm>
          <a:prstGeom prst="rect">
            <a:avLst/>
          </a:prstGeom>
        </p:spPr>
      </p:pic>
      <p:sp>
        <p:nvSpPr>
          <p:cNvPr id="300" name="Google Shape;300;p48"/>
          <p:cNvSpPr txBox="1">
            <a:spLocks noGrp="1"/>
          </p:cNvSpPr>
          <p:nvPr>
            <p:ph type="body" idx="1"/>
          </p:nvPr>
        </p:nvSpPr>
        <p:spPr>
          <a:xfrm>
            <a:off x="1370250" y="17246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WHAT THEY DO</a:t>
            </a:r>
            <a:endParaRPr dirty="0">
              <a:latin typeface="Arial"/>
              <a:ea typeface="Arial"/>
              <a:cs typeface="Arial"/>
              <a:sym typeface="Arial"/>
            </a:endParaRPr>
          </a:p>
        </p:txBody>
      </p:sp>
      <p:sp>
        <p:nvSpPr>
          <p:cNvPr id="301" name="Google Shape;301;p48"/>
          <p:cNvSpPr txBox="1"/>
          <p:nvPr/>
        </p:nvSpPr>
        <p:spPr>
          <a:xfrm>
            <a:off x="2073450" y="1572388"/>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T-Cell</a:t>
            </a:r>
            <a:endParaRPr b="1" dirty="0"/>
          </a:p>
        </p:txBody>
      </p:sp>
      <p:sp>
        <p:nvSpPr>
          <p:cNvPr id="302" name="Google Shape;302;p48"/>
          <p:cNvSpPr txBox="1"/>
          <p:nvPr/>
        </p:nvSpPr>
        <p:spPr>
          <a:xfrm>
            <a:off x="6452075" y="1581637"/>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B-Cell</a:t>
            </a:r>
            <a:endParaRPr b="1" dirty="0"/>
          </a:p>
        </p:txBody>
      </p:sp>
      <p:sp>
        <p:nvSpPr>
          <p:cNvPr id="303" name="Google Shape;303;p48"/>
          <p:cNvSpPr txBox="1"/>
          <p:nvPr/>
        </p:nvSpPr>
        <p:spPr>
          <a:xfrm>
            <a:off x="621150" y="2086188"/>
            <a:ext cx="363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Kill infected cells to prevent you from getting sick from a virus after you've been exposed.</a:t>
            </a:r>
            <a:endParaRPr dirty="0"/>
          </a:p>
        </p:txBody>
      </p:sp>
      <p:sp>
        <p:nvSpPr>
          <p:cNvPr id="304" name="Google Shape;304;p48"/>
          <p:cNvSpPr txBox="1"/>
          <p:nvPr/>
        </p:nvSpPr>
        <p:spPr>
          <a:xfrm>
            <a:off x="4995575" y="2104650"/>
            <a:ext cx="338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Produce antibodies to recognize a virus as a pathogen and fight the virus in the future.</a:t>
            </a:r>
            <a:endParaRPr dirty="0"/>
          </a:p>
        </p:txBody>
      </p:sp>
      <p:sp>
        <p:nvSpPr>
          <p:cNvPr id="305" name="Google Shape;305;p48"/>
          <p:cNvSpPr txBox="1"/>
          <p:nvPr/>
        </p:nvSpPr>
        <p:spPr>
          <a:xfrm>
            <a:off x="841538" y="3085100"/>
            <a:ext cx="3250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Attackers, respond to virus detections like an immune system security guard.</a:t>
            </a:r>
            <a:endParaRPr dirty="0"/>
          </a:p>
        </p:txBody>
      </p:sp>
      <p:sp>
        <p:nvSpPr>
          <p:cNvPr id="306" name="Google Shape;306;p48"/>
          <p:cNvSpPr txBox="1"/>
          <p:nvPr/>
        </p:nvSpPr>
        <p:spPr>
          <a:xfrm>
            <a:off x="5087825" y="3049700"/>
            <a:ext cx="3460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Immune system security commission, makes sure there are enough trained security guards.</a:t>
            </a:r>
            <a:endParaRPr dirty="0"/>
          </a:p>
        </p:txBody>
      </p:sp>
      <p:sp>
        <p:nvSpPr>
          <p:cNvPr id="307" name="Google Shape;307;p48"/>
          <p:cNvSpPr txBox="1">
            <a:spLocks noGrp="1"/>
          </p:cNvSpPr>
          <p:nvPr>
            <p:ph type="body" idx="1"/>
          </p:nvPr>
        </p:nvSpPr>
        <p:spPr>
          <a:xfrm>
            <a:off x="1370250" y="2714563"/>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IN OTHER WORDS</a:t>
            </a:r>
            <a:endParaRPr dirty="0">
              <a:latin typeface="Arial"/>
              <a:ea typeface="Arial"/>
              <a:cs typeface="Arial"/>
              <a:sym typeface="Arial"/>
            </a:endParaRPr>
          </a:p>
        </p:txBody>
      </p:sp>
      <p:sp>
        <p:nvSpPr>
          <p:cNvPr id="308" name="Google Shape;308;p48"/>
          <p:cNvSpPr txBox="1">
            <a:spLocks noGrp="1"/>
          </p:cNvSpPr>
          <p:nvPr>
            <p:ph type="body" idx="1"/>
          </p:nvPr>
        </p:nvSpPr>
        <p:spPr>
          <a:xfrm>
            <a:off x="1382625" y="37432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WHY ARE THEY NEEDED</a:t>
            </a:r>
            <a:endParaRPr dirty="0">
              <a:latin typeface="Arial"/>
              <a:ea typeface="Arial"/>
              <a:cs typeface="Arial"/>
              <a:sym typeface="Arial"/>
            </a:endParaRPr>
          </a:p>
        </p:txBody>
      </p:sp>
      <p:sp>
        <p:nvSpPr>
          <p:cNvPr id="309" name="Google Shape;309;p48"/>
          <p:cNvSpPr txBox="1">
            <a:spLocks noGrp="1"/>
          </p:cNvSpPr>
          <p:nvPr>
            <p:ph type="body" idx="1"/>
          </p:nvPr>
        </p:nvSpPr>
        <p:spPr>
          <a:xfrm>
            <a:off x="461900" y="4083475"/>
            <a:ext cx="8227200" cy="3069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1200"/>
              </a:spcAft>
              <a:buSzPts val="770"/>
              <a:buNone/>
            </a:pPr>
            <a:r>
              <a:rPr lang="en" sz="1390">
                <a:latin typeface="Arial"/>
                <a:ea typeface="Arial"/>
                <a:cs typeface="Arial"/>
                <a:sym typeface="Arial"/>
              </a:rPr>
              <a:t>Both are needed to have a powerful immune response when a person is exposed to a virus.</a:t>
            </a:r>
            <a:endParaRPr sz="1250" dirty="0">
              <a:latin typeface="Arial"/>
              <a:ea typeface="Arial"/>
              <a:cs typeface="Arial"/>
              <a:sym typeface="Arial"/>
            </a:endParaRPr>
          </a:p>
        </p:txBody>
      </p:sp>
      <p:cxnSp>
        <p:nvCxnSpPr>
          <p:cNvPr id="310" name="Google Shape;310;p48"/>
          <p:cNvCxnSpPr/>
          <p:nvPr/>
        </p:nvCxnSpPr>
        <p:spPr>
          <a:xfrm>
            <a:off x="838050" y="20531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1" name="Google Shape;311;p48"/>
          <p:cNvCxnSpPr/>
          <p:nvPr/>
        </p:nvCxnSpPr>
        <p:spPr>
          <a:xfrm>
            <a:off x="838050" y="30153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2" name="Google Shape;312;p48"/>
          <p:cNvCxnSpPr/>
          <p:nvPr/>
        </p:nvCxnSpPr>
        <p:spPr>
          <a:xfrm>
            <a:off x="841550" y="4026088"/>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3" name="Google Shape;313;p48"/>
          <p:cNvCxnSpPr/>
          <p:nvPr/>
        </p:nvCxnSpPr>
        <p:spPr>
          <a:xfrm>
            <a:off x="4575200" y="20552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14" name="Google Shape;314;p48"/>
          <p:cNvCxnSpPr/>
          <p:nvPr/>
        </p:nvCxnSpPr>
        <p:spPr>
          <a:xfrm>
            <a:off x="4584075" y="3021463"/>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0" name="Google Shape;320;p49"/>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a:t>
            </a:r>
            <a:r>
              <a:rPr lang="en">
                <a:solidFill>
                  <a:schemeClr val="dk2"/>
                </a:solidFill>
                <a:latin typeface="Arial"/>
                <a:ea typeface="Arial"/>
                <a:cs typeface="Arial"/>
                <a:sym typeface="Arial"/>
              </a:rPr>
              <a:t>Vaccines &amp; Infection</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321" name="Google Shape;321;p49"/>
          <p:cNvSpPr txBox="1">
            <a:spLocks noGrp="1"/>
          </p:cNvSpPr>
          <p:nvPr>
            <p:ph type="body" idx="1"/>
          </p:nvPr>
        </p:nvSpPr>
        <p:spPr>
          <a:xfrm>
            <a:off x="1370250" y="883625"/>
            <a:ext cx="6403500" cy="629700"/>
          </a:xfrm>
          <a:prstGeom prst="rect">
            <a:avLst/>
          </a:prstGeom>
        </p:spPr>
        <p:txBody>
          <a:bodyPr spcFirstLastPara="1" wrap="square" lIns="68575" tIns="34275" rIns="68575" bIns="34275" anchor="t" anchorCtr="0">
            <a:normAutofit/>
          </a:bodyPr>
          <a:lstStyle/>
          <a:p>
            <a:pPr marL="0" lvl="0" indent="0" algn="ctr" rtl="0">
              <a:lnSpc>
                <a:spcPct val="115000"/>
              </a:lnSpc>
              <a:spcBef>
                <a:spcPts val="1200"/>
              </a:spcBef>
              <a:spcAft>
                <a:spcPts val="0"/>
              </a:spcAft>
              <a:buNone/>
            </a:pPr>
            <a:r>
              <a:rPr lang="en" sz="1700" b="1">
                <a:latin typeface="Arial"/>
                <a:ea typeface="Arial"/>
                <a:cs typeface="Arial"/>
                <a:sym typeface="Arial"/>
              </a:rPr>
              <a:t>VACCINE VS. INFECTION</a:t>
            </a:r>
            <a:endParaRPr sz="1700" b="1" dirty="0">
              <a:latin typeface="Arial"/>
              <a:ea typeface="Arial"/>
              <a:cs typeface="Arial"/>
              <a:sym typeface="Arial"/>
            </a:endParaRPr>
          </a:p>
          <a:p>
            <a:pPr marL="0" lvl="0" indent="0" algn="ctr" rtl="0">
              <a:lnSpc>
                <a:spcPct val="115000"/>
              </a:lnSpc>
              <a:spcBef>
                <a:spcPts val="0"/>
              </a:spcBef>
              <a:spcAft>
                <a:spcPts val="1200"/>
              </a:spcAft>
              <a:buNone/>
            </a:pPr>
            <a:r>
              <a:rPr lang="en">
                <a:latin typeface="Arial"/>
                <a:ea typeface="Arial"/>
                <a:cs typeface="Arial"/>
                <a:sym typeface="Arial"/>
              </a:rPr>
              <a:t>How your immune system protects you from viruses.</a:t>
            </a:r>
            <a:endParaRPr dirty="0">
              <a:latin typeface="Arial"/>
              <a:ea typeface="Arial"/>
              <a:cs typeface="Arial"/>
              <a:sym typeface="Arial"/>
            </a:endParaRPr>
          </a:p>
        </p:txBody>
      </p:sp>
      <p:sp>
        <p:nvSpPr>
          <p:cNvPr id="322" name="Google Shape;322;p49"/>
          <p:cNvSpPr txBox="1">
            <a:spLocks noGrp="1"/>
          </p:cNvSpPr>
          <p:nvPr>
            <p:ph type="body" idx="1"/>
          </p:nvPr>
        </p:nvSpPr>
        <p:spPr>
          <a:xfrm>
            <a:off x="1373750" y="17354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T-CELLS AND B-CELLS</a:t>
            </a:r>
            <a:endParaRPr dirty="0">
              <a:latin typeface="Arial"/>
              <a:ea typeface="Arial"/>
              <a:cs typeface="Arial"/>
              <a:sym typeface="Arial"/>
            </a:endParaRPr>
          </a:p>
        </p:txBody>
      </p:sp>
      <p:sp>
        <p:nvSpPr>
          <p:cNvPr id="323" name="Google Shape;323;p49"/>
          <p:cNvSpPr txBox="1"/>
          <p:nvPr/>
        </p:nvSpPr>
        <p:spPr>
          <a:xfrm>
            <a:off x="1944425" y="1642150"/>
            <a:ext cx="989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Vaccines</a:t>
            </a:r>
            <a:endParaRPr b="1" dirty="0"/>
          </a:p>
        </p:txBody>
      </p:sp>
      <p:sp>
        <p:nvSpPr>
          <p:cNvPr id="324" name="Google Shape;324;p49"/>
          <p:cNvSpPr txBox="1"/>
          <p:nvPr/>
        </p:nvSpPr>
        <p:spPr>
          <a:xfrm>
            <a:off x="6284975" y="1642150"/>
            <a:ext cx="10659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Infections</a:t>
            </a:r>
            <a:endParaRPr b="1" dirty="0"/>
          </a:p>
        </p:txBody>
      </p:sp>
      <p:sp>
        <p:nvSpPr>
          <p:cNvPr id="325" name="Google Shape;325;p49"/>
          <p:cNvSpPr txBox="1"/>
          <p:nvPr/>
        </p:nvSpPr>
        <p:spPr>
          <a:xfrm>
            <a:off x="621150" y="2292788"/>
            <a:ext cx="36363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T-Cells and B-Cells at a level that ensures predictable immune response.</a:t>
            </a:r>
            <a:endParaRPr sz="1800" dirty="0">
              <a:solidFill>
                <a:schemeClr val="dk1"/>
              </a:solidFill>
            </a:endParaRPr>
          </a:p>
        </p:txBody>
      </p:sp>
      <p:sp>
        <p:nvSpPr>
          <p:cNvPr id="326" name="Google Shape;326;p49"/>
          <p:cNvSpPr txBox="1"/>
          <p:nvPr/>
        </p:nvSpPr>
        <p:spPr>
          <a:xfrm>
            <a:off x="4995575" y="2274350"/>
            <a:ext cx="33801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Doesn't produce T-Cells and B-Cells at a level that ensures predictable immune response.</a:t>
            </a:r>
            <a:endParaRPr sz="1800" dirty="0">
              <a:solidFill>
                <a:schemeClr val="dk1"/>
              </a:solidFill>
            </a:endParaRPr>
          </a:p>
        </p:txBody>
      </p:sp>
      <p:sp>
        <p:nvSpPr>
          <p:cNvPr id="327" name="Google Shape;327;p49"/>
          <p:cNvSpPr txBox="1"/>
          <p:nvPr/>
        </p:nvSpPr>
        <p:spPr>
          <a:xfrm>
            <a:off x="813875" y="3619325"/>
            <a:ext cx="325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long lasting protection from severe COVID-19.</a:t>
            </a:r>
            <a:endParaRPr sz="1500" dirty="0">
              <a:solidFill>
                <a:schemeClr val="dk1"/>
              </a:solidFill>
            </a:endParaRPr>
          </a:p>
        </p:txBody>
      </p:sp>
      <p:sp>
        <p:nvSpPr>
          <p:cNvPr id="328" name="Google Shape;328;p49"/>
          <p:cNvSpPr txBox="1"/>
          <p:nvPr/>
        </p:nvSpPr>
        <p:spPr>
          <a:xfrm>
            <a:off x="5087825" y="3619325"/>
            <a:ext cx="346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Provides unpredictable protection from severe COVID-19.</a:t>
            </a:r>
            <a:endParaRPr sz="1500" dirty="0">
              <a:solidFill>
                <a:schemeClr val="dk1"/>
              </a:solidFill>
            </a:endParaRPr>
          </a:p>
        </p:txBody>
      </p:sp>
      <p:sp>
        <p:nvSpPr>
          <p:cNvPr id="329" name="Google Shape;329;p49"/>
          <p:cNvSpPr txBox="1">
            <a:spLocks noGrp="1"/>
          </p:cNvSpPr>
          <p:nvPr>
            <p:ph type="body" idx="1"/>
          </p:nvPr>
        </p:nvSpPr>
        <p:spPr>
          <a:xfrm>
            <a:off x="1370250" y="31369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OVERALL RESPONSE</a:t>
            </a:r>
            <a:endParaRPr dirty="0">
              <a:latin typeface="Arial"/>
              <a:ea typeface="Arial"/>
              <a:cs typeface="Arial"/>
              <a:sym typeface="Arial"/>
            </a:endParaRPr>
          </a:p>
        </p:txBody>
      </p:sp>
      <p:cxnSp>
        <p:nvCxnSpPr>
          <p:cNvPr id="330" name="Google Shape;330;p49"/>
          <p:cNvCxnSpPr/>
          <p:nvPr/>
        </p:nvCxnSpPr>
        <p:spPr>
          <a:xfrm>
            <a:off x="838050" y="21293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1" name="Google Shape;331;p49"/>
          <p:cNvCxnSpPr/>
          <p:nvPr/>
        </p:nvCxnSpPr>
        <p:spPr>
          <a:xfrm>
            <a:off x="939350" y="34767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2" name="Google Shape;332;p49"/>
          <p:cNvCxnSpPr/>
          <p:nvPr/>
        </p:nvCxnSpPr>
        <p:spPr>
          <a:xfrm>
            <a:off x="4575200" y="21314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3" name="Google Shape;333;p49"/>
          <p:cNvCxnSpPr/>
          <p:nvPr/>
        </p:nvCxnSpPr>
        <p:spPr>
          <a:xfrm>
            <a:off x="4575200" y="2465263"/>
            <a:ext cx="600" cy="572400"/>
          </a:xfrm>
          <a:prstGeom prst="straightConnector1">
            <a:avLst/>
          </a:prstGeom>
          <a:noFill/>
          <a:ln w="28575" cap="flat" cmpd="sng">
            <a:solidFill>
              <a:schemeClr val="dk2"/>
            </a:solidFill>
            <a:prstDash val="solid"/>
            <a:round/>
            <a:headEnd type="none" w="med" len="med"/>
            <a:tailEnd type="none" w="med" len="med"/>
          </a:ln>
        </p:spPr>
      </p:cxnSp>
      <p:pic>
        <p:nvPicPr>
          <p:cNvPr id="334" name="Google Shape;334;p49"/>
          <p:cNvPicPr preferRelativeResize="0"/>
          <p:nvPr/>
        </p:nvPicPr>
        <p:blipFill>
          <a:blip r:embed="rId3">
            <a:alphaModFix/>
          </a:blip>
          <a:stretch>
            <a:fillRect/>
          </a:stretch>
        </p:blipFill>
        <p:spPr>
          <a:xfrm>
            <a:off x="1252925" y="1180600"/>
            <a:ext cx="663514" cy="831300"/>
          </a:xfrm>
          <a:prstGeom prst="rect">
            <a:avLst/>
          </a:prstGeom>
          <a:noFill/>
          <a:ln>
            <a:noFill/>
          </a:ln>
        </p:spPr>
      </p:pic>
      <p:pic>
        <p:nvPicPr>
          <p:cNvPr id="335" name="Google Shape;335;p49"/>
          <p:cNvPicPr preferRelativeResize="0"/>
          <p:nvPr/>
        </p:nvPicPr>
        <p:blipFill rotWithShape="1">
          <a:blip r:embed="rId4">
            <a:alphaModFix/>
          </a:blip>
          <a:srcRect l="19057" r="19168"/>
          <a:stretch/>
        </p:blipFill>
        <p:spPr>
          <a:xfrm>
            <a:off x="7408431" y="1164450"/>
            <a:ext cx="784536" cy="831300"/>
          </a:xfrm>
          <a:prstGeom prst="rect">
            <a:avLst/>
          </a:prstGeom>
          <a:noFill/>
          <a:ln>
            <a:noFill/>
          </a:ln>
        </p:spPr>
      </p:pic>
      <p:cxnSp>
        <p:nvCxnSpPr>
          <p:cNvPr id="336" name="Google Shape;336;p49"/>
          <p:cNvCxnSpPr/>
          <p:nvPr/>
        </p:nvCxnSpPr>
        <p:spPr>
          <a:xfrm>
            <a:off x="4575950" y="3473938"/>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7" name="Google Shape;337;p49"/>
          <p:cNvCxnSpPr/>
          <p:nvPr/>
        </p:nvCxnSpPr>
        <p:spPr>
          <a:xfrm>
            <a:off x="4575950" y="3692138"/>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descr="Ilan Shapiro, MD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We know that there are certain viruses that will actually create a lot of antibodies and we will be protected for long term. Like, chickenpox is a great example of that. If you get it, you're very safe, but it hasn't been the case with COVID-19. We have seen multiple kids and adults get sick over and over again. That means that if we're only thinking about natural immunity as our only shield, we are unprotected. That's why I clearly recommend getting the vaccine to make sure that us and our kids are protected." title="Is immunity after COVID-19 better than from a vaccine? Ilan Shapiro, MD">
            <a:hlinkClick r:id="rId3"/>
          </p:cNvPr>
          <p:cNvPicPr preferRelativeResize="0"/>
          <p:nvPr/>
        </p:nvPicPr>
        <p:blipFill>
          <a:blip r:embed="rId4">
            <a:alphaModFix/>
          </a:blip>
          <a:stretch>
            <a:fillRect/>
          </a:stretch>
        </p:blipFill>
        <p:spPr>
          <a:xfrm>
            <a:off x="2286000" y="524750"/>
            <a:ext cx="4572000" cy="3429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
        <p:nvSpPr>
          <p:cNvPr id="348" name="Google Shape;348;p51"/>
          <p:cNvSpPr txBox="1">
            <a:spLocks noGrp="1"/>
          </p:cNvSpPr>
          <p:nvPr>
            <p:ph type="body" idx="1"/>
          </p:nvPr>
        </p:nvSpPr>
        <p:spPr>
          <a:xfrm>
            <a:off x="773450" y="866275"/>
            <a:ext cx="7611000" cy="3310800"/>
          </a:xfrm>
          <a:prstGeom prst="rect">
            <a:avLst/>
          </a:prstGeom>
        </p:spPr>
        <p:txBody>
          <a:bodyPr spcFirstLastPara="1" wrap="square" lIns="91425" tIns="91425" rIns="91425" bIns="128000"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 sz="1600">
                <a:latin typeface="Arial"/>
                <a:ea typeface="Arial"/>
                <a:cs typeface="Arial"/>
                <a:sym typeface="Arial"/>
              </a:rPr>
              <a:t>It’s important to understand that immunity from infection with the virus that causes COVID-19 is different than immunity from the COVID-19 vaccine.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virus is variable in different people so it’s hard for experts to know how long or how well a person will be protected in the long term with future outbreaks and variants.</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COVID-19 vaccine is being studied and will continue to be watched.</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Getting vaccinated after having COVID-19 offers even more protection because it strengthens both the B-cell and T-cell immune response.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It’s important for people that did have COVID-19 to still get                        vaccinated to reduce their risk of reinfection with the same or </a:t>
            </a:r>
            <a:endParaRPr sz="1600" dirty="0">
              <a:latin typeface="Arial"/>
              <a:ea typeface="Arial"/>
              <a:cs typeface="Arial"/>
              <a:sym typeface="Arial"/>
            </a:endParaRPr>
          </a:p>
          <a:p>
            <a:pPr marL="457200" lvl="0" indent="0" algn="l" rtl="0">
              <a:lnSpc>
                <a:spcPct val="100000"/>
              </a:lnSpc>
              <a:spcBef>
                <a:spcPts val="0"/>
              </a:spcBef>
              <a:spcAft>
                <a:spcPts val="0"/>
              </a:spcAft>
              <a:buNone/>
            </a:pPr>
            <a:r>
              <a:rPr lang="en" sz="1600">
                <a:latin typeface="Arial"/>
                <a:ea typeface="Arial"/>
                <a:cs typeface="Arial"/>
                <a:sym typeface="Arial"/>
              </a:rPr>
              <a:t>different variants.</a:t>
            </a:r>
            <a:endParaRPr sz="1600"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909200" y="900075"/>
            <a:ext cx="7464000" cy="33186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1900">
                <a:latin typeface="Arial"/>
                <a:ea typeface="Arial"/>
                <a:cs typeface="Arial"/>
                <a:sym typeface="Arial"/>
              </a:rPr>
              <a:t>Many people haven't gotten vaccinated and are not concerned about getting sick with COVID-19 even with new variants.</a:t>
            </a:r>
            <a:endParaRPr sz="1900" dirty="0">
              <a:latin typeface="Arial"/>
              <a:ea typeface="Arial"/>
              <a:cs typeface="Arial"/>
              <a:sym typeface="Arial"/>
            </a:endParaRPr>
          </a:p>
          <a:p>
            <a:pPr marL="457200" lvl="0" indent="-349250" algn="l" rtl="0">
              <a:spcBef>
                <a:spcPts val="1000"/>
              </a:spcBef>
              <a:spcAft>
                <a:spcPts val="0"/>
              </a:spcAft>
              <a:buSzPts val="1900"/>
              <a:buChar char="●"/>
            </a:pPr>
            <a:r>
              <a:rPr lang="en" sz="1900">
                <a:latin typeface="Arial"/>
                <a:ea typeface="Arial"/>
                <a:cs typeface="Arial"/>
                <a:sym typeface="Arial"/>
              </a:rPr>
              <a:t>Hear from healthcare and public health experts on:</a:t>
            </a:r>
            <a:endParaRPr sz="1900" dirty="0">
              <a:latin typeface="Arial"/>
              <a:ea typeface="Arial"/>
              <a:cs typeface="Arial"/>
              <a:sym typeface="Arial"/>
            </a:endParaRPr>
          </a:p>
          <a:p>
            <a:pPr marL="914400" lvl="1"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Weighing unknown risks of COVID-19 infection versus known mild side effects and rare treatable severe side effects.</a:t>
            </a:r>
            <a:endParaRPr sz="1900" dirty="0">
              <a:latin typeface="Arial"/>
              <a:ea typeface="Arial"/>
              <a:cs typeface="Arial"/>
              <a:sym typeface="Arial"/>
            </a:endParaRPr>
          </a:p>
          <a:p>
            <a:pPr marL="914400" lvl="0" indent="0" algn="l" rtl="0">
              <a:lnSpc>
                <a:spcPct val="100000"/>
              </a:lnSpc>
              <a:spcBef>
                <a:spcPts val="800"/>
              </a:spcBef>
              <a:spcAft>
                <a:spcPts val="0"/>
              </a:spcAft>
              <a:buNone/>
            </a:pPr>
            <a:endParaRPr sz="6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The risk associated with unknowingly spreading the virus to someone who is at risk or worried about                      COVID-19.</a:t>
            </a:r>
            <a:endParaRPr sz="1900" dirty="0">
              <a:latin typeface="Arial"/>
              <a:ea typeface="Arial"/>
              <a:cs typeface="Arial"/>
              <a:sym typeface="Arial"/>
            </a:endParaRPr>
          </a:p>
        </p:txBody>
      </p:sp>
      <p:sp>
        <p:nvSpPr>
          <p:cNvPr id="354" name="Google Shape;354;p5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Concern For Getting COVID-19 &amp; Vaccination</a:t>
            </a:r>
            <a:endParaRPr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3" descr="Ana G. Cepin, MD on how the COVID vaccines protect both you AND other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hat people have to really consider is what their risk of getting COVID is. And so, I think that people don't necessarily understand how risky it is. First of all, in terms of getting exposed to COVID in the first place, and then, second of all, what COVID can mean for them. So, people may think that it's something that's going to be mild. They may know someone who just had a mild course, and so it's not something that they're necessarily afraid of. However, we know that COVID can become very severe for some people, and we don't know who that's going to happen for. And so, you don't want to risk you being the person who ends up with very severe COVID and who could ultimately need to be hospitalized and ultimately even die from COVID. And even if you don't have a severe disease or end up needing to get hospitalized, there are so many people who end up having long-term effects from COVID infection.&#10;&#10;So even people who had mild infections or maybe even didn't even realize that they had COVID end up ultimately having symptoms that they need to deal with for months and even longer. We don't have enough information at this point, but there are people who are dealing with so many side effects and so many symptoms related to a COVID illness. And so, that's what you need to take into consideration when thinking about whether or not to get vaccinated. It's not a risk you want to take. You want to get vaccinated instead of risking getting COVID." title="If I'm not worried about getting COVID, why should I get vaccinated? Ana G. Cepin, MD">
            <a:hlinkClick r:id="rId3"/>
          </p:cNvPr>
          <p:cNvPicPr preferRelativeResize="0"/>
          <p:nvPr/>
        </p:nvPicPr>
        <p:blipFill>
          <a:blip r:embed="rId4">
            <a:alphaModFix/>
          </a:blip>
          <a:stretch>
            <a:fillRect/>
          </a:stretch>
        </p:blipFill>
        <p:spPr>
          <a:xfrm>
            <a:off x="2286000" y="361125"/>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4" descr="Noha Aboelata, MD explains that because most people are at risk of getting COVID, everyone should get a COVID vaccin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Very few people are at literally no risk of getting COVID. If you are completely shut in your home and literally no one ever comes to your home and you literally never leave and you decontaminate everything before you bring it in your house, maybe you're not at any risk of COVID-19. &#10;&#10;And so maybe if you're deciding that that's what you're going to do forever, but I think let's face it. That's not what most people are dealing with. A lot of the people that test positive, aren't quite sure where they got it. They thought they were following most of the guidelines, but they got it anyway.&#10;&#10;And so, anyone who says I'm not worried about getting COVID-19, I think needs to really be honest and take a hard look at why are you not worried about getting COVID-19? And are you basing that on real factual information? &#10;&#10;Because this virus is so contagious and it is rather easy to pick up, and it is spreading pretty rapidly through households and through workplaces. And so, I think most of us should be pretty concerned about potentially getting COVID-19." title="If I'm not worried about getting COVID, why should I get vaccinated? Noha Aboelata, MD">
            <a:hlinkClick r:id="rId3"/>
          </p:cNvPr>
          <p:cNvPicPr preferRelativeResize="0"/>
          <p:nvPr/>
        </p:nvPicPr>
        <p:blipFill>
          <a:blip r:embed="rId4">
            <a:alphaModFix/>
          </a:blip>
          <a:stretch>
            <a:fillRect/>
          </a:stretch>
        </p:blipFill>
        <p:spPr>
          <a:xfrm>
            <a:off x="2286000" y="52472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Measures </a:t>
            </a:r>
            <a:endParaRPr dirty="0">
              <a:solidFill>
                <a:srgbClr val="036080"/>
              </a:solidFill>
            </a:endParaRPr>
          </a:p>
        </p:txBody>
      </p:sp>
      <p:sp>
        <p:nvSpPr>
          <p:cNvPr id="114" name="Google Shape;114;p1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prevention measures are necessary for COVID-19 mitigation</a:t>
            </a:r>
            <a:endParaRPr sz="1400" dirty="0">
              <a:solidFill>
                <a:srgbClr val="FFC8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5" descr="Pamela Simms-Mackey, MD on why everyone benefits from getting the COVID vaccine, even if you are young and healthy.&#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So, a couple of reasons. So, one doesn't mean you won't get sick. So, younger people can get sick, younger people can have what we call morbidity or lasting illness. They may not die from it, but they may have ongoing lung problems or neurologic problems or other things like that. &#10;&#10;But I think the other thing that we think about in pediatric is what is your risk in your community? So, you know, I just told you, we have a bunch of children who cannot get the vaccine. But if you are, let's say 18 year old who gets COVID infection and you give it to a five year old and then they go visit grandma who's 80 years old. Now you've infected someone who may die from it." title="If I'm young and healthy, why do I need the COVID vaccine? Pamela Simms-Mackey, MD">
            <a:hlinkClick r:id="rId3"/>
          </p:cNvPr>
          <p:cNvPicPr preferRelativeResize="0"/>
          <p:nvPr/>
        </p:nvPicPr>
        <p:blipFill>
          <a:blip r:embed="rId4">
            <a:alphaModFix/>
          </a:blip>
          <a:stretch>
            <a:fillRect/>
          </a:stretch>
        </p:blipFill>
        <p:spPr>
          <a:xfrm>
            <a:off x="2286000" y="502450"/>
            <a:ext cx="4572000" cy="3429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6"/>
          <p:cNvSpPr txBox="1">
            <a:spLocks noGrp="1"/>
          </p:cNvSpPr>
          <p:nvPr>
            <p:ph type="body" idx="1"/>
          </p:nvPr>
        </p:nvSpPr>
        <p:spPr>
          <a:xfrm>
            <a:off x="840000" y="1129250"/>
            <a:ext cx="7464000" cy="3101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COVID-19 infection has more risks than COVID-19 vaccination. Think about some of these risks. Some might be:</a:t>
            </a:r>
            <a:endParaRPr sz="1900" dirty="0"/>
          </a:p>
          <a:p>
            <a:pPr marL="914400" lvl="1" indent="-349250" algn="l" rtl="0">
              <a:spcBef>
                <a:spcPts val="1000"/>
              </a:spcBef>
              <a:spcAft>
                <a:spcPts val="0"/>
              </a:spcAft>
              <a:buSzPts val="1900"/>
              <a:buChar char="○"/>
            </a:pPr>
            <a:r>
              <a:rPr lang="en" sz="1900" b="1"/>
              <a:t>Financial-</a:t>
            </a:r>
            <a:r>
              <a:rPr lang="en" sz="1900"/>
              <a:t> loss of work due to being sick or household member(s) getting sick, medical bills</a:t>
            </a:r>
            <a:endParaRPr sz="1900" dirty="0"/>
          </a:p>
          <a:p>
            <a:pPr marL="914400" lvl="1" indent="-349250" algn="l" rtl="0">
              <a:spcBef>
                <a:spcPts val="1000"/>
              </a:spcBef>
              <a:spcAft>
                <a:spcPts val="0"/>
              </a:spcAft>
              <a:buSzPts val="1900"/>
              <a:buChar char="○"/>
            </a:pPr>
            <a:r>
              <a:rPr lang="en" sz="1900" b="1"/>
              <a:t>Physical</a:t>
            </a:r>
            <a:r>
              <a:rPr lang="en" sz="1900"/>
              <a:t>- lasting symptoms, Long COVID</a:t>
            </a:r>
            <a:endParaRPr sz="1900" dirty="0"/>
          </a:p>
          <a:p>
            <a:pPr marL="914400" lvl="1" indent="-349250" algn="l" rtl="0">
              <a:spcBef>
                <a:spcPts val="1000"/>
              </a:spcBef>
              <a:spcAft>
                <a:spcPts val="0"/>
              </a:spcAft>
              <a:buSzPts val="1900"/>
              <a:buChar char="○"/>
            </a:pPr>
            <a:r>
              <a:rPr lang="en" sz="1900" b="1"/>
              <a:t>Social-</a:t>
            </a:r>
            <a:r>
              <a:rPr lang="en" sz="1900"/>
              <a:t> missing activities or commitments, infecting someone else who is at higher risk </a:t>
            </a:r>
            <a:endParaRPr sz="1900" dirty="0"/>
          </a:p>
          <a:p>
            <a:pPr marL="914400" lvl="1" indent="-349250" algn="l" rtl="0">
              <a:spcBef>
                <a:spcPts val="1000"/>
              </a:spcBef>
              <a:spcAft>
                <a:spcPts val="0"/>
              </a:spcAft>
              <a:buSzPts val="1900"/>
              <a:buChar char="○"/>
            </a:pPr>
            <a:r>
              <a:rPr lang="en" sz="1900" b="1"/>
              <a:t>Emotional- </a:t>
            </a:r>
            <a:r>
              <a:rPr lang="en" sz="1900"/>
              <a:t>stress from any of the above</a:t>
            </a:r>
            <a:endParaRPr sz="1900" dirty="0"/>
          </a:p>
        </p:txBody>
      </p:sp>
      <p:sp>
        <p:nvSpPr>
          <p:cNvPr id="375" name="Google Shape;375;p5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body" idx="1"/>
          </p:nvPr>
        </p:nvSpPr>
        <p:spPr>
          <a:xfrm>
            <a:off x="840000" y="1244500"/>
            <a:ext cx="7464000" cy="2406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We know COVID-19 vaccines don’t prevent 100% of infections, but infections after vaccination are </a:t>
            </a:r>
            <a:r>
              <a:rPr lang="en" sz="2000" u="sng"/>
              <a:t>less likely</a:t>
            </a:r>
            <a:r>
              <a:rPr lang="en" sz="2000"/>
              <a:t> to:</a:t>
            </a:r>
            <a:endParaRPr sz="2000" dirty="0"/>
          </a:p>
          <a:p>
            <a:pPr marL="914400" lvl="1" indent="-355600" algn="l" rtl="0">
              <a:spcBef>
                <a:spcPts val="1000"/>
              </a:spcBef>
              <a:spcAft>
                <a:spcPts val="0"/>
              </a:spcAft>
              <a:buSzPts val="2000"/>
              <a:buChar char="○"/>
            </a:pPr>
            <a:r>
              <a:rPr lang="en" sz="2000"/>
              <a:t>Be severe </a:t>
            </a:r>
            <a:endParaRPr sz="2000" dirty="0"/>
          </a:p>
          <a:p>
            <a:pPr marL="914400" lvl="1" indent="-355600" algn="l" rtl="0">
              <a:spcBef>
                <a:spcPts val="1000"/>
              </a:spcBef>
              <a:spcAft>
                <a:spcPts val="0"/>
              </a:spcAft>
              <a:buSzPts val="2000"/>
              <a:buChar char="○"/>
            </a:pPr>
            <a:r>
              <a:rPr lang="en" sz="2000"/>
              <a:t>Require hospitalization </a:t>
            </a:r>
            <a:endParaRPr sz="2000" dirty="0"/>
          </a:p>
          <a:p>
            <a:pPr marL="914400" lvl="1" indent="-355600" algn="l" rtl="0">
              <a:spcBef>
                <a:spcPts val="1000"/>
              </a:spcBef>
              <a:spcAft>
                <a:spcPts val="0"/>
              </a:spcAft>
              <a:buSzPts val="2000"/>
              <a:buChar char="○"/>
            </a:pPr>
            <a:r>
              <a:rPr lang="en" sz="2000"/>
              <a:t>Result in Long COVID</a:t>
            </a:r>
            <a:endParaRPr sz="2000" dirty="0"/>
          </a:p>
          <a:p>
            <a:pPr marL="914400" lvl="1" indent="-355600" algn="l" rtl="0">
              <a:spcBef>
                <a:spcPts val="1000"/>
              </a:spcBef>
              <a:spcAft>
                <a:spcPts val="0"/>
              </a:spcAft>
              <a:buSzPts val="2000"/>
              <a:buChar char="○"/>
            </a:pPr>
            <a:r>
              <a:rPr lang="en" sz="2000"/>
              <a:t>Result in death</a:t>
            </a:r>
            <a:endParaRPr sz="2000" dirty="0"/>
          </a:p>
        </p:txBody>
      </p:sp>
      <p:sp>
        <p:nvSpPr>
          <p:cNvPr id="381" name="Google Shape;381;p5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Infection After Vaccination</a:t>
            </a:r>
            <a:endParaRPr dirty="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8" descr="Susana Morales, MD explains how the COVID vaccines work to keep you from serious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t's hard to then for people to understand the idea that a vaccine wouldn't protect you 100 percent. Although honestly, the flu vaccine also doesn't protect you 100 percent, you know? But the people that were vaccinated in the clinical trials, even if they got symptomatic COVID were not admitted to the hospital, were not admitted to the ICU and did not die from COVID. So, you might get mild COVID, but if you can be almost guaranteed not getting admitted to the hospital, being in the ICU or dying from COVID, it's worth it." title="If you can still get COVID, why get vaccinated? Susana Morales, MD">
            <a:hlinkClick r:id="rId3"/>
          </p:cNvPr>
          <p:cNvPicPr preferRelativeResize="0"/>
          <p:nvPr/>
        </p:nvPicPr>
        <p:blipFill>
          <a:blip r:embed="rId4">
            <a:alphaModFix/>
          </a:blip>
          <a:stretch>
            <a:fillRect/>
          </a:stretch>
        </p:blipFill>
        <p:spPr>
          <a:xfrm>
            <a:off x="2286000" y="594025"/>
            <a:ext cx="4572000" cy="3429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9"/>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392" name="Google Shape;392;p59"/>
          <p:cNvSpPr txBox="1">
            <a:spLocks noGrp="1"/>
          </p:cNvSpPr>
          <p:nvPr>
            <p:ph type="body" idx="1"/>
          </p:nvPr>
        </p:nvSpPr>
        <p:spPr>
          <a:xfrm>
            <a:off x="928150" y="1206600"/>
            <a:ext cx="7301400" cy="3012000"/>
          </a:xfrm>
          <a:prstGeom prst="rect">
            <a:avLst/>
          </a:prstGeom>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Children can be infected with COVID-19 just like adults and can:</a:t>
            </a:r>
            <a:endParaRPr sz="1700" dirty="0">
              <a:highlight>
                <a:srgbClr val="FFFFFF"/>
              </a:highlight>
              <a:latin typeface="Arial"/>
              <a:ea typeface="Arial"/>
              <a:cs typeface="Arial"/>
              <a:sym typeface="Arial"/>
            </a:endParaRPr>
          </a:p>
          <a:p>
            <a:pPr marL="914400" lvl="1" indent="-336550" algn="l" rtl="0">
              <a:lnSpc>
                <a:spcPct val="115000"/>
              </a:lnSpc>
              <a:spcBef>
                <a:spcPts val="1000"/>
              </a:spcBef>
              <a:spcAft>
                <a:spcPts val="0"/>
              </a:spcAft>
              <a:buClr>
                <a:schemeClr val="dk1"/>
              </a:buClr>
              <a:buSzPts val="1700"/>
              <a:buFont typeface="Arial"/>
              <a:buChar char="○"/>
            </a:pPr>
            <a:r>
              <a:rPr lang="en" sz="1700">
                <a:highlight>
                  <a:srgbClr val="FFFFFF"/>
                </a:highlight>
                <a:latin typeface="Arial"/>
                <a:ea typeface="Arial"/>
                <a:cs typeface="Arial"/>
                <a:sym typeface="Arial"/>
              </a:rPr>
              <a:t>Get severely sick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Have both short and long-term health problems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Spread COVID-19 to others, including at home and at school.</a:t>
            </a:r>
            <a:endParaRPr sz="1700" dirty="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chemeClr val="lt1"/>
                </a:highlight>
                <a:latin typeface="Arial"/>
                <a:ea typeface="Arial"/>
                <a:cs typeface="Arial"/>
                <a:sym typeface="Arial"/>
              </a:rPr>
              <a:t>Vaccination helps keep children from getting seriously sick even if they do get COVID-19.</a:t>
            </a:r>
            <a:r>
              <a:rPr lang="en">
                <a:highlight>
                  <a:schemeClr val="lt1"/>
                </a:highlight>
                <a:latin typeface="Arial"/>
                <a:ea typeface="Arial"/>
                <a:cs typeface="Arial"/>
                <a:sym typeface="Arial"/>
              </a:rPr>
              <a:t> </a:t>
            </a:r>
            <a:r>
              <a:rPr lang="en" sz="1700">
                <a:highlight>
                  <a:srgbClr val="FFFFFF"/>
                </a:highlight>
                <a:latin typeface="Arial"/>
                <a:ea typeface="Arial"/>
                <a:cs typeface="Arial"/>
                <a:sym typeface="Arial"/>
              </a:rPr>
              <a:t> </a:t>
            </a:r>
            <a:endParaRPr sz="1700" dirty="0">
              <a:highlight>
                <a:srgbClr val="FFFFFF"/>
              </a:highlight>
              <a:latin typeface="Arial"/>
              <a:ea typeface="Arial"/>
              <a:cs typeface="Arial"/>
              <a:sym typeface="Arial"/>
            </a:endParaRPr>
          </a:p>
          <a:p>
            <a:pPr marL="0" lvl="0" indent="0" algn="l" rtl="0">
              <a:lnSpc>
                <a:spcPct val="115000"/>
              </a:lnSpc>
              <a:spcBef>
                <a:spcPts val="1000"/>
              </a:spcBef>
              <a:spcAft>
                <a:spcPts val="0"/>
              </a:spcAft>
              <a:buNone/>
            </a:pPr>
            <a:endParaRPr sz="1800" dirty="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600">
                <a:latin typeface="Arial"/>
                <a:ea typeface="Arial"/>
                <a:cs typeface="Arial"/>
                <a:sym typeface="Arial"/>
              </a:rPr>
              <a:t>Source &amp; to learn more: </a:t>
            </a:r>
            <a:r>
              <a:rPr lang="en"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COVID-19 Vaccines for Children and Teens</a:t>
            </a:r>
            <a:endParaRPr sz="1800" dirty="0">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dirty="0">
              <a:latin typeface="Arial"/>
              <a:ea typeface="Arial"/>
              <a:cs typeface="Arial"/>
              <a:sym typeface="Arial"/>
            </a:endParaRPr>
          </a:p>
        </p:txBody>
      </p:sp>
      <p:sp>
        <p:nvSpPr>
          <p:cNvPr id="393" name="Google Shape;393;p5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a:t>
            </a:r>
            <a:endParaRPr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body" idx="1"/>
          </p:nvPr>
        </p:nvSpPr>
        <p:spPr>
          <a:xfrm>
            <a:off x="928150" y="943625"/>
            <a:ext cx="7301400" cy="3275100"/>
          </a:xfrm>
          <a:prstGeom prst="rect">
            <a:avLst/>
          </a:prstGeom>
        </p:spPr>
        <p:txBody>
          <a:bodyPr spcFirstLastPara="1" wrap="square" lIns="91425" tIns="91425" rIns="91425" bIns="676650" anchor="t" anchorCtr="0">
            <a:noAutofit/>
          </a:bodyPr>
          <a:lstStyle/>
          <a:p>
            <a:pPr marL="457200" lvl="0" indent="-342900" algn="l" rtl="0">
              <a:lnSpc>
                <a:spcPct val="115000"/>
              </a:lnSpc>
              <a:spcBef>
                <a:spcPts val="0"/>
              </a:spcBef>
              <a:spcAft>
                <a:spcPts val="0"/>
              </a:spcAft>
              <a:buSzPts val="1800"/>
              <a:buFont typeface="Arial"/>
              <a:buChar char="●"/>
            </a:pPr>
            <a:r>
              <a:rPr lang="en" sz="1800">
                <a:highlight>
                  <a:srgbClr val="FFFFFF"/>
                </a:highlight>
                <a:latin typeface="Arial"/>
                <a:ea typeface="Arial"/>
                <a:cs typeface="Arial"/>
                <a:sym typeface="Arial"/>
              </a:rPr>
              <a:t>Vaccinating children can also help protect family members, including siblings who are not eligible for vaccination and family members who may be at increased risk of severe illness. For more information on protecting specific groups of people visit:         </a:t>
            </a:r>
            <a:r>
              <a:rPr lang="en" sz="1800" u="sng">
                <a:solidFill>
                  <a:schemeClr val="hlink"/>
                </a:solidFill>
                <a:highlight>
                  <a:srgbClr val="FFFFFF"/>
                </a:highlight>
                <a:latin typeface="Arial"/>
                <a:ea typeface="Arial"/>
                <a:cs typeface="Arial"/>
                <a:sym typeface="Arial"/>
                <a:hlinkClick r:id="rId3"/>
              </a:rPr>
              <a:t>CDC | COVID-19 Information for Specific Groups of People</a:t>
            </a:r>
            <a:r>
              <a:rPr lang="en" sz="1800">
                <a:highlight>
                  <a:srgbClr val="FFFFFF"/>
                </a:highlight>
                <a:latin typeface="Arial"/>
                <a:ea typeface="Arial"/>
                <a:cs typeface="Arial"/>
                <a:sym typeface="Arial"/>
              </a:rPr>
              <a:t> </a:t>
            </a:r>
            <a:endParaRPr sz="1800" dirty="0">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300" dirty="0">
              <a:highlight>
                <a:srgbClr val="FFFFFF"/>
              </a:highlight>
              <a:latin typeface="Arial"/>
              <a:ea typeface="Arial"/>
              <a:cs typeface="Arial"/>
              <a:sym typeface="Arial"/>
            </a:endParaRPr>
          </a:p>
          <a:p>
            <a:pPr marL="457200" lvl="0" indent="-342900" algn="l" rtl="0">
              <a:lnSpc>
                <a:spcPct val="115000"/>
              </a:lnSpc>
              <a:spcBef>
                <a:spcPts val="1000"/>
              </a:spcBef>
              <a:spcAft>
                <a:spcPts val="0"/>
              </a:spcAft>
              <a:buSzPts val="1800"/>
              <a:buFont typeface="Arial"/>
              <a:buChar char="●"/>
            </a:pPr>
            <a:r>
              <a:rPr lang="en" sz="1800">
                <a:highlight>
                  <a:srgbClr val="FFFFFF"/>
                </a:highlight>
                <a:latin typeface="Arial"/>
                <a:ea typeface="Arial"/>
                <a:cs typeface="Arial"/>
                <a:sym typeface="Arial"/>
              </a:rPr>
              <a:t>Vaccinating children can help keep them in school and help them safely participate in sports, playdates, and other group activities that are important for their well being.</a:t>
            </a:r>
            <a:endParaRPr sz="1800" dirty="0">
              <a:latin typeface="Arial"/>
              <a:ea typeface="Arial"/>
              <a:cs typeface="Arial"/>
              <a:sym typeface="Arial"/>
            </a:endParaRPr>
          </a:p>
          <a:p>
            <a:pPr marL="0" lvl="0" indent="0" algn="l" rtl="0">
              <a:lnSpc>
                <a:spcPct val="80000"/>
              </a:lnSpc>
              <a:spcBef>
                <a:spcPts val="1200"/>
              </a:spcBef>
              <a:spcAft>
                <a:spcPts val="0"/>
              </a:spcAft>
              <a:buSzPts val="275"/>
              <a:buNone/>
            </a:pPr>
            <a:endParaRPr sz="1500" dirty="0">
              <a:latin typeface="Arial"/>
              <a:ea typeface="Arial"/>
              <a:cs typeface="Arial"/>
              <a:sym typeface="Arial"/>
            </a:endParaRPr>
          </a:p>
        </p:txBody>
      </p:sp>
      <p:sp>
        <p:nvSpPr>
          <p:cNvPr id="399" name="Google Shape;399;p6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 (Cont.)</a:t>
            </a:r>
            <a:endParaRPr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61" descr="Shaquita Bell, MD explains how the COVID vaccines keep us healthy by preventing serious illness and death from COVID.&#10;&#10;Children 5 and older are eligible to get a COVID vaccine. Clinical trials are ongoing for younger children.&#10;&#10;THE CONVERSATION / LA CONVERSACIÓN #BetweenUsAboutUs expands to address questions about the COVID-19 vaccines and children with FAQ videos featuring pediatricians and other experts. This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GreaterThanCOVID&#10;&#10;TRANSCRIPT: &#10;&#10;I really start with, what do you hope for your child to do with their day-to-day life? Do you want them to go to school in person? Do they want to go to summer camp? Do they want to visit grandma and grandpa? Did they want to visit their family reunion? All of those, each and every one of those things, is a risk of coronavirus exposure for them. So, they could get sick from coronavirus, but it also is an opportunity when they could spread coronavirus to other people. &#10;&#10;And so, when we talk about vaccinating children and we talk a lot about what lifestyle you want to have and sort of the risks and benefits. So, we all put a seatbelt on when we ride in the car and no, we don't want to be in a car accident, but we know if we wear the seatbelt, we're going to be safer. And we wear helmets when we ride bikes because, you know, we don't think we're going to fall off our bike. It's really probably rare that we'll fall off a bike, but a car might hit us while we're biking because they're text messaging on their phone. So, we wear the helmet to protect ourselves and I really put coronavirus vaccine on that same plane. Like, it is a tool to keep your child safer and to also keep other people safe as well. So, it has low risk. It has really high reward and we know that it's very effective. So, it is, it makes sense if you're going to wear seatbelts, if you're going to wear helmets, you should also get your coronavirus vaccine." title="Why to vaccinate your child for COVID - Shaquita Bell, MD">
            <a:hlinkClick r:id="rId3"/>
          </p:cNvPr>
          <p:cNvPicPr preferRelativeResize="0"/>
          <p:nvPr/>
        </p:nvPicPr>
        <p:blipFill>
          <a:blip r:embed="rId4">
            <a:alphaModFix/>
          </a:blip>
          <a:stretch>
            <a:fillRect/>
          </a:stretch>
        </p:blipFill>
        <p:spPr>
          <a:xfrm>
            <a:off x="2286000" y="48145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62" descr="Pediatrician Rhea Boyd, MD, MPH and infectious disease epidemiologist Jessica Malaty Rivera, MS on the top 5 things parents want to know about the COVID-19 vaccine for children ages 5 to 11.&#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Question #1: Do kids even need a COVID-19 vaccine?&#10;&#10;Rhea Boyd, MD, MPH: Yes!&#10;&#10;Jessica Malaty Rivera, MS: Yes.&#10;&#10;Rhea Boyd, MD, MPH: The clear answer is your child needs to be vaccinated. Kids get COVID and they can get incredibly sick and even die of COVID. And, so, it's really important for parents to understand that vaccinating your kid is the number one way to protect them from getting infected with COVID, to protect them from being hospitalized with COVID and from dying with COVID.&#10;&#10;Jessica Malaty Rivera, MS: We also know that kids of color, Black and Brown kids in particular, experience this pandemic at a rate of almost three times worse with the worst outcomes. And, so, we know that this is another way to protect the most vulnerable population from having the worst outcomes by vaccinating them. &#10;&#10;Question #2: Is the COVID-19 vaccine safe for children? &#10;&#10;Rhea Boyd, MD, MPH: The COVID vaccine is absolutely safe for kids. We know that because the rigorous clinical trials that 5 to 11-year-olds went through showed that it's safe, that the side effects that kids experience are mild and they’re ones we saw for other age groups like teenagers and young adults. Things like pain at your injection site, which might be in your upper arm, or aches and pains, fevers, chills, things that are commonly treated with over-the-counter medications and typically only last a couple of days. We have not seen serious side effects among the 5 to 11-year-old group from the clinical trials.&#10;&#10;Jessica Malaty Rivera, MS: The data is actually deeply encouraging, and I reviewed all 82 pages of it before it was reviewed by FDA and CDC. There were no reports of anaphylaxis, no reports of myocarditis, pericarditis, Bell's palsy or appendicitis. Those are some of the biggest things that we're looking for in our safety signals and understanding how safe this vaccine is.&#10;&#10;Question #3: Do kids get the same COVID-19 vaccine as adults?&#10;&#10;Rhea Boyd, MD, MPH: The vaccine that kids are getting, age 5-11, is one-third the dose of the vaccine that's being given to adults.&#10;&#10;Jessica Malaty Rivera, MS: The most amazing part about that is that they saw antibody levels as high as those who got the full adult dose.&#10;&#10;Rhea Boyd, MD, MPH: So, the exact dose that's given to kids is actually a dose that is rigorously tested to make sure that it's safe for that age group. And that it works. That it actually protects kids from getting COVID infection or complications.&#10;&#10;Question #4: What about long-term effects of the COVID-19 vaccine?   &#10;&#10;Rhea Boyd, MD, MPH: A lot of parents have been very concerned about whether the COVID vaccines affect their child's ability to go through puberty or their fertility long-term. And, so, it's really important that everyone understands that we have now been looking at this closely. There's no evidence of that.&#10;&#10;Jessica Malaty Rivera, MS: We know that the vaccine is actually not in the person's body for very long. And, so, we're not concerned about long-term effects on the development of a child. There is no biological plausibility of these vaccines impairing fertility or reproductive health in boys or girls.&#10;&#10;Question #5: Where can I get my child vaccinated for COVID-19?   &#10;&#10;Rhea Boyd, MD, MPH: You can go to your provider, to your pediatrician, to the doctor's office that you regularly go to. You can go to a community site..." title="The Top 5 Things Parents Want to Know About the COVID-19 Vaccine for 5-11 Year Olds">
            <a:hlinkClick r:id="rId3"/>
          </p:cNvPr>
          <p:cNvPicPr preferRelativeResize="0"/>
          <p:nvPr/>
        </p:nvPicPr>
        <p:blipFill>
          <a:blip r:embed="rId4">
            <a:alphaModFix/>
          </a:blip>
          <a:stretch>
            <a:fillRect/>
          </a:stretch>
        </p:blipFill>
        <p:spPr>
          <a:xfrm>
            <a:off x="2286000" y="56805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body" idx="1"/>
          </p:nvPr>
        </p:nvSpPr>
        <p:spPr>
          <a:xfrm>
            <a:off x="844275" y="1305825"/>
            <a:ext cx="7536000" cy="2937000"/>
          </a:xfrm>
          <a:prstGeom prst="rect">
            <a:avLst/>
          </a:prstGeom>
        </p:spPr>
        <p:txBody>
          <a:bodyPr spcFirstLastPara="1" wrap="square" lIns="68575" tIns="34275" rIns="68575" bIns="34275" anchor="t" anchorCtr="0">
            <a:normAutofit/>
          </a:bodyPr>
          <a:lstStyle/>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COVID-19 vaccines are free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insurance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proof of residency or citizenship proof</a:t>
            </a: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2000">
                <a:latin typeface="Arial"/>
                <a:ea typeface="Arial"/>
                <a:cs typeface="Arial"/>
                <a:sym typeface="Arial"/>
              </a:rPr>
              <a:t>Many people are still concerned about the access issues above. It’s important to convey that these will not prevent someone from getting vaccinated.</a:t>
            </a:r>
            <a:endParaRPr sz="2000" dirty="0">
              <a:latin typeface="Arial"/>
              <a:ea typeface="Arial"/>
              <a:cs typeface="Arial"/>
              <a:sym typeface="Arial"/>
            </a:endParaRPr>
          </a:p>
        </p:txBody>
      </p:sp>
      <p:sp>
        <p:nvSpPr>
          <p:cNvPr id="415" name="Google Shape;415;p6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Accessing The Vaccines </a:t>
            </a:r>
            <a:endParaRPr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4" descr="Rhea Boyd, MD, MPH explains that it doesn't cost anything to get a COVID vaccine even if you don't have insuranc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The vaccines are free, which is amazing. They're free for adults. They're free for kids. They're free for the elderly. They're free for everybody. &#10;&#10;And you don't need insurance. You don't need insurance. You don't have to bring any special immigration documents. The vaccines are free and freely available for everybody. &#10;&#10;It will not be used to count against you in your process to seek immigration or another immigration status." title="Does it cost anything to get a COVID vaccine? Rhea Boyd, MD, MPH">
            <a:hlinkClick r:id="rId3"/>
          </p:cNvPr>
          <p:cNvPicPr preferRelativeResize="0"/>
          <p:nvPr/>
        </p:nvPicPr>
        <p:blipFill>
          <a:blip r:embed="rId4">
            <a:alphaModFix/>
          </a:blip>
          <a:stretch>
            <a:fillRect/>
          </a:stretch>
        </p:blipFill>
        <p:spPr>
          <a:xfrm>
            <a:off x="2286000" y="51607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909600" y="1090500"/>
            <a:ext cx="7324800" cy="2745900"/>
          </a:xfrm>
          <a:prstGeom prst="rect">
            <a:avLst/>
          </a:prstGeom>
        </p:spPr>
        <p:txBody>
          <a:bodyPr spcFirstLastPara="1" wrap="square" lIns="68575" tIns="34275" rIns="68575" bIns="34275" anchor="t" anchorCtr="0">
            <a:noAutofit/>
          </a:bodyPr>
          <a:lstStyle/>
          <a:p>
            <a:pPr marL="457200" lvl="0" indent="-349250" algn="l" rtl="0">
              <a:lnSpc>
                <a:spcPct val="80000"/>
              </a:lnSpc>
              <a:spcBef>
                <a:spcPts val="800"/>
              </a:spcBef>
              <a:spcAft>
                <a:spcPts val="0"/>
              </a:spcAft>
              <a:buSzPts val="1900"/>
              <a:buChar char="●"/>
            </a:pPr>
            <a:r>
              <a:rPr lang="en" sz="1900">
                <a:latin typeface="Arial"/>
                <a:ea typeface="Arial"/>
                <a:cs typeface="Arial"/>
                <a:sym typeface="Arial"/>
              </a:rPr>
              <a:t>Regular hand washing is an important way to prevent spreading germs and getting sick during COVID-19 outbreaks and everyday life.</a:t>
            </a:r>
            <a:endParaRPr sz="1900" dirty="0">
              <a:latin typeface="Arial"/>
              <a:ea typeface="Arial"/>
              <a:cs typeface="Arial"/>
              <a:sym typeface="Arial"/>
            </a:endParaRPr>
          </a:p>
          <a:p>
            <a:pPr marL="457200" lvl="0" indent="-349250" algn="l" rtl="0">
              <a:lnSpc>
                <a:spcPct val="80000"/>
              </a:lnSpc>
              <a:spcBef>
                <a:spcPts val="1000"/>
              </a:spcBef>
              <a:spcAft>
                <a:spcPts val="0"/>
              </a:spcAft>
              <a:buSzPts val="1900"/>
              <a:buChar char="●"/>
            </a:pPr>
            <a:r>
              <a:rPr lang="en" sz="1900">
                <a:latin typeface="Arial"/>
                <a:ea typeface="Arial"/>
                <a:cs typeface="Arial"/>
                <a:sym typeface="Arial"/>
              </a:rPr>
              <a:t>Important to wash hands:</a:t>
            </a:r>
            <a:endParaRPr sz="1900" dirty="0">
              <a:latin typeface="Arial"/>
              <a:ea typeface="Arial"/>
              <a:cs typeface="Arial"/>
              <a:sym typeface="Arial"/>
            </a:endParaRPr>
          </a:p>
          <a:p>
            <a:pPr marL="914400" lvl="1" indent="-349250" algn="l" rtl="0">
              <a:lnSpc>
                <a:spcPct val="80000"/>
              </a:lnSpc>
              <a:spcBef>
                <a:spcPts val="1000"/>
              </a:spcBef>
              <a:spcAft>
                <a:spcPts val="0"/>
              </a:spcAft>
              <a:buSzPts val="1900"/>
              <a:buFont typeface="Arial"/>
              <a:buChar char="○"/>
            </a:pPr>
            <a:r>
              <a:rPr lang="en" sz="1900">
                <a:latin typeface="Arial"/>
                <a:ea typeface="Arial"/>
                <a:cs typeface="Arial"/>
                <a:sym typeface="Arial"/>
              </a:rPr>
              <a:t>After using the restroom</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sneezing, coughing, or blowing your nose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eating</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touching your nose, eyes, mouth, or face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touching something dirty</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When your hands are physically dirty</a:t>
            </a:r>
            <a:endParaRPr sz="1900" dirty="0">
              <a:latin typeface="Arial"/>
              <a:ea typeface="Arial"/>
              <a:cs typeface="Arial"/>
              <a:sym typeface="Arial"/>
            </a:endParaRPr>
          </a:p>
        </p:txBody>
      </p:sp>
      <p:sp>
        <p:nvSpPr>
          <p:cNvPr id="120" name="Google Shape;120;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Hand Hygiene</a:t>
            </a:r>
            <a:endParaRPr dirty="0">
              <a:latin typeface="Arial"/>
              <a:ea typeface="Arial"/>
              <a:cs typeface="Arial"/>
              <a:sym typeface="Arial"/>
            </a:endParaRPr>
          </a:p>
        </p:txBody>
      </p:sp>
      <p:pic>
        <p:nvPicPr>
          <p:cNvPr id="121" name="Google Shape;121;p20"/>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22" name="Google Shape;122;p20"/>
          <p:cNvSpPr txBox="1"/>
          <p:nvPr/>
        </p:nvSpPr>
        <p:spPr>
          <a:xfrm>
            <a:off x="447225" y="3944700"/>
            <a:ext cx="83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more information on hand hygiene:</a:t>
            </a:r>
            <a:r>
              <a:rPr lang="en"/>
              <a:t> </a:t>
            </a:r>
            <a:r>
              <a:rPr lang="en" sz="1300" u="sng">
                <a:solidFill>
                  <a:schemeClr val="hlink"/>
                </a:solidFill>
                <a:hlinkClick r:id="rId4"/>
              </a:rPr>
              <a:t>CDC | Handwashing in Communities: Clean Hands Save Lives</a:t>
            </a:r>
            <a:r>
              <a:rPr lang="en"/>
              <a:t>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body" idx="1"/>
          </p:nvPr>
        </p:nvSpPr>
        <p:spPr>
          <a:xfrm>
            <a:off x="763575" y="984950"/>
            <a:ext cx="7697400" cy="27987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15000"/>
              </a:lnSpc>
              <a:spcBef>
                <a:spcPts val="800"/>
              </a:spcBef>
              <a:spcAft>
                <a:spcPts val="0"/>
              </a:spcAft>
              <a:buSzPts val="2000"/>
              <a:buChar char="●"/>
            </a:pPr>
            <a:r>
              <a:rPr lang="en" sz="2000">
                <a:latin typeface="Arial"/>
                <a:ea typeface="Arial"/>
                <a:cs typeface="Arial"/>
                <a:sym typeface="Arial"/>
              </a:rPr>
              <a:t>The COVID-19 prevention “tools” in the “toolbox”. </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How more “tools” give more protection.</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Which COVID-19 vaccines are available and recommended.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Who is eligible for a COVID-19 vaccine and booster.</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The benefits of getting vaccinated.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That there is no cost to get a COVID-19 vaccine or booster.</a:t>
            </a:r>
            <a:endParaRPr sz="2000" dirty="0">
              <a:latin typeface="Arial"/>
              <a:ea typeface="Arial"/>
              <a:cs typeface="Arial"/>
              <a:sym typeface="Arial"/>
            </a:endParaRPr>
          </a:p>
        </p:txBody>
      </p:sp>
      <p:sp>
        <p:nvSpPr>
          <p:cNvPr id="426" name="Google Shape;426;p6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1 Summary </a:t>
            </a:r>
            <a:endParaRPr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1 </a:t>
            </a:r>
            <a:endParaRPr dirty="0">
              <a:latin typeface="Arial"/>
              <a:ea typeface="Arial"/>
              <a:cs typeface="Arial"/>
              <a:sym typeface="Arial"/>
            </a:endParaRPr>
          </a:p>
        </p:txBody>
      </p:sp>
      <p:sp>
        <p:nvSpPr>
          <p:cNvPr id="432" name="Google Shape;432;p66"/>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check your understanding and get credit for completing this section.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https://cip-dhhs.ne.gov/redcap/surveys/?s=W7NK49LD3RD7NPAE</a:t>
            </a:r>
            <a:endParaRPr sz="1900" dirty="0">
              <a:highlight>
                <a:srgbClr val="FFFF00"/>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912675" y="912675"/>
            <a:ext cx="7324800" cy="33060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1600">
                <a:latin typeface="Arial"/>
                <a:ea typeface="Arial"/>
                <a:cs typeface="Arial"/>
                <a:sym typeface="Arial"/>
              </a:rPr>
              <a:t>It is important for the community to know when to use masks. Masks are:</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Recommended when COVID-19 activity in your community is elevated, especially when you are in high-risk settings (i.e. nursing home, school, shopping mall, or other crowded indoor spaces, etc.).</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exposed to the virus and unable to keep distance from others.</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sick and unable to stay home.</a:t>
            </a:r>
            <a:endParaRPr sz="1600" dirty="0">
              <a:latin typeface="Arial"/>
              <a:ea typeface="Arial"/>
              <a:cs typeface="Arial"/>
              <a:sym typeface="Arial"/>
            </a:endParaRPr>
          </a:p>
          <a:p>
            <a:pPr marL="0" lvl="0" indent="0" algn="l" rtl="0">
              <a:spcBef>
                <a:spcPts val="800"/>
              </a:spcBef>
              <a:spcAft>
                <a:spcPts val="0"/>
              </a:spcAft>
              <a:buNone/>
            </a:pPr>
            <a:r>
              <a:rPr lang="en" sz="1600">
                <a:latin typeface="Arial"/>
                <a:ea typeface="Arial"/>
                <a:cs typeface="Arial"/>
                <a:sym typeface="Arial"/>
              </a:rPr>
              <a:t>It is also important for the community to know where they can find high quality masks, or have some on hand if they are needed in the future.</a:t>
            </a:r>
            <a:endParaRPr sz="1600" dirty="0">
              <a:latin typeface="Arial"/>
              <a:ea typeface="Arial"/>
              <a:cs typeface="Arial"/>
              <a:sym typeface="Arial"/>
            </a:endParaRPr>
          </a:p>
          <a:p>
            <a:pPr marL="0" lvl="0" indent="0" algn="l" rtl="0">
              <a:spcBef>
                <a:spcPts val="1000"/>
              </a:spcBef>
              <a:spcAft>
                <a:spcPts val="1000"/>
              </a:spcAft>
              <a:buNone/>
            </a:pPr>
            <a:endParaRPr sz="1800" dirty="0">
              <a:latin typeface="Arial"/>
              <a:ea typeface="Arial"/>
              <a:cs typeface="Arial"/>
              <a:sym typeface="Arial"/>
            </a:endParaRPr>
          </a:p>
        </p:txBody>
      </p:sp>
      <p:sp>
        <p:nvSpPr>
          <p:cNvPr id="128" name="Google Shape;128;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Use</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4" name="Google Shape;134;p2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Types</a:t>
            </a:r>
            <a:endParaRPr dirty="0">
              <a:latin typeface="Arial"/>
              <a:ea typeface="Arial"/>
              <a:cs typeface="Arial"/>
              <a:sym typeface="Arial"/>
            </a:endParaRPr>
          </a:p>
        </p:txBody>
      </p:sp>
      <p:pic>
        <p:nvPicPr>
          <p:cNvPr id="135" name="Google Shape;135;p22"/>
          <p:cNvPicPr preferRelativeResize="0"/>
          <p:nvPr/>
        </p:nvPicPr>
        <p:blipFill rotWithShape="1">
          <a:blip r:embed="rId3">
            <a:alphaModFix/>
          </a:blip>
          <a:srcRect b="13763"/>
          <a:stretch/>
        </p:blipFill>
        <p:spPr>
          <a:xfrm>
            <a:off x="1388338" y="1273075"/>
            <a:ext cx="6367314" cy="1959975"/>
          </a:xfrm>
          <a:prstGeom prst="rect">
            <a:avLst/>
          </a:prstGeom>
          <a:noFill/>
          <a:ln>
            <a:noFill/>
          </a:ln>
        </p:spPr>
      </p:pic>
      <p:sp>
        <p:nvSpPr>
          <p:cNvPr id="136" name="Google Shape;136;p22"/>
          <p:cNvSpPr txBox="1"/>
          <p:nvPr/>
        </p:nvSpPr>
        <p:spPr>
          <a:xfrm>
            <a:off x="962750" y="3595300"/>
            <a:ext cx="72621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t>Learn more about masks: </a:t>
            </a:r>
            <a:r>
              <a:rPr lang="en" sz="1900" u="sng">
                <a:solidFill>
                  <a:schemeClr val="hlink"/>
                </a:solidFill>
                <a:hlinkClick r:id="rId4"/>
              </a:rPr>
              <a:t>CDC |  Masks and Respirators</a:t>
            </a:r>
            <a:r>
              <a:rPr lang="en" sz="1300"/>
              <a:t> </a:t>
            </a:r>
            <a:endParaRPr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p23"/>
          <p:cNvSpPr txBox="1">
            <a:spLocks noGrp="1"/>
          </p:cNvSpPr>
          <p:nvPr>
            <p:ph type="body" idx="1"/>
          </p:nvPr>
        </p:nvSpPr>
        <p:spPr>
          <a:xfrm>
            <a:off x="949875" y="1173975"/>
            <a:ext cx="7324800" cy="2593800"/>
          </a:xfrm>
          <a:prstGeom prst="rect">
            <a:avLst/>
          </a:prstGeom>
        </p:spPr>
        <p:txBody>
          <a:bodyPr spcFirstLastPara="1" wrap="square" lIns="68575" tIns="34275" rIns="68575" bIns="34275" anchor="t" anchorCtr="0">
            <a:noAutofit/>
          </a:bodyPr>
          <a:lstStyle/>
          <a:p>
            <a:pPr marL="457200" lvl="0" indent="-355600" algn="l" rtl="0">
              <a:lnSpc>
                <a:spcPct val="80000"/>
              </a:lnSpc>
              <a:spcBef>
                <a:spcPts val="0"/>
              </a:spcBef>
              <a:spcAft>
                <a:spcPts val="0"/>
              </a:spcAft>
              <a:buSzPts val="2000"/>
              <a:buChar char="●"/>
            </a:pPr>
            <a:r>
              <a:rPr lang="en" sz="2000">
                <a:latin typeface="Arial"/>
                <a:ea typeface="Arial"/>
                <a:cs typeface="Arial"/>
                <a:sym typeface="Arial"/>
              </a:rPr>
              <a:t>Not all masks offer the same protection.</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A mask (of any quality) is better than no mask.</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Higher quality masks increase level of protection to yourself and others.</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People should choose the mask that is the most comfortable to them and offers the highest level of protection.</a:t>
            </a:r>
            <a:endParaRPr sz="2000" dirty="0">
              <a:latin typeface="Arial"/>
              <a:ea typeface="Arial"/>
              <a:cs typeface="Arial"/>
              <a:sym typeface="Arial"/>
            </a:endParaRPr>
          </a:p>
        </p:txBody>
      </p:sp>
      <p:sp>
        <p:nvSpPr>
          <p:cNvPr id="143" name="Google Shape;143;p2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Facts</a:t>
            </a:r>
            <a:endParaRPr dirty="0">
              <a:latin typeface="Arial"/>
              <a:ea typeface="Arial"/>
              <a:cs typeface="Arial"/>
              <a:sym typeface="Arial"/>
            </a:endParaRPr>
          </a:p>
        </p:txBody>
      </p:sp>
      <p:sp>
        <p:nvSpPr>
          <p:cNvPr id="144" name="Google Shape;144;p23"/>
          <p:cNvSpPr txBox="1"/>
          <p:nvPr/>
        </p:nvSpPr>
        <p:spPr>
          <a:xfrm>
            <a:off x="949875" y="3874000"/>
            <a:ext cx="6133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to learn more about masks: </a:t>
            </a:r>
            <a:r>
              <a:rPr lang="en" sz="1300" u="sng">
                <a:solidFill>
                  <a:schemeClr val="hlink"/>
                </a:solidFill>
                <a:hlinkClick r:id="rId3"/>
              </a:rPr>
              <a:t>CDC |  Masks and Respirators</a:t>
            </a:r>
            <a:r>
              <a:rPr lang="en" sz="1300"/>
              <a:t> </a:t>
            </a:r>
            <a:endParaRPr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949875" y="1007700"/>
            <a:ext cx="7324800" cy="3128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a:latin typeface="Arial"/>
                <a:ea typeface="Arial"/>
                <a:cs typeface="Arial"/>
                <a:sym typeface="Arial"/>
              </a:rPr>
              <a:t>It is important for the community to know when testing is needed, where it is available, and how to access it. Testing is: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An important tool to identify potential COVID-19 outbreaks and allow a faster outbreak response to limit the spread of the virus.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when someone is exposed to the virus so they can avoid potentially spreading the virus to others and limit disruption to their daily life.</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to know that someone is infected with COVID-19 so they can avoid spreading the virus to others and get needed               treatments.</a:t>
            </a:r>
            <a:endParaRPr sz="1700" dirty="0">
              <a:latin typeface="Arial"/>
              <a:ea typeface="Arial"/>
              <a:cs typeface="Arial"/>
              <a:sym typeface="Arial"/>
            </a:endParaRPr>
          </a:p>
          <a:p>
            <a:pPr marL="0" lvl="0" indent="0" algn="l" rtl="0">
              <a:spcBef>
                <a:spcPts val="1000"/>
              </a:spcBef>
              <a:spcAft>
                <a:spcPts val="0"/>
              </a:spcAft>
              <a:buNone/>
            </a:pPr>
            <a:endParaRPr sz="1700" dirty="0">
              <a:latin typeface="Arial"/>
              <a:ea typeface="Arial"/>
              <a:cs typeface="Arial"/>
              <a:sym typeface="Arial"/>
            </a:endParaRPr>
          </a:p>
        </p:txBody>
      </p:sp>
      <p:sp>
        <p:nvSpPr>
          <p:cNvPr id="150" name="Google Shape;150;p2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a:t>
            </a:r>
            <a:endParaRPr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97CB3FBC-749A-4D84-8E7D-B6C9346DBD31}"/>
</file>

<file path=customXml/itemProps2.xml><?xml version="1.0" encoding="utf-8"?>
<ds:datastoreItem xmlns:ds="http://schemas.openxmlformats.org/officeDocument/2006/customXml" ds:itemID="{AAAE9966-8960-4163-BF07-C1E9945D13D8}"/>
</file>

<file path=customXml/itemProps3.xml><?xml version="1.0" encoding="utf-8"?>
<ds:datastoreItem xmlns:ds="http://schemas.openxmlformats.org/officeDocument/2006/customXml" ds:itemID="{21AC584E-6C24-4A95-B79B-796EA8A67FC0}"/>
</file>

<file path=docProps/app.xml><?xml version="1.0" encoding="utf-8"?>
<Properties xmlns="http://schemas.openxmlformats.org/officeDocument/2006/extended-properties" xmlns:vt="http://schemas.openxmlformats.org/officeDocument/2006/docPropsVTypes">
  <TotalTime>0</TotalTime>
  <Words>2308</Words>
  <Application>Microsoft Office PowerPoint</Application>
  <PresentationFormat>On-screen Show (16:9)</PresentationFormat>
  <Paragraphs>207</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Roboto</vt:lpstr>
      <vt:lpstr>Arial</vt:lpstr>
      <vt:lpstr>Montserrat Black</vt:lpstr>
      <vt:lpstr>Montserrat SemiBold</vt:lpstr>
      <vt:lpstr>Noto Sans Symbols</vt:lpstr>
      <vt:lpstr>Gisha</vt:lpstr>
      <vt:lpstr>Roboto Black</vt:lpstr>
      <vt:lpstr>Montserrat</vt:lpstr>
      <vt:lpstr>BRAND</vt:lpstr>
      <vt:lpstr>Section 1:  COVID-19 Mitigation</vt:lpstr>
      <vt:lpstr>COVID-19 Prevention Model</vt:lpstr>
      <vt:lpstr>PowerPoint Presentation</vt:lpstr>
      <vt:lpstr>COVID-19 Prevention Measures </vt:lpstr>
      <vt:lpstr>Hand Hygiene</vt:lpstr>
      <vt:lpstr>Mask Use</vt:lpstr>
      <vt:lpstr>Mask Types</vt:lpstr>
      <vt:lpstr>Mask Facts</vt:lpstr>
      <vt:lpstr>Testing</vt:lpstr>
      <vt:lpstr>Testing Access</vt:lpstr>
      <vt:lpstr>Social / Physical Distancing</vt:lpstr>
      <vt:lpstr>Isolation &amp; Quarantine Definitions</vt:lpstr>
      <vt:lpstr>Isolation &amp; Quarantine During an Outbreak</vt:lpstr>
      <vt:lpstr>Wellbeing During COVID-19 </vt:lpstr>
      <vt:lpstr>COVID-19 Impacts Beyond Illness</vt:lpstr>
      <vt:lpstr>Unintended Consequences</vt:lpstr>
      <vt:lpstr>Wellness with Preventative Care</vt:lpstr>
      <vt:lpstr>Wellbeing to Support Your Immune System</vt:lpstr>
      <vt:lpstr>Assessing COVID-19 Risk </vt:lpstr>
      <vt:lpstr>Assessing Your Risk</vt:lpstr>
      <vt:lpstr>Community Risk Level Tool</vt:lpstr>
      <vt:lpstr>“Tools” in the “Toolbox”</vt:lpstr>
      <vt:lpstr>Vaccination</vt:lpstr>
      <vt:lpstr>COVID-19 Vaccines Available </vt:lpstr>
      <vt:lpstr>Eligibility: COVID-19 Vaccine </vt:lpstr>
      <vt:lpstr>PowerPoint Presentation</vt:lpstr>
      <vt:lpstr>Eligibility: COVID-19 Vaccine Booster </vt:lpstr>
      <vt:lpstr>PowerPoint Presentation</vt:lpstr>
      <vt:lpstr>PowerPoint Presentation</vt:lpstr>
      <vt:lpstr>Reasons to Get Vaccinated</vt:lpstr>
      <vt:lpstr>PowerPoint Presentation</vt:lpstr>
      <vt:lpstr>PowerPoint Presentation</vt:lpstr>
      <vt:lpstr>Immune System: B-cells &amp; T-cells </vt:lpstr>
      <vt:lpstr>Immune System: Vaccines &amp; Infection </vt:lpstr>
      <vt:lpstr>PowerPoint Presentation</vt:lpstr>
      <vt:lpstr>Key Points From The Videos</vt:lpstr>
      <vt:lpstr>Concern For Getting COVID-19 &amp; Vaccination</vt:lpstr>
      <vt:lpstr>PowerPoint Presentation</vt:lpstr>
      <vt:lpstr>PowerPoint Presentation</vt:lpstr>
      <vt:lpstr>PowerPoint Presentation</vt:lpstr>
      <vt:lpstr>Key Points From The Videos</vt:lpstr>
      <vt:lpstr>Infection After Vaccination</vt:lpstr>
      <vt:lpstr>PowerPoint Presentation</vt:lpstr>
      <vt:lpstr>Importance of Vaccinating Children</vt:lpstr>
      <vt:lpstr>Importance of Vaccinating Children (Cont.)</vt:lpstr>
      <vt:lpstr>PowerPoint Presentation</vt:lpstr>
      <vt:lpstr>PowerPoint Presentation</vt:lpstr>
      <vt:lpstr>Accessing The Vaccines </vt:lpstr>
      <vt:lpstr>PowerPoint Presentation</vt:lpstr>
      <vt:lpstr>Section 1 Summary </vt:lpstr>
      <vt:lpstr>Complete Section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COVID-19 Mitigation</dc:title>
  <dc:creator>Erika Akers</dc:creator>
  <cp:lastModifiedBy>Akers, Erika</cp:lastModifiedBy>
  <cp:revision>1</cp:revision>
  <dcterms:modified xsi:type="dcterms:W3CDTF">2022-07-25T20:50:28Z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-201974353</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365600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