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2.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71"/>
  </p:notesMasterIdLst>
  <p:sldIdLst>
    <p:sldId id="256" r:id="rId2"/>
    <p:sldId id="558" r:id="rId3"/>
    <p:sldId id="267" r:id="rId4"/>
    <p:sldId id="273" r:id="rId5"/>
    <p:sldId id="588" r:id="rId6"/>
    <p:sldId id="598" r:id="rId7"/>
    <p:sldId id="613" r:id="rId8"/>
    <p:sldId id="600" r:id="rId9"/>
    <p:sldId id="560" r:id="rId10"/>
    <p:sldId id="551" r:id="rId11"/>
    <p:sldId id="616" r:id="rId12"/>
    <p:sldId id="629" r:id="rId13"/>
    <p:sldId id="609" r:id="rId14"/>
    <p:sldId id="589" r:id="rId15"/>
    <p:sldId id="610" r:id="rId16"/>
    <p:sldId id="601" r:id="rId17"/>
    <p:sldId id="546" r:id="rId18"/>
    <p:sldId id="594" r:id="rId19"/>
    <p:sldId id="595" r:id="rId20"/>
    <p:sldId id="615" r:id="rId21"/>
    <p:sldId id="614" r:id="rId22"/>
    <p:sldId id="565" r:id="rId23"/>
    <p:sldId id="612" r:id="rId24"/>
    <p:sldId id="552" r:id="rId25"/>
    <p:sldId id="618" r:id="rId26"/>
    <p:sldId id="617" r:id="rId27"/>
    <p:sldId id="561" r:id="rId28"/>
    <p:sldId id="553" r:id="rId29"/>
    <p:sldId id="619" r:id="rId30"/>
    <p:sldId id="622" r:id="rId31"/>
    <p:sldId id="623" r:id="rId32"/>
    <p:sldId id="624" r:id="rId33"/>
    <p:sldId id="621" r:id="rId34"/>
    <p:sldId id="586" r:id="rId35"/>
    <p:sldId id="587" r:id="rId36"/>
    <p:sldId id="625" r:id="rId37"/>
    <p:sldId id="626" r:id="rId38"/>
    <p:sldId id="628" r:id="rId39"/>
    <p:sldId id="627" r:id="rId40"/>
    <p:sldId id="562" r:id="rId41"/>
    <p:sldId id="632" r:id="rId42"/>
    <p:sldId id="585" r:id="rId43"/>
    <p:sldId id="631" r:id="rId44"/>
    <p:sldId id="606" r:id="rId45"/>
    <p:sldId id="574" r:id="rId46"/>
    <p:sldId id="579" r:id="rId47"/>
    <p:sldId id="603" r:id="rId48"/>
    <p:sldId id="563" r:id="rId49"/>
    <p:sldId id="555" r:id="rId50"/>
    <p:sldId id="608" r:id="rId51"/>
    <p:sldId id="571" r:id="rId52"/>
    <p:sldId id="564" r:id="rId53"/>
    <p:sldId id="556" r:id="rId54"/>
    <p:sldId id="258" r:id="rId55"/>
    <p:sldId id="541" r:id="rId56"/>
    <p:sldId id="542" r:id="rId57"/>
    <p:sldId id="539" r:id="rId58"/>
    <p:sldId id="547" r:id="rId59"/>
    <p:sldId id="604" r:id="rId60"/>
    <p:sldId id="633" r:id="rId61"/>
    <p:sldId id="634" r:id="rId62"/>
    <p:sldId id="635" r:id="rId63"/>
    <p:sldId id="636" r:id="rId64"/>
    <p:sldId id="637" r:id="rId65"/>
    <p:sldId id="532" r:id="rId66"/>
    <p:sldId id="607" r:id="rId67"/>
    <p:sldId id="605" r:id="rId68"/>
    <p:sldId id="596" r:id="rId69"/>
    <p:sldId id="597" r:id="rId7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DD86FA-A48C-4129-B3E8-352ABF412892}">
          <p14:sldIdLst>
            <p14:sldId id="256"/>
            <p14:sldId id="558"/>
            <p14:sldId id="267"/>
            <p14:sldId id="273"/>
            <p14:sldId id="588"/>
            <p14:sldId id="598"/>
            <p14:sldId id="613"/>
            <p14:sldId id="600"/>
          </p14:sldIdLst>
        </p14:section>
        <p14:section name="Summary Section" id="{8C62A188-E261-4F35-90C6-C35625C3B1BC}">
          <p14:sldIdLst/>
        </p14:section>
        <p14:section name="Health &amp; Safety?" id="{58BD5B78-934F-4472-B802-95C12291BAC7}">
          <p14:sldIdLst>
            <p14:sldId id="560"/>
            <p14:sldId id="551"/>
            <p14:sldId id="616"/>
            <p14:sldId id="629"/>
            <p14:sldId id="609"/>
            <p14:sldId id="589"/>
            <p14:sldId id="610"/>
            <p14:sldId id="601"/>
            <p14:sldId id="546"/>
            <p14:sldId id="594"/>
            <p14:sldId id="595"/>
            <p14:sldId id="615"/>
            <p14:sldId id="614"/>
          </p14:sldIdLst>
        </p14:section>
        <p14:section name="Benefits?" id="{82C4F264-3B27-4B60-B2FB-794449380EEC}">
          <p14:sldIdLst>
            <p14:sldId id="565"/>
            <p14:sldId id="612"/>
            <p14:sldId id="552"/>
            <p14:sldId id="618"/>
            <p14:sldId id="617"/>
          </p14:sldIdLst>
        </p14:section>
        <p14:section name="Danger?" id="{8C2C147B-32B2-4256-A1F0-DA52CA281E2A}">
          <p14:sldIdLst>
            <p14:sldId id="561"/>
            <p14:sldId id="553"/>
            <p14:sldId id="619"/>
            <p14:sldId id="622"/>
            <p14:sldId id="623"/>
            <p14:sldId id="624"/>
            <p14:sldId id="621"/>
            <p14:sldId id="586"/>
            <p14:sldId id="587"/>
            <p14:sldId id="625"/>
            <p14:sldId id="626"/>
            <p14:sldId id="628"/>
            <p14:sldId id="627"/>
          </p14:sldIdLst>
        </p14:section>
        <p14:section name="Education?" id="{3C72A8EA-97A8-44A1-A688-B76E163D089E}">
          <p14:sldIdLst>
            <p14:sldId id="562"/>
            <p14:sldId id="632"/>
            <p14:sldId id="585"/>
            <p14:sldId id="631"/>
            <p14:sldId id="606"/>
            <p14:sldId id="574"/>
            <p14:sldId id="579"/>
            <p14:sldId id="603"/>
          </p14:sldIdLst>
        </p14:section>
        <p14:section name="Assessment?" id="{EB4ECF80-8FC0-425F-932F-096B56D930FA}">
          <p14:sldIdLst>
            <p14:sldId id="563"/>
            <p14:sldId id="555"/>
            <p14:sldId id="608"/>
            <p14:sldId id="571"/>
          </p14:sldIdLst>
        </p14:section>
        <p14:section name="Competency?" id="{2ECA1552-A4B1-498F-B433-F8292B4C3A4F}">
          <p14:sldIdLst>
            <p14:sldId id="564"/>
            <p14:sldId id="556"/>
            <p14:sldId id="258"/>
            <p14:sldId id="541"/>
            <p14:sldId id="542"/>
            <p14:sldId id="539"/>
            <p14:sldId id="547"/>
          </p14:sldIdLst>
        </p14:section>
        <p14:section name="Conclusion" id="{8EF43215-9F8B-4C3C-9325-ACA3F204DC89}">
          <p14:sldIdLst>
            <p14:sldId id="604"/>
            <p14:sldId id="633"/>
            <p14:sldId id="634"/>
            <p14:sldId id="635"/>
            <p14:sldId id="636"/>
            <p14:sldId id="637"/>
            <p14:sldId id="532"/>
            <p14:sldId id="607"/>
            <p14:sldId id="605"/>
            <p14:sldId id="596"/>
            <p14:sldId id="5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evitt" initials="ML" lastIdx="1" clrIdx="0">
    <p:extLst>
      <p:ext uri="{19B8F6BF-5375-455C-9EA6-DF929625EA0E}">
        <p15:presenceInfo xmlns:p15="http://schemas.microsoft.com/office/powerpoint/2012/main" userId="S::mlevitt@aao.org::cfb56981-d9d9-455b-8ae8-eb45a907fc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29"/>
    <a:srgbClr val="D00000"/>
    <a:srgbClr val="C7C8CA"/>
    <a:srgbClr val="FFD74F"/>
    <a:srgbClr val="F58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941" autoAdjust="0"/>
  </p:normalViewPr>
  <p:slideViewPr>
    <p:cSldViewPr snapToGrid="0">
      <p:cViewPr varScale="1">
        <p:scale>
          <a:sx n="74" d="100"/>
          <a:sy n="74" d="100"/>
        </p:scale>
        <p:origin x="546" y="60"/>
      </p:cViewPr>
      <p:guideLst/>
    </p:cSldViewPr>
  </p:slideViewPr>
  <p:outlineViewPr>
    <p:cViewPr>
      <p:scale>
        <a:sx n="33" d="100"/>
        <a:sy n="33" d="100"/>
      </p:scale>
      <p:origin x="0" y="-2256"/>
    </p:cViewPr>
  </p:outlineViewPr>
  <p:notesTextViewPr>
    <p:cViewPr>
      <p:scale>
        <a:sx n="75" d="100"/>
        <a:sy n="75" d="100"/>
      </p:scale>
      <p:origin x="0" y="0"/>
    </p:cViewPr>
  </p:notesTextViewPr>
  <p:sorterViewPr>
    <p:cViewPr>
      <p:scale>
        <a:sx n="100" d="100"/>
        <a:sy n="100" d="100"/>
      </p:scale>
      <p:origin x="0" y="-900"/>
    </p:cViewPr>
  </p:sorterViewPr>
  <p:notesViewPr>
    <p:cSldViewPr snapToGrid="0" showGuides="1">
      <p:cViewPr varScale="1">
        <p:scale>
          <a:sx n="55" d="100"/>
          <a:sy n="55" d="100"/>
        </p:scale>
        <p:origin x="28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levitt\Documents\NELocatio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74796749882876E-2"/>
          <c:y val="2.3907086507112579E-2"/>
          <c:w val="0.91432520325011712"/>
          <c:h val="0.78837315903228278"/>
        </c:manualLayout>
      </c:layout>
      <c:lineChart>
        <c:grouping val="standard"/>
        <c:varyColors val="0"/>
        <c:ser>
          <c:idx val="0"/>
          <c:order val="0"/>
          <c:tx>
            <c:strRef>
              <c:f>Sheet3!$A$2</c:f>
              <c:strCache>
                <c:ptCount val="1"/>
                <c:pt idx="0">
                  <c:v>Cumulative Pop. Increase</c:v>
                </c:pt>
              </c:strCache>
            </c:strRef>
          </c:tx>
          <c:spPr>
            <a:ln w="28575" cap="rnd">
              <a:solidFill>
                <a:srgbClr val="D00000"/>
              </a:solidFill>
              <a:round/>
            </a:ln>
            <a:effectLst/>
          </c:spPr>
          <c:marker>
            <c:symbol val="circle"/>
            <c:size val="5"/>
            <c:spPr>
              <a:solidFill>
                <a:schemeClr val="accent1"/>
              </a:solidFill>
              <a:ln w="9525">
                <a:solidFill>
                  <a:srgbClr val="005D84"/>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Sheet3!$B$2:$L$2</c:f>
              <c:numCache>
                <c:formatCode>General</c:formatCode>
                <c:ptCount val="11"/>
                <c:pt idx="0">
                  <c:v>0</c:v>
                </c:pt>
                <c:pt idx="1">
                  <c:v>7.7220077220077291E-3</c:v>
                </c:pt>
                <c:pt idx="2">
                  <c:v>1.5932188345981525E-2</c:v>
                </c:pt>
                <c:pt idx="3">
                  <c:v>2.3532622656513562E-2</c:v>
                </c:pt>
                <c:pt idx="4">
                  <c:v>3.0536933001341096E-2</c:v>
                </c:pt>
                <c:pt idx="5">
                  <c:v>3.6957478747729547E-2</c:v>
                </c:pt>
                <c:pt idx="6">
                  <c:v>4.3868696185262721E-2</c:v>
                </c:pt>
                <c:pt idx="7">
                  <c:v>4.9676510335209985E-2</c:v>
                </c:pt>
                <c:pt idx="8">
                  <c:v>5.4925854167230989E-2</c:v>
                </c:pt>
                <c:pt idx="9">
                  <c:v>5.9625593070625191E-2</c:v>
                </c:pt>
                <c:pt idx="10">
                  <c:v>8.0415613860645996E-2</c:v>
                </c:pt>
              </c:numCache>
            </c:numRef>
          </c:val>
          <c:smooth val="0"/>
          <c:extLst>
            <c:ext xmlns:c16="http://schemas.microsoft.com/office/drawing/2014/chart" uri="{C3380CC4-5D6E-409C-BE32-E72D297353CC}">
              <c16:uniqueId val="{00000000-0454-4766-A3FC-F2A3BEECED52}"/>
            </c:ext>
          </c:extLst>
        </c:ser>
        <c:ser>
          <c:idx val="1"/>
          <c:order val="1"/>
          <c:tx>
            <c:strRef>
              <c:f>Sheet3!$A$3</c:f>
              <c:strCache>
                <c:ptCount val="1"/>
                <c:pt idx="0">
                  <c:v>Cumulative OD Pop. Increase</c:v>
                </c:pt>
              </c:strCache>
            </c:strRef>
          </c:tx>
          <c:spPr>
            <a:ln w="28575" cap="rnd">
              <a:solidFill>
                <a:srgbClr val="9D7660"/>
              </a:solidFill>
              <a:round/>
            </a:ln>
            <a:effectLst/>
          </c:spPr>
          <c:marker>
            <c:symbol val="circle"/>
            <c:size val="5"/>
            <c:spPr>
              <a:solidFill>
                <a:schemeClr val="accent2"/>
              </a:solidFill>
              <a:ln w="9525">
                <a:solidFill>
                  <a:srgbClr val="FF5500"/>
                </a:solidFill>
              </a:ln>
              <a:effectLst/>
            </c:spPr>
          </c:marker>
          <c:cat>
            <c:numRef>
              <c:f>Sheet3!$B$1:$L$1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Sheet3!$B$3:$L$3</c:f>
              <c:numCache>
                <c:formatCode>General</c:formatCode>
                <c:ptCount val="11"/>
                <c:pt idx="0">
                  <c:v>0</c:v>
                </c:pt>
                <c:pt idx="1">
                  <c:v>4.3668122270742356E-2</c:v>
                </c:pt>
                <c:pt idx="2">
                  <c:v>9.3877327291662857E-2</c:v>
                </c:pt>
                <c:pt idx="3">
                  <c:v>0.12176577350680229</c:v>
                </c:pt>
                <c:pt idx="4">
                  <c:v>0.16440143242153096</c:v>
                </c:pt>
                <c:pt idx="5">
                  <c:v>0.19042373725424472</c:v>
                </c:pt>
                <c:pt idx="6">
                  <c:v>0.21578605609482443</c:v>
                </c:pt>
                <c:pt idx="7">
                  <c:v>0.25112174514076085</c:v>
                </c:pt>
                <c:pt idx="8">
                  <c:v>0.28525143797352537</c:v>
                </c:pt>
                <c:pt idx="9">
                  <c:v>0.32485539836956495</c:v>
                </c:pt>
                <c:pt idx="10">
                  <c:v>0.35977603329019986</c:v>
                </c:pt>
              </c:numCache>
            </c:numRef>
          </c:val>
          <c:smooth val="0"/>
          <c:extLst>
            <c:ext xmlns:c16="http://schemas.microsoft.com/office/drawing/2014/chart" uri="{C3380CC4-5D6E-409C-BE32-E72D297353CC}">
              <c16:uniqueId val="{00000001-0454-4766-A3FC-F2A3BEECED52}"/>
            </c:ext>
          </c:extLst>
        </c:ser>
        <c:dLbls>
          <c:showLegendKey val="0"/>
          <c:showVal val="0"/>
          <c:showCatName val="0"/>
          <c:showSerName val="0"/>
          <c:showPercent val="0"/>
          <c:showBubbleSize val="0"/>
        </c:dLbls>
        <c:marker val="1"/>
        <c:smooth val="0"/>
        <c:axId val="1136206000"/>
        <c:axId val="1136202392"/>
      </c:lineChart>
      <c:dateAx>
        <c:axId val="11362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2392"/>
        <c:crosses val="autoZero"/>
        <c:auto val="0"/>
        <c:lblOffset val="100"/>
        <c:baseTimeUnit val="days"/>
      </c:dateAx>
      <c:valAx>
        <c:axId val="1136202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crossAx val="113620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utura Bk BT" panose="020B05020202040203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1A2946-DF2A-4D84-9BA7-180A3466FC88}" type="datetimeFigureOut">
              <a:rPr lang="en-US" smtClean="0"/>
              <a:t>6/7/2022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62DD76-76B4-4B1A-9C08-17C2578C0707}" type="slidenum">
              <a:rPr lang="en-US" smtClean="0"/>
              <a:t>‹#›</a:t>
            </a:fld>
            <a:endParaRPr lang="en-US"/>
          </a:p>
        </p:txBody>
      </p:sp>
    </p:spTree>
    <p:extLst>
      <p:ext uri="{BB962C8B-B14F-4D97-AF65-F5344CB8AC3E}">
        <p14:creationId xmlns:p14="http://schemas.microsoft.com/office/powerpoint/2010/main" val="218433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bop.or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acgme.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solidFill>
                  <a:srgbClr val="FFCC00"/>
                </a:solidFill>
                <a:latin typeface="Arial"/>
                <a:ea typeface="+mn-ea"/>
                <a:cs typeface="Arial"/>
              </a:rPr>
              <a:t>Mechanical theory (ALT):  </a:t>
            </a:r>
            <a:r>
              <a:rPr lang="en-US" dirty="0">
                <a:latin typeface="Arial"/>
                <a:ea typeface="+mn-ea"/>
                <a:cs typeface="Arial"/>
              </a:rPr>
              <a:t>contraction burns open adjacent meshwork causing increased outflow</a:t>
            </a:r>
          </a:p>
          <a:p>
            <a:pPr eaLnBrk="1" hangingPunct="1">
              <a:defRPr/>
            </a:pPr>
            <a:r>
              <a:rPr lang="en-US" dirty="0">
                <a:solidFill>
                  <a:srgbClr val="FFCC00"/>
                </a:solidFill>
                <a:latin typeface="Arial"/>
                <a:ea typeface="+mn-ea"/>
                <a:cs typeface="Arial"/>
              </a:rPr>
              <a:t>Biologic theory (ALT/SLT): </a:t>
            </a:r>
            <a:r>
              <a:rPr lang="en-US" dirty="0">
                <a:latin typeface="Arial"/>
                <a:ea typeface="+mn-ea"/>
                <a:cs typeface="Arial"/>
              </a:rPr>
              <a:t>laser works by inducing a biologic cascade in response to tissue injury</a:t>
            </a:r>
          </a:p>
          <a:p>
            <a:pPr lvl="1" eaLnBrk="1" hangingPunct="1">
              <a:lnSpc>
                <a:spcPct val="90000"/>
              </a:lnSpc>
              <a:defRPr/>
            </a:pPr>
            <a:r>
              <a:rPr lang="en-US" sz="2600" dirty="0">
                <a:latin typeface="Arial"/>
                <a:cs typeface="Arial"/>
              </a:rPr>
              <a:t>Damaged cells release cytokines </a:t>
            </a:r>
            <a:r>
              <a:rPr lang="en-US" sz="2600" dirty="0">
                <a:latin typeface="Wingdings 3" panose="05040102010807070707" pitchFamily="18" charset="2"/>
                <a:cs typeface="Arial"/>
              </a:rPr>
              <a:t>a</a:t>
            </a:r>
            <a:r>
              <a:rPr lang="en-US" sz="2600" dirty="0">
                <a:latin typeface="Arial"/>
                <a:cs typeface="Arial"/>
              </a:rPr>
              <a:t> macrophage recruitment </a:t>
            </a:r>
            <a:r>
              <a:rPr lang="en-US" sz="2600" dirty="0">
                <a:latin typeface="Wingdings 3" panose="05040102010807070707" pitchFamily="18" charset="2"/>
                <a:cs typeface="Arial"/>
              </a:rPr>
              <a:t>a</a:t>
            </a:r>
            <a:r>
              <a:rPr lang="en-US" sz="2600" dirty="0">
                <a:latin typeface="Arial"/>
                <a:cs typeface="Arial"/>
              </a:rPr>
              <a:t> engulfment and clearing of pigment and debris </a:t>
            </a:r>
            <a:r>
              <a:rPr lang="en-US" sz="2600" dirty="0">
                <a:latin typeface="Wingdings 3" panose="05040102010807070707" pitchFamily="18" charset="2"/>
                <a:cs typeface="Arial"/>
              </a:rPr>
              <a:t>a</a:t>
            </a:r>
            <a:r>
              <a:rPr lang="en-US" sz="2600" dirty="0">
                <a:latin typeface="Arial"/>
                <a:cs typeface="Arial"/>
              </a:rPr>
              <a:t> increased outflow facility</a:t>
            </a:r>
          </a:p>
          <a:p>
            <a:pPr lvl="1" eaLnBrk="1" hangingPunct="1">
              <a:lnSpc>
                <a:spcPct val="90000"/>
              </a:lnSpc>
              <a:defRPr/>
            </a:pPr>
            <a:r>
              <a:rPr lang="en-US" sz="2600" dirty="0">
                <a:latin typeface="Arial"/>
                <a:cs typeface="Arial"/>
              </a:rPr>
              <a:t>Upregulation of matrix metalloproteinase expression </a:t>
            </a:r>
            <a:r>
              <a:rPr lang="en-US" sz="2600" dirty="0">
                <a:latin typeface="Wingdings 3" panose="05040102010807070707" pitchFamily="18" charset="2"/>
                <a:cs typeface="Arial"/>
              </a:rPr>
              <a:t>a</a:t>
            </a:r>
            <a:r>
              <a:rPr lang="en-US" sz="2600" dirty="0">
                <a:latin typeface="Arial"/>
                <a:cs typeface="Arial"/>
              </a:rPr>
              <a:t> remodeling of extracellular matrix </a:t>
            </a:r>
          </a:p>
          <a:p>
            <a:pPr eaLnBrk="1" hangingPunct="1">
              <a:lnSpc>
                <a:spcPct val="90000"/>
              </a:lnSpc>
              <a:defRPr/>
            </a:pPr>
            <a:r>
              <a:rPr lang="en-US" sz="3100" dirty="0">
                <a:solidFill>
                  <a:srgbClr val="FFCC00"/>
                </a:solidFill>
                <a:latin typeface="Arial"/>
                <a:cs typeface="Arial"/>
              </a:rPr>
              <a:t>Repopulation theory (ALT/SLT)</a:t>
            </a:r>
            <a:r>
              <a:rPr lang="en-US" sz="3100" dirty="0">
                <a:latin typeface="Arial"/>
                <a:cs typeface="Arial"/>
              </a:rPr>
              <a:t>:  laser stimulates increased cell division and repopulation of the meshwork</a:t>
            </a:r>
          </a:p>
          <a:p>
            <a:pPr eaLnBrk="1" hangingPunct="1"/>
            <a:endParaRPr lang="en-US" alt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33906BAB-0D07-4C7F-B8D6-6013F19922B0}" type="slidenum">
              <a:rPr lang="en-US" altLang="en-US"/>
              <a:pPr algn="r" eaLnBrk="1" hangingPunct="1">
                <a:spcBef>
                  <a:spcPct val="0"/>
                </a:spcBef>
              </a:pPr>
              <a:t>2</a:t>
            </a:fld>
            <a:endParaRPr lang="en-US" altLang="en-US"/>
          </a:p>
        </p:txBody>
      </p:sp>
    </p:spTree>
    <p:extLst>
      <p:ext uri="{BB962C8B-B14F-4D97-AF65-F5344CB8AC3E}">
        <p14:creationId xmlns:p14="http://schemas.microsoft.com/office/powerpoint/2010/main" val="80204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look at a population density map of Nebraska, you find that ophthalmologists are near most of the state’s population, but so are optometrists.  </a:t>
            </a:r>
          </a:p>
          <a:p>
            <a:r>
              <a:rPr lang="en-US"/>
              <a:t>[CLICK] Only 13 zip codes have optometrists who filed claims under Medicare Part B in 2019 that are not within the 30-mile catchment area of an ophthalmologist.  </a:t>
            </a:r>
          </a:p>
          <a:p>
            <a:r>
              <a:rPr lang="en-US"/>
              <a:t>[CLICK} Only 1 zip code is not within the 60-mile catchment area of an ophthalmologist.  </a:t>
            </a:r>
          </a:p>
        </p:txBody>
      </p:sp>
      <p:sp>
        <p:nvSpPr>
          <p:cNvPr id="4" name="Slide Number Placeholder 3"/>
          <p:cNvSpPr>
            <a:spLocks noGrp="1"/>
          </p:cNvSpPr>
          <p:nvPr>
            <p:ph type="sldNum" sz="quarter" idx="5"/>
          </p:nvPr>
        </p:nvSpPr>
        <p:spPr/>
        <p:txBody>
          <a:bodyPr/>
          <a:lstStyle/>
          <a:p>
            <a:fld id="{F562DD76-76B4-4B1A-9C08-17C2578C0707}" type="slidenum">
              <a:rPr lang="en-US" smtClean="0"/>
              <a:t>12</a:t>
            </a:fld>
            <a:endParaRPr lang="en-US"/>
          </a:p>
        </p:txBody>
      </p:sp>
    </p:spTree>
    <p:extLst>
      <p:ext uri="{BB962C8B-B14F-4D97-AF65-F5344CB8AC3E}">
        <p14:creationId xmlns:p14="http://schemas.microsoft.com/office/powerpoint/2010/main" val="337868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90.3% was the population was an estimated 30 minute drive time to an ophthalmology point of service in the Medicare Physician Compare file.  97.3% of the population was 60 minute drive time away. SLT is not an emergency procedure</a:t>
            </a:r>
          </a:p>
          <a:p>
            <a:r>
              <a:rPr lang="en-US" dirty="0"/>
              <a:t>Takes 6-8 weeks to have maximal effect SLT performed by rural ophthalmologists on same day as clinic visit.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14</a:t>
            </a:fld>
            <a:endParaRPr lang="en-US"/>
          </a:p>
        </p:txBody>
      </p:sp>
    </p:spTree>
    <p:extLst>
      <p:ext uri="{BB962C8B-B14F-4D97-AF65-F5344CB8AC3E}">
        <p14:creationId xmlns:p14="http://schemas.microsoft.com/office/powerpoint/2010/main" val="248188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15</a:t>
            </a:fld>
            <a:endParaRPr lang="en-US"/>
          </a:p>
        </p:txBody>
      </p:sp>
    </p:spTree>
    <p:extLst>
      <p:ext uri="{BB962C8B-B14F-4D97-AF65-F5344CB8AC3E}">
        <p14:creationId xmlns:p14="http://schemas.microsoft.com/office/powerpoint/2010/main" val="95484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the number of SLTS per Medicare Beneficiary in 2019 between Nebraska and states where optometrists filed claims to perform these surgeries, there is no evidence that Nebraskans have inadequate access or that these surgeries are not being performed by ophthalmologists in this state. In fact, the rate of SLTs performed in Nebraska was HIGHER than the rate of SLTs performed in Kentucky and Louisiana and only slightly lower than Oklahoma. </a:t>
            </a:r>
          </a:p>
        </p:txBody>
      </p:sp>
      <p:sp>
        <p:nvSpPr>
          <p:cNvPr id="4" name="Slide Number Placeholder 3"/>
          <p:cNvSpPr>
            <a:spLocks noGrp="1"/>
          </p:cNvSpPr>
          <p:nvPr>
            <p:ph type="sldNum" sz="quarter" idx="5"/>
          </p:nvPr>
        </p:nvSpPr>
        <p:spPr/>
        <p:txBody>
          <a:bodyPr/>
          <a:lstStyle/>
          <a:p>
            <a:fld id="{F562DD76-76B4-4B1A-9C08-17C2578C0707}" type="slidenum">
              <a:rPr lang="en-US" smtClean="0"/>
              <a:t>16</a:t>
            </a:fld>
            <a:endParaRPr lang="en-US"/>
          </a:p>
        </p:txBody>
      </p:sp>
    </p:spTree>
    <p:extLst>
      <p:ext uri="{BB962C8B-B14F-4D97-AF65-F5344CB8AC3E}">
        <p14:creationId xmlns:p14="http://schemas.microsoft.com/office/powerpoint/2010/main" val="280066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dirty="0">
                <a:solidFill>
                  <a:srgbClr val="444444"/>
                </a:solidFill>
                <a:effectLst/>
                <a:latin typeface="Roboto" panose="02000000000000000000" pitchFamily="2" charset="0"/>
              </a:rPr>
              <a:t>Evaluating access to laser therapy by driving distance using Medicare data and Geographic Information Systems mapping</a:t>
            </a:r>
          </a:p>
          <a:p>
            <a:endParaRPr lang="en-US" b="1" i="0" dirty="0">
              <a:solidFill>
                <a:srgbClr val="444444"/>
              </a:solidFill>
              <a:effectLst/>
              <a:latin typeface="Roboto" panose="02000000000000000000" pitchFamily="2" charset="0"/>
            </a:endParaRPr>
          </a:p>
          <a:p>
            <a:r>
              <a:rPr lang="en-US" b="1" i="0" dirty="0">
                <a:solidFill>
                  <a:srgbClr val="444444"/>
                </a:solidFill>
                <a:effectLst/>
                <a:latin typeface="Roboto" panose="02000000000000000000" pitchFamily="2" charset="0"/>
              </a:rPr>
              <a:t>Author Block:</a:t>
            </a:r>
            <a:r>
              <a:rPr lang="en-US" b="0" i="0" dirty="0">
                <a:solidFill>
                  <a:srgbClr val="444444"/>
                </a:solidFill>
                <a:effectLst/>
                <a:latin typeface="Roboto" panose="02000000000000000000" pitchFamily="2" charset="0"/>
              </a:rPr>
              <a:t> Jamie Shaffer</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Darby Miller</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 Aaron Lee</a:t>
            </a: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 Cecilia Lee</a:t>
            </a:r>
            <a:r>
              <a:rPr lang="en-US" b="0" i="0" baseline="30000" dirty="0">
                <a:solidFill>
                  <a:srgbClr val="444444"/>
                </a:solidFill>
                <a:effectLst/>
                <a:latin typeface="Roboto" panose="02000000000000000000" pitchFamily="2" charset="0"/>
              </a:rPr>
              <a:t>1</a:t>
            </a:r>
            <a:br>
              <a:rPr lang="en-US" dirty="0"/>
            </a:br>
            <a:r>
              <a:rPr lang="en-US" b="0" i="0" baseline="30000" dirty="0">
                <a:solidFill>
                  <a:srgbClr val="444444"/>
                </a:solidFill>
                <a:effectLst/>
                <a:latin typeface="Roboto" panose="02000000000000000000" pitchFamily="2" charset="0"/>
              </a:rPr>
              <a:t>1</a:t>
            </a:r>
            <a:r>
              <a:rPr lang="en-US" b="0" i="0" dirty="0">
                <a:solidFill>
                  <a:srgbClr val="444444"/>
                </a:solidFill>
                <a:effectLst/>
                <a:latin typeface="Roboto" panose="02000000000000000000" pitchFamily="2" charset="0"/>
              </a:rPr>
              <a:t>University of Washington Department of Medicine; </a:t>
            </a:r>
            <a:r>
              <a:rPr lang="en-US" b="0" i="0" baseline="30000" dirty="0">
                <a:solidFill>
                  <a:srgbClr val="444444"/>
                </a:solidFill>
                <a:effectLst/>
                <a:latin typeface="Roboto" panose="02000000000000000000" pitchFamily="2" charset="0"/>
              </a:rPr>
              <a:t>2</a:t>
            </a:r>
            <a:r>
              <a:rPr lang="en-US" b="0" i="0" dirty="0">
                <a:solidFill>
                  <a:srgbClr val="444444"/>
                </a:solidFill>
                <a:effectLst/>
                <a:latin typeface="Roboto" panose="02000000000000000000" pitchFamily="2" charset="0"/>
              </a:rPr>
              <a:t>Mayo Clinic</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17</a:t>
            </a:fld>
            <a:endParaRPr lang="en-US"/>
          </a:p>
        </p:txBody>
      </p:sp>
    </p:spTree>
    <p:extLst>
      <p:ext uri="{BB962C8B-B14F-4D97-AF65-F5344CB8AC3E}">
        <p14:creationId xmlns:p14="http://schemas.microsoft.com/office/powerpoint/2010/main" val="428151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19</a:t>
            </a:fld>
            <a:endParaRPr lang="en-US"/>
          </a:p>
        </p:txBody>
      </p:sp>
    </p:spTree>
    <p:extLst>
      <p:ext uri="{BB962C8B-B14F-4D97-AF65-F5344CB8AC3E}">
        <p14:creationId xmlns:p14="http://schemas.microsoft.com/office/powerpoint/2010/main" val="3951274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20</a:t>
            </a:fld>
            <a:endParaRPr lang="en-US"/>
          </a:p>
        </p:txBody>
      </p:sp>
    </p:spTree>
    <p:extLst>
      <p:ext uri="{BB962C8B-B14F-4D97-AF65-F5344CB8AC3E}">
        <p14:creationId xmlns:p14="http://schemas.microsoft.com/office/powerpoint/2010/main" val="119770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21</a:t>
            </a:fld>
            <a:endParaRPr lang="en-US"/>
          </a:p>
        </p:txBody>
      </p:sp>
    </p:spTree>
    <p:extLst>
      <p:ext uri="{BB962C8B-B14F-4D97-AF65-F5344CB8AC3E}">
        <p14:creationId xmlns:p14="http://schemas.microsoft.com/office/powerpoint/2010/main" val="166661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 report from the Vermont Office of Professional regulation looking at a similar proposal found no appreciable cost savings.</a:t>
            </a:r>
          </a:p>
          <a:p>
            <a:pPr defTabSz="931774">
              <a:defRPr/>
            </a:pPr>
            <a:r>
              <a:rPr lang="en-US" dirty="0"/>
              <a:t>A on LTPs published in the Journal of the AMA Ophthalmology found that ODs performed LTPs 189% more on the same patient.  Also, ODs repeated the surgeries by ODs before results could b be known.  This does not only mean increased risk, it also means increased costs.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23</a:t>
            </a:fld>
            <a:endParaRPr lang="en-US"/>
          </a:p>
        </p:txBody>
      </p:sp>
    </p:spTree>
    <p:extLst>
      <p:ext uri="{BB962C8B-B14F-4D97-AF65-F5344CB8AC3E}">
        <p14:creationId xmlns:p14="http://schemas.microsoft.com/office/powerpoint/2010/main" val="388381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24</a:t>
            </a:fld>
            <a:endParaRPr lang="en-US"/>
          </a:p>
        </p:txBody>
      </p:sp>
    </p:spTree>
    <p:extLst>
      <p:ext uri="{BB962C8B-B14F-4D97-AF65-F5344CB8AC3E}">
        <p14:creationId xmlns:p14="http://schemas.microsoft.com/office/powerpoint/2010/main" val="154753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C49929C0-C163-4EC4-BB32-E5B0A85B7C69}"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88040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JAMA </a:t>
            </a:r>
            <a:r>
              <a:rPr lang="en-US" i="1" dirty="0" err="1"/>
              <a:t>Ophthalmol</a:t>
            </a:r>
            <a:r>
              <a:rPr lang="en-US" i="1" dirty="0"/>
              <a:t>. 2018 Jan; 136(1): 39–45. PMID 29167903</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25</a:t>
            </a:fld>
            <a:endParaRPr lang="en-US"/>
          </a:p>
        </p:txBody>
      </p:sp>
    </p:spTree>
    <p:extLst>
      <p:ext uri="{BB962C8B-B14F-4D97-AF65-F5344CB8AC3E}">
        <p14:creationId xmlns:p14="http://schemas.microsoft.com/office/powerpoint/2010/main" val="90914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26</a:t>
            </a:fld>
            <a:endParaRPr lang="en-US"/>
          </a:p>
        </p:txBody>
      </p:sp>
    </p:spTree>
    <p:extLst>
      <p:ext uri="{BB962C8B-B14F-4D97-AF65-F5344CB8AC3E}">
        <p14:creationId xmlns:p14="http://schemas.microsoft.com/office/powerpoint/2010/main" val="196899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27</a:t>
            </a:fld>
            <a:endParaRPr lang="en-US"/>
          </a:p>
        </p:txBody>
      </p:sp>
    </p:spTree>
    <p:extLst>
      <p:ext uri="{BB962C8B-B14F-4D97-AF65-F5344CB8AC3E}">
        <p14:creationId xmlns:p14="http://schemas.microsoft.com/office/powerpoint/2010/main" val="109110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28</a:t>
            </a:fld>
            <a:endParaRPr lang="en-US"/>
          </a:p>
        </p:txBody>
      </p:sp>
    </p:spTree>
    <p:extLst>
      <p:ext uri="{BB962C8B-B14F-4D97-AF65-F5344CB8AC3E}">
        <p14:creationId xmlns:p14="http://schemas.microsoft.com/office/powerpoint/2010/main" val="284321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29</a:t>
            </a:fld>
            <a:endParaRPr lang="en-US"/>
          </a:p>
        </p:txBody>
      </p:sp>
    </p:spTree>
    <p:extLst>
      <p:ext uri="{BB962C8B-B14F-4D97-AF65-F5344CB8AC3E}">
        <p14:creationId xmlns:p14="http://schemas.microsoft.com/office/powerpoint/2010/main" val="21809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30</a:t>
            </a:fld>
            <a:endParaRPr lang="en-US"/>
          </a:p>
        </p:txBody>
      </p:sp>
    </p:spTree>
    <p:extLst>
      <p:ext uri="{BB962C8B-B14F-4D97-AF65-F5344CB8AC3E}">
        <p14:creationId xmlns:p14="http://schemas.microsoft.com/office/powerpoint/2010/main" val="243969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31</a:t>
            </a:fld>
            <a:endParaRPr lang="en-US"/>
          </a:p>
        </p:txBody>
      </p:sp>
    </p:spTree>
    <p:extLst>
      <p:ext uri="{BB962C8B-B14F-4D97-AF65-F5344CB8AC3E}">
        <p14:creationId xmlns:p14="http://schemas.microsoft.com/office/powerpoint/2010/main" val="2088051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32</a:t>
            </a:fld>
            <a:endParaRPr lang="en-US"/>
          </a:p>
        </p:txBody>
      </p:sp>
    </p:spTree>
    <p:extLst>
      <p:ext uri="{BB962C8B-B14F-4D97-AF65-F5344CB8AC3E}">
        <p14:creationId xmlns:p14="http://schemas.microsoft.com/office/powerpoint/2010/main" val="634198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a:t>
            </a:r>
          </a:p>
        </p:txBody>
      </p:sp>
      <p:sp>
        <p:nvSpPr>
          <p:cNvPr id="4" name="Slide Number Placeholder 3"/>
          <p:cNvSpPr>
            <a:spLocks noGrp="1"/>
          </p:cNvSpPr>
          <p:nvPr>
            <p:ph type="sldNum" sz="quarter" idx="5"/>
          </p:nvPr>
        </p:nvSpPr>
        <p:spPr/>
        <p:txBody>
          <a:bodyPr/>
          <a:lstStyle/>
          <a:p>
            <a:fld id="{F562DD76-76B4-4B1A-9C08-17C2578C0707}" type="slidenum">
              <a:rPr lang="en-US" smtClean="0"/>
              <a:t>33</a:t>
            </a:fld>
            <a:endParaRPr lang="en-US"/>
          </a:p>
        </p:txBody>
      </p:sp>
    </p:spTree>
    <p:extLst>
      <p:ext uri="{BB962C8B-B14F-4D97-AF65-F5344CB8AC3E}">
        <p14:creationId xmlns:p14="http://schemas.microsoft.com/office/powerpoint/2010/main" val="46402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3ED2AE1-2EB5-4B66-B795-2DE9A86D0AE7}" type="slidenum">
              <a:rPr lang="en-US" altLang="en-US"/>
              <a:pPr algn="r" eaLnBrk="1" hangingPunct="1">
                <a:spcBef>
                  <a:spcPct val="0"/>
                </a:spcBef>
              </a:pPr>
              <a:t>34</a:t>
            </a:fld>
            <a:endParaRPr lang="en-US" altLang="en-US"/>
          </a:p>
        </p:txBody>
      </p:sp>
    </p:spTree>
    <p:extLst>
      <p:ext uri="{BB962C8B-B14F-4D97-AF65-F5344CB8AC3E}">
        <p14:creationId xmlns:p14="http://schemas.microsoft.com/office/powerpoint/2010/main" val="97576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9599AFA9-16CB-4CDD-B530-ECB9D272F4C8}"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374840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35</a:t>
            </a:fld>
            <a:endParaRPr lang="en-US" altLang="en-US"/>
          </a:p>
        </p:txBody>
      </p:sp>
    </p:spTree>
    <p:extLst>
      <p:ext uri="{BB962C8B-B14F-4D97-AF65-F5344CB8AC3E}">
        <p14:creationId xmlns:p14="http://schemas.microsoft.com/office/powerpoint/2010/main" val="4233094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36</a:t>
            </a:fld>
            <a:endParaRPr lang="en-US" altLang="en-US"/>
          </a:p>
        </p:txBody>
      </p:sp>
    </p:spTree>
    <p:extLst>
      <p:ext uri="{BB962C8B-B14F-4D97-AF65-F5344CB8AC3E}">
        <p14:creationId xmlns:p14="http://schemas.microsoft.com/office/powerpoint/2010/main" val="1148415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37</a:t>
            </a:fld>
            <a:endParaRPr lang="en-US" altLang="en-US"/>
          </a:p>
        </p:txBody>
      </p:sp>
    </p:spTree>
    <p:extLst>
      <p:ext uri="{BB962C8B-B14F-4D97-AF65-F5344CB8AC3E}">
        <p14:creationId xmlns:p14="http://schemas.microsoft.com/office/powerpoint/2010/main" val="74184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38</a:t>
            </a:fld>
            <a:endParaRPr lang="en-US" altLang="en-US"/>
          </a:p>
        </p:txBody>
      </p:sp>
    </p:spTree>
    <p:extLst>
      <p:ext uri="{BB962C8B-B14F-4D97-AF65-F5344CB8AC3E}">
        <p14:creationId xmlns:p14="http://schemas.microsoft.com/office/powerpoint/2010/main" val="108297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DB56BD13-BD33-42D2-A1E7-55EEBDD10647}" type="slidenum">
              <a:rPr lang="en-US" altLang="en-US"/>
              <a:pPr algn="r" eaLnBrk="1" hangingPunct="1">
                <a:spcBef>
                  <a:spcPct val="0"/>
                </a:spcBef>
              </a:pPr>
              <a:t>39</a:t>
            </a:fld>
            <a:endParaRPr lang="en-US" altLang="en-US"/>
          </a:p>
        </p:txBody>
      </p:sp>
    </p:spTree>
    <p:extLst>
      <p:ext uri="{BB962C8B-B14F-4D97-AF65-F5344CB8AC3E}">
        <p14:creationId xmlns:p14="http://schemas.microsoft.com/office/powerpoint/2010/main" val="3110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40</a:t>
            </a:fld>
            <a:endParaRPr lang="en-US"/>
          </a:p>
        </p:txBody>
      </p:sp>
    </p:spTree>
    <p:extLst>
      <p:ext uri="{BB962C8B-B14F-4D97-AF65-F5344CB8AC3E}">
        <p14:creationId xmlns:p14="http://schemas.microsoft.com/office/powerpoint/2010/main" val="179858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41</a:t>
            </a:fld>
            <a:endParaRPr lang="en-US"/>
          </a:p>
        </p:txBody>
      </p:sp>
    </p:spTree>
    <p:extLst>
      <p:ext uri="{BB962C8B-B14F-4D97-AF65-F5344CB8AC3E}">
        <p14:creationId xmlns:p14="http://schemas.microsoft.com/office/powerpoint/2010/main" val="3284840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ophthalmology program residents perform multiple types of laser surgery over their 3-4 years of training</a:t>
            </a:r>
          </a:p>
          <a:p>
            <a:r>
              <a:rPr lang="en-US"/>
              <a:t>ALL ophthalmology residents are trained one-on-one by MDs over 3-4 year surgical residency;  learn indications, follow over extended time to see results, complications, course of disease; trained by surgeons</a:t>
            </a:r>
          </a:p>
          <a:p>
            <a:r>
              <a:rPr lang="en-US"/>
              <a:t>Average number of lasers performed</a:t>
            </a:r>
          </a:p>
          <a:p>
            <a:r>
              <a:rPr lang="en-US"/>
              <a:t>Average number of LTP in USA per resident:</a:t>
            </a:r>
          </a:p>
          <a:p>
            <a:r>
              <a:rPr lang="en-US"/>
              <a:t>Average number of LTP in Nebraska per resident:</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42</a:t>
            </a:fld>
            <a:endParaRPr lang="en-US"/>
          </a:p>
        </p:txBody>
      </p:sp>
    </p:spTree>
    <p:extLst>
      <p:ext uri="{BB962C8B-B14F-4D97-AF65-F5344CB8AC3E}">
        <p14:creationId xmlns:p14="http://schemas.microsoft.com/office/powerpoint/2010/main" val="235109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44</a:t>
            </a:fld>
            <a:endParaRPr lang="en-US"/>
          </a:p>
        </p:txBody>
      </p:sp>
    </p:spTree>
    <p:extLst>
      <p:ext uri="{BB962C8B-B14F-4D97-AF65-F5344CB8AC3E}">
        <p14:creationId xmlns:p14="http://schemas.microsoft.com/office/powerpoint/2010/main" val="636191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 out of 23 optometry schools reside in states where laser treatment is legal</a:t>
            </a:r>
          </a:p>
          <a:p>
            <a:r>
              <a:rPr lang="en-US" dirty="0"/>
              <a:t>How can live, hands-on experience with laser and scalpel surgery possibly be accomplished?</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45</a:t>
            </a:fld>
            <a:endParaRPr lang="en-US"/>
          </a:p>
        </p:txBody>
      </p:sp>
    </p:spTree>
    <p:extLst>
      <p:ext uri="{BB962C8B-B14F-4D97-AF65-F5344CB8AC3E}">
        <p14:creationId xmlns:p14="http://schemas.microsoft.com/office/powerpoint/2010/main" val="95149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3561754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This is photo of the laser lab at Salus University, an optometry school in Pennsylvania.  This is where optometry students get their training.  </a:t>
            </a: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47</a:t>
            </a:fld>
            <a:endParaRPr lang="en-US"/>
          </a:p>
        </p:txBody>
      </p:sp>
    </p:spTree>
    <p:extLst>
      <p:ext uri="{BB962C8B-B14F-4D97-AF65-F5344CB8AC3E}">
        <p14:creationId xmlns:p14="http://schemas.microsoft.com/office/powerpoint/2010/main" val="124633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say about optometric programs and assessment to perform SLTs is that it is unproven.  </a:t>
            </a:r>
          </a:p>
          <a:p>
            <a:r>
              <a:rPr lang="en-US" dirty="0"/>
              <a:t>Only 2 of 23 optometry schools in the country reside in states where laser surgery can legally be performed.</a:t>
            </a:r>
          </a:p>
          <a:p>
            <a:r>
              <a:rPr lang="en-US" dirty="0"/>
              <a:t>Too many students to train</a:t>
            </a:r>
          </a:p>
          <a:p>
            <a:r>
              <a:rPr lang="en-US" dirty="0"/>
              <a:t>Too few patients with disease to obtain surgery experience</a:t>
            </a:r>
          </a:p>
          <a:p>
            <a:r>
              <a:rPr lang="en-US" dirty="0"/>
              <a:t>Short time frame in OD school to learn skills, follow patients for disease progression, results of long-term complications</a:t>
            </a:r>
          </a:p>
          <a:p>
            <a:r>
              <a:rPr lang="en-US" dirty="0"/>
              <a:t>Unknown how ODs can gain this experience and skill at a weekend course vs extensive experience of ophthalmologists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49</a:t>
            </a:fld>
            <a:endParaRPr lang="en-US"/>
          </a:p>
        </p:txBody>
      </p:sp>
    </p:spTree>
    <p:extLst>
      <p:ext uri="{BB962C8B-B14F-4D97-AF65-F5344CB8AC3E}">
        <p14:creationId xmlns:p14="http://schemas.microsoft.com/office/powerpoint/2010/main" val="40160574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 class size;  how can enough live patients with disease needing surgery possibly be evaluated and treated by this many students</a:t>
            </a:r>
          </a:p>
          <a:p>
            <a:r>
              <a:rPr lang="en-US" dirty="0"/>
              <a:t>Average # patients seen by OD student</a:t>
            </a:r>
          </a:p>
          <a:p>
            <a:r>
              <a:rPr lang="en-US" dirty="0"/>
              <a:t>Average number of gonioscopy exams by optometry student:</a:t>
            </a:r>
          </a:p>
          <a:p>
            <a:r>
              <a:rPr lang="en-US" dirty="0"/>
              <a:t>Average number of LTP performed by each optometry student: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50</a:t>
            </a:fld>
            <a:endParaRPr lang="en-US"/>
          </a:p>
        </p:txBody>
      </p:sp>
    </p:spTree>
    <p:extLst>
      <p:ext uri="{BB962C8B-B14F-4D97-AF65-F5344CB8AC3E}">
        <p14:creationId xmlns:p14="http://schemas.microsoft.com/office/powerpoint/2010/main" val="1702768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51</a:t>
            </a:fld>
            <a:endParaRPr lang="en-US"/>
          </a:p>
        </p:txBody>
      </p:sp>
    </p:spTree>
    <p:extLst>
      <p:ext uri="{BB962C8B-B14F-4D97-AF65-F5344CB8AC3E}">
        <p14:creationId xmlns:p14="http://schemas.microsoft.com/office/powerpoint/2010/main" val="2578315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52</a:t>
            </a:fld>
            <a:endParaRPr lang="en-US"/>
          </a:p>
        </p:txBody>
      </p:sp>
    </p:spTree>
    <p:extLst>
      <p:ext uri="{BB962C8B-B14F-4D97-AF65-F5344CB8AC3E}">
        <p14:creationId xmlns:p14="http://schemas.microsoft.com/office/powerpoint/2010/main" val="1194547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Optometry, there are Unknown competency assessment and corrective actions</a:t>
            </a:r>
          </a:p>
          <a:p>
            <a:r>
              <a:rPr lang="en-US" dirty="0"/>
              <a:t>Giving practitioners surgical privileges legislatively, and THEN allowing them afterward to supposedly learn how to perform a surgery via a weekend course is inappropriate</a:t>
            </a:r>
          </a:p>
          <a:p>
            <a:r>
              <a:rPr lang="en-US" dirty="0"/>
              <a:t>Ophthalmologists achieve and demonstrate mastery of the surgical skills and disease management BEFORE being allowed to perform surgery independently</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53</a:t>
            </a:fld>
            <a:endParaRPr lang="en-US"/>
          </a:p>
        </p:txBody>
      </p:sp>
    </p:spTree>
    <p:extLst>
      <p:ext uri="{BB962C8B-B14F-4D97-AF65-F5344CB8AC3E}">
        <p14:creationId xmlns:p14="http://schemas.microsoft.com/office/powerpoint/2010/main" val="1688056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i="0">
                <a:effectLst/>
              </a:rPr>
              <a:t>Leaders in American ophthalmology emphasize adequacy of training and the testing regarding the qualifications of ophthalmologists.   </a:t>
            </a:r>
            <a:r>
              <a:rPr lang="en-US" b="0" i="0">
                <a:effectLst/>
                <a:hlinkClick r:id="rId3"/>
              </a:rPr>
              <a:t>www.abop.org</a:t>
            </a:r>
            <a:r>
              <a:rPr lang="en-US" b="0" i="0">
                <a:effectLst/>
              </a:rPr>
              <a:t> </a:t>
            </a:r>
          </a:p>
          <a:p>
            <a:pPr>
              <a:buFont typeface="Arial" panose="020B0604020202020204" pitchFamily="34" charset="0"/>
              <a:buChar char="•"/>
            </a:pPr>
            <a:r>
              <a:rPr lang="en-US"/>
              <a:t> It does this through the American Board of Ophthalmology which assure competency, skill and patient safety through certification and re-certification programs.</a:t>
            </a:r>
          </a:p>
          <a:p>
            <a:pPr defTabSz="931774">
              <a:buFont typeface="Arial" panose="020B0604020202020204" pitchFamily="34" charset="0"/>
              <a:buChar char="•"/>
              <a:defRPr/>
            </a:pPr>
            <a:r>
              <a:rPr lang="en-US" b="0" i="0">
                <a:solidFill>
                  <a:srgbClr val="202124"/>
                </a:solidFill>
                <a:effectLst/>
              </a:rPr>
              <a:t>The ACGME is an objective, </a:t>
            </a:r>
            <a:r>
              <a:rPr lang="en-US" b="0" i="1">
                <a:solidFill>
                  <a:srgbClr val="202124"/>
                </a:solidFill>
                <a:effectLst/>
              </a:rPr>
              <a:t>independent</a:t>
            </a:r>
            <a:r>
              <a:rPr lang="en-US" b="0" i="0">
                <a:solidFill>
                  <a:srgbClr val="202124"/>
                </a:solidFill>
                <a:effectLst/>
              </a:rPr>
              <a:t> accrediting organization for graduate medical education programs that ensures high and uniform standards across surgical residencies.</a:t>
            </a:r>
          </a:p>
          <a:p>
            <a:pPr defTabSz="931774">
              <a:buFont typeface="Arial" panose="020B0604020202020204" pitchFamily="34" charset="0"/>
              <a:buChar char="•"/>
              <a:defRPr/>
            </a:pPr>
            <a:r>
              <a:rPr lang="en-US" b="0" i="0">
                <a:solidFill>
                  <a:srgbClr val="202124"/>
                </a:solidFill>
                <a:effectLst/>
              </a:rPr>
              <a:t> Optometry schools are not eligible to be a part of this system of quality standards.</a:t>
            </a:r>
            <a:endParaRPr lang="en-US"/>
          </a:p>
          <a:p>
            <a:pPr>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54</a:t>
            </a:fld>
            <a:endParaRPr lang="en-US"/>
          </a:p>
        </p:txBody>
      </p:sp>
    </p:spTree>
    <p:extLst>
      <p:ext uri="{BB962C8B-B14F-4D97-AF65-F5344CB8AC3E}">
        <p14:creationId xmlns:p14="http://schemas.microsoft.com/office/powerpoint/2010/main" val="3395761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ACGME expertise, independent, objective  </a:t>
            </a:r>
            <a:r>
              <a:rPr lang="en-US" dirty="0">
                <a:solidFill>
                  <a:schemeClr val="accent1"/>
                </a:solidFill>
                <a:hlinkClick r:id="rId3"/>
              </a:rPr>
              <a:t>www.acgme.org</a:t>
            </a:r>
            <a:endParaRPr lang="en-US" dirty="0">
              <a:solidFill>
                <a:schemeClr val="accent1"/>
              </a:solidFill>
            </a:endParaRPr>
          </a:p>
          <a:p>
            <a:pPr defTabSz="931774">
              <a:buFont typeface="Arial" panose="020B0604020202020204" pitchFamily="34" charset="0"/>
              <a:buChar char="•"/>
              <a:defRPr/>
            </a:pPr>
            <a:r>
              <a:rPr lang="en-US" dirty="0"/>
              <a:t>125 programs;  1,698 residents and fellows</a:t>
            </a:r>
            <a:endParaRPr lang="en-US" dirty="0">
              <a:solidFill>
                <a:schemeClr val="accent1"/>
              </a:solidFill>
            </a:endParaRPr>
          </a:p>
          <a:p>
            <a:pPr>
              <a:buFont typeface="Arial" panose="020B0604020202020204" pitchFamily="34" charset="0"/>
              <a:buChar char="•"/>
            </a:pPr>
            <a:r>
              <a:rPr lang="en-US" dirty="0"/>
              <a:t>continuously assessed, updated with medical/surgical training institutions</a:t>
            </a:r>
          </a:p>
          <a:p>
            <a:pPr>
              <a:buFont typeface="Arial" panose="020B0604020202020204" pitchFamily="34" charset="0"/>
              <a:buChar char="•"/>
            </a:pPr>
            <a:r>
              <a:rPr lang="en-US" dirty="0"/>
              <a:t>ACGME:  critical aspects of rigorous foundational medical education; large volume of clinical cases for experience; step-wise surgeon-proctored instruction; to obtain </a:t>
            </a:r>
            <a:r>
              <a:rPr lang="en-US" i="1" dirty="0"/>
              <a:t>privilege</a:t>
            </a:r>
            <a:r>
              <a:rPr lang="en-US" dirty="0"/>
              <a:t> to perform surgical procedures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55</a:t>
            </a:fld>
            <a:endParaRPr lang="en-US"/>
          </a:p>
        </p:txBody>
      </p:sp>
    </p:spTree>
    <p:extLst>
      <p:ext uri="{BB962C8B-B14F-4D97-AF65-F5344CB8AC3E}">
        <p14:creationId xmlns:p14="http://schemas.microsoft.com/office/powerpoint/2010/main" val="3903779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32,000 ophthalmic surgeons</a:t>
            </a:r>
            <a:r>
              <a:rPr lang="en-US" baseline="0" dirty="0"/>
              <a:t> and </a:t>
            </a:r>
            <a:r>
              <a:rPr lang="en-US" dirty="0"/>
              <a:t>7 subspecialties</a:t>
            </a:r>
          </a:p>
          <a:p>
            <a:r>
              <a:rPr lang="en-US" b="0" i="0" dirty="0">
                <a:solidFill>
                  <a:srgbClr val="202124"/>
                </a:solidFill>
                <a:effectLst/>
              </a:rPr>
              <a:t>sets the standards for ophthalmic education and advocating for our patients and the public</a:t>
            </a:r>
            <a:endParaRPr lang="en-US" dirty="0"/>
          </a:p>
          <a:p>
            <a:r>
              <a:rPr lang="en-US" dirty="0"/>
              <a:t>ethics, practice management, research, advocacy, public education</a:t>
            </a:r>
          </a:p>
          <a:p>
            <a:r>
              <a:rPr lang="en-US" dirty="0"/>
              <a:t>ONE network</a:t>
            </a:r>
          </a:p>
          <a:p>
            <a:r>
              <a:rPr lang="en-US" dirty="0"/>
              <a:t>IRIS registry—largest patient encounter medical database of any specialty in the world (research, improved care processes, efficiency, cost savings)</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56</a:t>
            </a:fld>
            <a:endParaRPr lang="en-US"/>
          </a:p>
        </p:txBody>
      </p:sp>
    </p:spTree>
    <p:extLst>
      <p:ext uri="{BB962C8B-B14F-4D97-AF65-F5344CB8AC3E}">
        <p14:creationId xmlns:p14="http://schemas.microsoft.com/office/powerpoint/2010/main" val="553253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02020"/>
                </a:solidFill>
              </a:rPr>
              <a:t>A study in he Journal Plos.org, </a:t>
            </a:r>
            <a:r>
              <a:rPr lang="en-US">
                <a:hlinkClick r:id="rId3"/>
              </a:rPr>
              <a:t>https://journals.plos.org/plosone/article?id=10.1371/journal.pone.0227783</a:t>
            </a:r>
            <a:r>
              <a:rPr lang="en-US"/>
              <a:t> found that</a:t>
            </a:r>
            <a:endParaRPr lang="en-US">
              <a:solidFill>
                <a:srgbClr val="202020"/>
              </a:solidFill>
            </a:endParaRPr>
          </a:p>
          <a:p>
            <a:pPr defTabSz="931774">
              <a:defRPr/>
            </a:pPr>
            <a:r>
              <a:rPr lang="en-US">
                <a:solidFill>
                  <a:srgbClr val="202020"/>
                </a:solidFill>
              </a:rPr>
              <a:t>From 2012 through 2017, ophthalmologists in every state treated statistically significantly </a:t>
            </a:r>
            <a:r>
              <a:rPr lang="en-US" b="1">
                <a:solidFill>
                  <a:srgbClr val="202020"/>
                </a:solidFill>
              </a:rPr>
              <a:t>older</a:t>
            </a:r>
            <a:r>
              <a:rPr lang="en-US">
                <a:solidFill>
                  <a:srgbClr val="202020"/>
                </a:solidFill>
              </a:rPr>
              <a:t> beneficiaries; </a:t>
            </a:r>
          </a:p>
          <a:p>
            <a:pPr defTabSz="931774">
              <a:defRPr/>
            </a:pPr>
            <a:r>
              <a:rPr lang="en-US">
                <a:solidFill>
                  <a:srgbClr val="202020"/>
                </a:solidFill>
              </a:rPr>
              <a:t>In 46 states ophthalmologists saw a </a:t>
            </a:r>
            <a:r>
              <a:rPr lang="en-US" b="1">
                <a:solidFill>
                  <a:srgbClr val="202020"/>
                </a:solidFill>
              </a:rPr>
              <a:t>more racially diverse </a:t>
            </a:r>
            <a:r>
              <a:rPr lang="en-US">
                <a:solidFill>
                  <a:srgbClr val="202020"/>
                </a:solidFill>
              </a:rPr>
              <a:t>group of beneficiaries;  </a:t>
            </a:r>
          </a:p>
          <a:p>
            <a:pPr defTabSz="931774">
              <a:defRPr/>
            </a:pPr>
            <a:r>
              <a:rPr lang="en-US">
                <a:solidFill>
                  <a:srgbClr val="202020"/>
                </a:solidFill>
              </a:rPr>
              <a:t>Ophthalmologists in </a:t>
            </a:r>
            <a:r>
              <a:rPr lang="en-US" b="1">
                <a:solidFill>
                  <a:srgbClr val="202020"/>
                </a:solidFill>
              </a:rPr>
              <a:t>all</a:t>
            </a:r>
            <a:r>
              <a:rPr lang="en-US">
                <a:solidFill>
                  <a:srgbClr val="202020"/>
                </a:solidFill>
              </a:rPr>
              <a:t> 50 states saw </a:t>
            </a:r>
            <a:r>
              <a:rPr lang="en-US" b="1">
                <a:solidFill>
                  <a:srgbClr val="202020"/>
                </a:solidFill>
              </a:rPr>
              <a:t>more medically complex </a:t>
            </a:r>
            <a:r>
              <a:rPr lang="en-US">
                <a:solidFill>
                  <a:srgbClr val="202020"/>
                </a:solidFill>
              </a:rPr>
              <a:t>beneficiaries and the differences were statistically significant in 47 states throughout all six years.</a:t>
            </a:r>
            <a:endParaRPr lang="en-US"/>
          </a:p>
          <a:p>
            <a:pPr defTabSz="931774">
              <a:defRPr/>
            </a:pPr>
            <a:endParaRPr lang="en-US">
              <a:solidFill>
                <a:srgbClr val="202020"/>
              </a:solidFill>
            </a:endParaRPr>
          </a:p>
          <a:p>
            <a:endParaRPr lang="en-US"/>
          </a:p>
        </p:txBody>
      </p:sp>
      <p:sp>
        <p:nvSpPr>
          <p:cNvPr id="4" name="Slide Number Placeholder 3"/>
          <p:cNvSpPr>
            <a:spLocks noGrp="1"/>
          </p:cNvSpPr>
          <p:nvPr>
            <p:ph type="sldNum" sz="quarter" idx="5"/>
          </p:nvPr>
        </p:nvSpPr>
        <p:spPr/>
        <p:txBody>
          <a:bodyPr/>
          <a:lstStyle/>
          <a:p>
            <a:fld id="{F562DD76-76B4-4B1A-9C08-17C2578C0707}" type="slidenum">
              <a:rPr lang="en-US" smtClean="0"/>
              <a:t>57</a:t>
            </a:fld>
            <a:endParaRPr lang="en-US"/>
          </a:p>
        </p:txBody>
      </p:sp>
    </p:spTree>
    <p:extLst>
      <p:ext uri="{BB962C8B-B14F-4D97-AF65-F5344CB8AC3E}">
        <p14:creationId xmlns:p14="http://schemas.microsoft.com/office/powerpoint/2010/main" val="252463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MS PGothic" pitchFamily="34" charset="-128"/>
              </a:defRPr>
            </a:lvl1pPr>
            <a:lvl2pPr marL="757066" indent="-291179" algn="l" eaLnBrk="0" hangingPunct="0">
              <a:spcBef>
                <a:spcPct val="30000"/>
              </a:spcBef>
              <a:defRPr sz="1200">
                <a:solidFill>
                  <a:schemeClr val="tx1"/>
                </a:solidFill>
                <a:latin typeface="Arial" charset="0"/>
                <a:ea typeface="MS PGothic" pitchFamily="34" charset="-128"/>
              </a:defRPr>
            </a:lvl2pPr>
            <a:lvl3pPr marL="1164717" indent="-232943" algn="l" eaLnBrk="0" hangingPunct="0">
              <a:spcBef>
                <a:spcPct val="30000"/>
              </a:spcBef>
              <a:defRPr sz="1200">
                <a:solidFill>
                  <a:schemeClr val="tx1"/>
                </a:solidFill>
                <a:latin typeface="Arial" charset="0"/>
                <a:ea typeface="MS PGothic" pitchFamily="34" charset="-128"/>
              </a:defRPr>
            </a:lvl3pPr>
            <a:lvl4pPr marL="1630604" indent="-232943" algn="l" eaLnBrk="0" hangingPunct="0">
              <a:spcBef>
                <a:spcPct val="30000"/>
              </a:spcBef>
              <a:defRPr sz="1200">
                <a:solidFill>
                  <a:schemeClr val="tx1"/>
                </a:solidFill>
                <a:latin typeface="Arial" charset="0"/>
                <a:ea typeface="MS PGothic" pitchFamily="34" charset="-128"/>
              </a:defRPr>
            </a:lvl4pPr>
            <a:lvl5pPr marL="2096491" indent="-232943" algn="l" eaLnBrk="0" hangingPunct="0">
              <a:spcBef>
                <a:spcPct val="30000"/>
              </a:spcBef>
              <a:defRPr sz="1200">
                <a:solidFill>
                  <a:schemeClr val="tx1"/>
                </a:solidFill>
                <a:latin typeface="Arial" charset="0"/>
                <a:ea typeface="MS PGothic" pitchFamily="34" charset="-128"/>
              </a:defRPr>
            </a:lvl5pPr>
            <a:lvl6pPr marL="2562377" indent="-232943" eaLnBrk="0" fontAlgn="base" hangingPunct="0">
              <a:spcBef>
                <a:spcPct val="30000"/>
              </a:spcBef>
              <a:spcAft>
                <a:spcPct val="0"/>
              </a:spcAft>
              <a:defRPr sz="1200">
                <a:solidFill>
                  <a:schemeClr val="tx1"/>
                </a:solidFill>
                <a:latin typeface="Arial" charset="0"/>
                <a:ea typeface="MS PGothic" pitchFamily="34" charset="-128"/>
              </a:defRPr>
            </a:lvl6pPr>
            <a:lvl7pPr marL="3028264" indent="-232943" eaLnBrk="0" fontAlgn="base" hangingPunct="0">
              <a:spcBef>
                <a:spcPct val="30000"/>
              </a:spcBef>
              <a:spcAft>
                <a:spcPct val="0"/>
              </a:spcAft>
              <a:defRPr sz="1200">
                <a:solidFill>
                  <a:schemeClr val="tx1"/>
                </a:solidFill>
                <a:latin typeface="Arial" charset="0"/>
                <a:ea typeface="MS PGothic" pitchFamily="34" charset="-128"/>
              </a:defRPr>
            </a:lvl7pPr>
            <a:lvl8pPr marL="3494151" indent="-232943" eaLnBrk="0" fontAlgn="base" hangingPunct="0">
              <a:spcBef>
                <a:spcPct val="30000"/>
              </a:spcBef>
              <a:spcAft>
                <a:spcPct val="0"/>
              </a:spcAft>
              <a:defRPr sz="1200">
                <a:solidFill>
                  <a:schemeClr val="tx1"/>
                </a:solidFill>
                <a:latin typeface="Arial" charset="0"/>
                <a:ea typeface="MS PGothic" pitchFamily="34" charset="-128"/>
              </a:defRPr>
            </a:lvl8pPr>
            <a:lvl9pPr marL="3960038" indent="-232943"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46B9C819-EA80-4B82-8DA1-5B361D273E4D}"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568784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Oklahoma, a total of 1384 eyes underwent LTP during 2008-2013.Among these:</a:t>
            </a:r>
          </a:p>
          <a:p>
            <a:r>
              <a:rPr lang="en-US" dirty="0"/>
              <a:t>     - 1150 (83%) were performed by </a:t>
            </a:r>
            <a:r>
              <a:rPr lang="en-US" dirty="0" err="1"/>
              <a:t>EyeMDs</a:t>
            </a:r>
            <a:r>
              <a:rPr lang="en-US" dirty="0"/>
              <a:t> and 234 (17%) by ODs . </a:t>
            </a:r>
          </a:p>
          <a:p>
            <a:r>
              <a:rPr lang="en-US" dirty="0"/>
              <a:t>     - Among the 1384 eyes receiving LTP, 258 eyes (19%) underwent &gt;1 LTP in the same eye. </a:t>
            </a:r>
          </a:p>
          <a:p>
            <a:r>
              <a:rPr lang="en-US" dirty="0"/>
              <a:t>     - The proportion of eyes undergoing LTP by an OD requiring ≥1 subsequent LTP session (36%) was more than double the proportion of eyes who received this procedure by an </a:t>
            </a:r>
            <a:r>
              <a:rPr lang="en-US" dirty="0" err="1"/>
              <a:t>EyeMD</a:t>
            </a:r>
            <a:r>
              <a:rPr lang="en-US" dirty="0"/>
              <a:t> (15%)</a:t>
            </a:r>
          </a:p>
          <a:p>
            <a:endParaRPr lang="en-US" dirty="0"/>
          </a:p>
        </p:txBody>
      </p:sp>
      <p:sp>
        <p:nvSpPr>
          <p:cNvPr id="4" name="Slide Number Placeholder 3"/>
          <p:cNvSpPr>
            <a:spLocks noGrp="1"/>
          </p:cNvSpPr>
          <p:nvPr>
            <p:ph type="sldNum" sz="quarter" idx="10"/>
          </p:nvPr>
        </p:nvSpPr>
        <p:spPr/>
        <p:txBody>
          <a:bodyPr/>
          <a:lstStyle/>
          <a:p>
            <a:pPr defTabSz="465887">
              <a:defRPr/>
            </a:pPr>
            <a:fld id="{CDB20009-4785-BD4A-8ECE-CB68D69F5F0D}" type="slidenum">
              <a:rPr lang="en-US">
                <a:solidFill>
                  <a:prstClr val="black"/>
                </a:solidFill>
                <a:latin typeface="Calibri"/>
                <a:cs typeface="Calibri"/>
                <a:sym typeface="Arial"/>
              </a:rPr>
              <a:pPr defTabSz="465887">
                <a:defRPr/>
              </a:pPr>
              <a:t>65</a:t>
            </a:fld>
            <a:endParaRPr lang="en-US" dirty="0">
              <a:solidFill>
                <a:prstClr val="black"/>
              </a:solidFill>
              <a:latin typeface="Calibri"/>
              <a:cs typeface="Calibri"/>
              <a:sym typeface="Arial"/>
            </a:endParaRPr>
          </a:p>
        </p:txBody>
      </p:sp>
    </p:spTree>
    <p:extLst>
      <p:ext uri="{BB962C8B-B14F-4D97-AF65-F5344CB8AC3E}">
        <p14:creationId xmlns:p14="http://schemas.microsoft.com/office/powerpoint/2010/main" val="1796178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07">
              <a:defRPr/>
            </a:pPr>
            <a:r>
              <a:rPr lang="en-US" b="0" i="1" u="none" dirty="0"/>
              <a:t>Between 2011 and 2021, the population of Nebraska grew by 8%.  </a:t>
            </a:r>
          </a:p>
          <a:p>
            <a:pPr defTabSz="461507">
              <a:defRPr/>
            </a:pPr>
            <a:r>
              <a:rPr lang="en-US" b="0" i="1" u="none" dirty="0"/>
              <a:t>Optometrists claim that because of our scope of practice laws, optometrists are choosing to move to other states.  That is false. </a:t>
            </a:r>
          </a:p>
          <a:p>
            <a:pPr defTabSz="461507">
              <a:defRPr/>
            </a:pPr>
            <a:r>
              <a:rPr lang="en-US" b="0" i="1" u="none" dirty="0"/>
              <a:t>[CLICK], Data</a:t>
            </a:r>
            <a:r>
              <a:rPr lang="en-US" b="0" i="0" u="none" dirty="0"/>
              <a:t> from the Medicare Physician Compare File  shows that same period, the cumulative population growth of optometrists grew by 36% far outstripping the population growth.</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66</a:t>
            </a:fld>
            <a:endParaRPr lang="en-US"/>
          </a:p>
        </p:txBody>
      </p:sp>
    </p:spTree>
    <p:extLst>
      <p:ext uri="{BB962C8B-B14F-4D97-AF65-F5344CB8AC3E}">
        <p14:creationId xmlns:p14="http://schemas.microsoft.com/office/powerpoint/2010/main" val="244963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33333"/>
                </a:solidFill>
                <a:latin typeface="Tableau Book"/>
              </a:rPr>
              <a:t>Nebraska optometrists may not be leaving the state because of scope of practice laws, but something else is happening.  This chart shows the ratio of Rural to Urban Nebraska Optometrists Filing Claims under Medicare Part B in 2013 and 2019.  Between those years the Ratio of Rural to Urban Optometrists Decreased from .91:1 to .76:1, a decrease of 16.5%.  Simply put, Nebraska optometrists are increasingly shifting their operations to metro areas, not rural areas.</a:t>
            </a:r>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67</a:t>
            </a:fld>
            <a:endParaRPr lang="en-US"/>
          </a:p>
        </p:txBody>
      </p:sp>
    </p:spTree>
    <p:extLst>
      <p:ext uri="{BB962C8B-B14F-4D97-AF65-F5344CB8AC3E}">
        <p14:creationId xmlns:p14="http://schemas.microsoft.com/office/powerpoint/2010/main" val="149955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8</a:t>
            </a:fld>
            <a:endParaRPr lang="en-US"/>
          </a:p>
        </p:txBody>
      </p:sp>
    </p:spTree>
    <p:extLst>
      <p:ext uri="{BB962C8B-B14F-4D97-AF65-F5344CB8AC3E}">
        <p14:creationId xmlns:p14="http://schemas.microsoft.com/office/powerpoint/2010/main" val="323864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9</a:t>
            </a:fld>
            <a:endParaRPr lang="en-US"/>
          </a:p>
        </p:txBody>
      </p:sp>
    </p:spTree>
    <p:extLst>
      <p:ext uri="{BB962C8B-B14F-4D97-AF65-F5344CB8AC3E}">
        <p14:creationId xmlns:p14="http://schemas.microsoft.com/office/powerpoint/2010/main" val="25979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10</a:t>
            </a:fld>
            <a:endParaRPr lang="en-US"/>
          </a:p>
        </p:txBody>
      </p:sp>
    </p:spTree>
    <p:extLst>
      <p:ext uri="{BB962C8B-B14F-4D97-AF65-F5344CB8AC3E}">
        <p14:creationId xmlns:p14="http://schemas.microsoft.com/office/powerpoint/2010/main" val="266081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First, SLTs are not an emergency surgery.  That means that these surgeries can be done by ophthalmologists safely and effectively already.</a:t>
            </a:r>
          </a:p>
          <a:p>
            <a:pPr defTabSz="931774">
              <a:defRPr/>
            </a:pPr>
            <a:r>
              <a:rPr lang="en-US" dirty="0"/>
              <a:t>Second, ODs are paid exactly the </a:t>
            </a:r>
            <a:r>
              <a:rPr lang="en-US" i="1" dirty="0"/>
              <a:t>same</a:t>
            </a:r>
            <a:r>
              <a:rPr lang="en-US" dirty="0"/>
              <a:t> amount for procedures.  That means no cost savings. </a:t>
            </a:r>
          </a:p>
          <a:p>
            <a:pPr defTabSz="931774">
              <a:defRPr/>
            </a:pPr>
            <a:r>
              <a:rPr lang="en-US" dirty="0"/>
              <a:t>Rural ophthalmologists typically perform these surgeries on same day as visit.</a:t>
            </a:r>
          </a:p>
          <a:p>
            <a:pPr defTabSz="931774">
              <a:defRPr/>
            </a:pPr>
            <a:r>
              <a:rPr lang="en-US" dirty="0"/>
              <a:t>.</a:t>
            </a:r>
          </a:p>
          <a:p>
            <a:endParaRPr lang="en-US" dirty="0"/>
          </a:p>
        </p:txBody>
      </p:sp>
      <p:sp>
        <p:nvSpPr>
          <p:cNvPr id="4" name="Slide Number Placeholder 3"/>
          <p:cNvSpPr>
            <a:spLocks noGrp="1"/>
          </p:cNvSpPr>
          <p:nvPr>
            <p:ph type="sldNum" sz="quarter" idx="5"/>
          </p:nvPr>
        </p:nvSpPr>
        <p:spPr/>
        <p:txBody>
          <a:bodyPr/>
          <a:lstStyle/>
          <a:p>
            <a:fld id="{F562DD76-76B4-4B1A-9C08-17C2578C0707}" type="slidenum">
              <a:rPr lang="en-US" smtClean="0"/>
              <a:t>11</a:t>
            </a:fld>
            <a:endParaRPr lang="en-US"/>
          </a:p>
        </p:txBody>
      </p:sp>
    </p:spTree>
    <p:extLst>
      <p:ext uri="{BB962C8B-B14F-4D97-AF65-F5344CB8AC3E}">
        <p14:creationId xmlns:p14="http://schemas.microsoft.com/office/powerpoint/2010/main" val="304302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SF_WORKSPACE/Clients/AAO/54039_AAO_PowerPoint/Realization/Working_Files/assets_working/PSEL_tagline_GY.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a:blip r:embed="rId2">
            <a:alphaModFix amt="8000"/>
          </a:blip>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479E295D-905E-4E86-B346-2DD255F5C30D}"/>
              </a:ext>
            </a:extLst>
          </p:cNvPr>
          <p:cNvPicPr>
            <a:picLocks noChangeAspect="1"/>
          </p:cNvPicPr>
          <p:nvPr userDrawn="1"/>
        </p:nvPicPr>
        <p:blipFill>
          <a:blip r:embed="rId3"/>
          <a:stretch>
            <a:fillRect/>
          </a:stretch>
        </p:blipFill>
        <p:spPr>
          <a:xfrm>
            <a:off x="9128653" y="93917"/>
            <a:ext cx="2469094" cy="804742"/>
          </a:xfrm>
          <a:prstGeom prst="rect">
            <a:avLst/>
          </a:prstGeom>
        </p:spPr>
      </p:pic>
    </p:spTree>
    <p:extLst>
      <p:ext uri="{BB962C8B-B14F-4D97-AF65-F5344CB8AC3E}">
        <p14:creationId xmlns:p14="http://schemas.microsoft.com/office/powerpoint/2010/main" val="205698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00781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pic>
        <p:nvPicPr>
          <p:cNvPr id="9" name="Picture 8">
            <a:extLst>
              <a:ext uri="{FF2B5EF4-FFF2-40B4-BE49-F238E27FC236}">
                <a16:creationId xmlns:a16="http://schemas.microsoft.com/office/drawing/2014/main" id="{99F20BC1-333C-49E7-895D-8F2482F57D86}"/>
              </a:ext>
            </a:extLst>
          </p:cNvPr>
          <p:cNvPicPr>
            <a:picLocks noChangeAspect="1"/>
          </p:cNvPicPr>
          <p:nvPr userDrawn="1"/>
        </p:nvPicPr>
        <p:blipFill>
          <a:blip r:embed="rId2"/>
          <a:stretch>
            <a:fillRect/>
          </a:stretch>
        </p:blipFill>
        <p:spPr>
          <a:xfrm>
            <a:off x="9419598" y="3697"/>
            <a:ext cx="2469094" cy="804742"/>
          </a:xfrm>
          <a:prstGeom prst="rect">
            <a:avLst/>
          </a:prstGeom>
        </p:spPr>
      </p:pic>
    </p:spTree>
    <p:extLst>
      <p:ext uri="{BB962C8B-B14F-4D97-AF65-F5344CB8AC3E}">
        <p14:creationId xmlns:p14="http://schemas.microsoft.com/office/powerpoint/2010/main" val="425025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ECE004-3CEF-4C2A-8515-EAE649095CA5}" type="slidenum">
              <a:rPr lang="en-US" altLang="en-US" smtClean="0"/>
              <a:pPr>
                <a:defRPr/>
              </a:pPr>
              <a:t>‹#›</a:t>
            </a:fld>
            <a:endParaRPr lang="en-US" altLang="en-US"/>
          </a:p>
        </p:txBody>
      </p:sp>
    </p:spTree>
    <p:extLst>
      <p:ext uri="{BB962C8B-B14F-4D97-AF65-F5344CB8AC3E}">
        <p14:creationId xmlns:p14="http://schemas.microsoft.com/office/powerpoint/2010/main" val="391507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9BCA25D-7F1A-41D4-879C-45BD6703DD95}" type="datetimeFigureOut">
              <a:rPr lang="en-US" smtClean="0"/>
              <a:t>6/7/2022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3EABE68-5EE8-4C97-93E5-B8FD188CF11E}" type="slidenum">
              <a:rPr lang="en-US" smtClean="0"/>
              <a:t>‹#›</a:t>
            </a:fld>
            <a:endParaRPr lang="en-US"/>
          </a:p>
        </p:txBody>
      </p:sp>
    </p:spTree>
    <p:extLst>
      <p:ext uri="{BB962C8B-B14F-4D97-AF65-F5344CB8AC3E}">
        <p14:creationId xmlns:p14="http://schemas.microsoft.com/office/powerpoint/2010/main" val="25297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Round Photo">
    <p:spTree>
      <p:nvGrpSpPr>
        <p:cNvPr id="1" name=""/>
        <p:cNvGrpSpPr/>
        <p:nvPr/>
      </p:nvGrpSpPr>
      <p:grpSpPr>
        <a:xfrm>
          <a:off x="0" y="0"/>
          <a:ext cx="0" cy="0"/>
          <a:chOff x="0" y="0"/>
          <a:chExt cx="0" cy="0"/>
        </a:xfrm>
      </p:grpSpPr>
      <p:sp>
        <p:nvSpPr>
          <p:cNvPr id="16" name="Text Placeholder 15"/>
          <p:cNvSpPr>
            <a:spLocks noGrp="1"/>
          </p:cNvSpPr>
          <p:nvPr userDrawn="1">
            <p:ph type="body" sz="quarter" idx="11" hasCustomPrompt="1"/>
          </p:nvPr>
        </p:nvSpPr>
        <p:spPr>
          <a:xfrm>
            <a:off x="485421" y="1572769"/>
            <a:ext cx="5461699" cy="3953849"/>
          </a:xfrm>
          <a:prstGeom prst="rect">
            <a:avLst/>
          </a:prstGeom>
        </p:spPr>
        <p:txBody>
          <a:bodyPr vert="horz"/>
          <a:lstStyle>
            <a:lvl1pPr marL="226478" indent="-226478">
              <a:spcBef>
                <a:spcPts val="400"/>
              </a:spcBef>
              <a:defRPr sz="3200" b="0" i="0">
                <a:solidFill>
                  <a:srgbClr val="53565A"/>
                </a:solidFill>
                <a:latin typeface="Arial" panose="020B0604020202020204" pitchFamily="34" charset="0"/>
                <a:cs typeface="Arial" panose="020B0604020202020204" pitchFamily="34" charset="0"/>
              </a:defRPr>
            </a:lvl1pPr>
            <a:lvl2pPr marL="990575" indent="-380990">
              <a:buFont typeface="Courier New" panose="02070309020205020404" pitchFamily="49" charset="0"/>
              <a:buChar char="o"/>
              <a:defRPr sz="2667" baseline="0"/>
            </a:lvl2pPr>
            <a:lvl3pPr marL="1523962" indent="-304792">
              <a:buFont typeface="Wingdings" panose="05000000000000000000" pitchFamily="2" charset="2"/>
              <a:buChar char="§"/>
              <a:defRPr sz="2400"/>
            </a:lvl3pPr>
            <a:lvl4pPr>
              <a:defRPr sz="2133"/>
            </a:lvl4pPr>
            <a:lvl5pPr marL="2743131" indent="-304792">
              <a:buFont typeface="Arial" panose="020B0604020202020204" pitchFamily="34" charset="0"/>
              <a:buChar char="•"/>
              <a:defRPr sz="1867"/>
            </a:lvl5pPr>
            <a:lvl6pPr marL="3352716" indent="-304792">
              <a:buFont typeface="Courier New" panose="02070309020205020404" pitchFamily="49" charset="0"/>
              <a:buChar char="o"/>
              <a:defRPr sz="1600" baseline="0"/>
            </a:lvl6pPr>
            <a:lvl7pPr marL="3962301" indent="-304792">
              <a:buFont typeface="Wingdings" panose="05000000000000000000" pitchFamily="2" charset="2"/>
              <a:buChar char="§"/>
              <a:defRPr sz="1333"/>
            </a:lvl7pPr>
            <a:lvl8pPr marL="4571886" indent="-304792">
              <a:buFont typeface="Verdana" panose="020B0604030504040204" pitchFamily="34" charset="0"/>
              <a:buChar char="–"/>
              <a:defRPr sz="1333"/>
            </a:lvl8pPr>
          </a:lstStyle>
          <a:p>
            <a:pPr lvl="0"/>
            <a:r>
              <a:rPr lang="en-US" dirty="0"/>
              <a:t>Click to edit body text</a:t>
            </a:r>
          </a:p>
          <a:p>
            <a:pPr lvl="1"/>
            <a:r>
              <a:rPr lang="en-US" dirty="0"/>
              <a:t>You may delete this text box and increase the size of </a:t>
            </a:r>
          </a:p>
          <a:p>
            <a:pPr lvl="2"/>
            <a:r>
              <a:rPr lang="en-US" dirty="0"/>
              <a:t>your picture. Keep margins on all sides. Do not cover header, footer, circle.</a:t>
            </a:r>
          </a:p>
          <a:p>
            <a:pPr lvl="3"/>
            <a:r>
              <a:rPr lang="en-US" dirty="0"/>
              <a:t>We recommend using photos, and keeping clip art to a minimum.</a:t>
            </a:r>
          </a:p>
          <a:p>
            <a:pPr lvl="4"/>
            <a:r>
              <a:rPr lang="en-US" dirty="0"/>
              <a:t>Level 5</a:t>
            </a:r>
          </a:p>
          <a:p>
            <a:pPr lvl="5"/>
            <a:r>
              <a:rPr lang="en-US" dirty="0"/>
              <a:t>Level 6</a:t>
            </a:r>
          </a:p>
          <a:p>
            <a:pPr lvl="6"/>
            <a:r>
              <a:rPr lang="en-US" dirty="0"/>
              <a:t>Level 7</a:t>
            </a:r>
          </a:p>
          <a:p>
            <a:pPr lvl="7"/>
            <a:r>
              <a:rPr lang="en-US" dirty="0"/>
              <a:t>Level 8</a:t>
            </a:r>
          </a:p>
        </p:txBody>
      </p:sp>
      <p:sp>
        <p:nvSpPr>
          <p:cNvPr id="14" name="Title 7"/>
          <p:cNvSpPr>
            <a:spLocks noGrp="1"/>
          </p:cNvSpPr>
          <p:nvPr userDrawn="1">
            <p:ph type="title" hasCustomPrompt="1"/>
          </p:nvPr>
        </p:nvSpPr>
        <p:spPr>
          <a:xfrm>
            <a:off x="485422" y="353569"/>
            <a:ext cx="11096977" cy="865633"/>
          </a:xfrm>
          <a:prstGeom prst="rect">
            <a:avLst/>
          </a:prstGeom>
        </p:spPr>
        <p:txBody>
          <a:bodyPr vert="horz"/>
          <a:lstStyle>
            <a:lvl1pPr algn="l">
              <a:defRPr sz="4533" b="0" i="0">
                <a:solidFill>
                  <a:srgbClr val="351F65"/>
                </a:solidFill>
                <a:latin typeface="Arial" panose="020B0604020202020204" pitchFamily="34" charset="0"/>
                <a:cs typeface="Arial" panose="020B0604020202020204" pitchFamily="34" charset="0"/>
              </a:defRPr>
            </a:lvl1pPr>
          </a:lstStyle>
          <a:p>
            <a:r>
              <a:rPr lang="en-US" dirty="0"/>
              <a:t>Text + square photo: Click to edit title</a:t>
            </a:r>
          </a:p>
        </p:txBody>
      </p:sp>
      <p:pic>
        <p:nvPicPr>
          <p:cNvPr id="10" name="PSEL_tagline_GY.png" descr="/Volumes/SF_WORKSPACE/Clients/AAO/54039_AAO_PowerPoint/Realization/Working_Files/assets_working/PSEL_tagline_GY.png"/>
          <p:cNvPicPr>
            <a:picLocks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a:xfrm>
            <a:off x="9192769" y="5974080"/>
            <a:ext cx="2534867" cy="438912"/>
          </a:xfrm>
          <a:prstGeom prst="rect">
            <a:avLst/>
          </a:prstGeom>
        </p:spPr>
      </p:pic>
      <p:sp>
        <p:nvSpPr>
          <p:cNvPr id="11" name="TextBox 10"/>
          <p:cNvSpPr txBox="1"/>
          <p:nvPr userDrawn="1"/>
        </p:nvSpPr>
        <p:spPr>
          <a:xfrm>
            <a:off x="12408420" y="353569"/>
            <a:ext cx="2500043" cy="5630580"/>
          </a:xfrm>
          <a:prstGeom prst="rect">
            <a:avLst/>
          </a:prstGeom>
          <a:solidFill>
            <a:srgbClr val="FFFFCC"/>
          </a:solidFill>
        </p:spPr>
        <p:txBody>
          <a:bodyPr wrap="square" rtlCol="0">
            <a:spAutoFit/>
          </a:bodyPr>
          <a:lstStyle/>
          <a:p>
            <a:pPr lvl="0"/>
            <a:r>
              <a:rPr lang="en-US" sz="1333" dirty="0"/>
              <a:t>We recommend using photos, and keeping clip art to a minimum.</a:t>
            </a:r>
          </a:p>
          <a:p>
            <a:pPr lvl="0"/>
            <a:endParaRPr lang="en-US" sz="1333" dirty="0"/>
          </a:p>
          <a:p>
            <a:pPr lvl="0"/>
            <a:r>
              <a:rPr lang="en-US" sz="1333" dirty="0"/>
              <a:t>If your image has turned into an oval, here’s how to make it back into a circle:</a:t>
            </a:r>
          </a:p>
          <a:p>
            <a:pPr marL="304792" lvl="0" indent="-304792">
              <a:buFont typeface="+mj-lt"/>
              <a:buAutoNum type="arabicPeriod"/>
            </a:pPr>
            <a:r>
              <a:rPr lang="en-US" sz="1333" dirty="0"/>
              <a:t>Double click on the image to open the Picture Tools panel. </a:t>
            </a:r>
          </a:p>
          <a:p>
            <a:pPr marL="304792" lvl="0" indent="-304792">
              <a:buFont typeface="+mj-lt"/>
              <a:buAutoNum type="arabicPeriod"/>
            </a:pPr>
            <a:r>
              <a:rPr lang="en-US" sz="1333" dirty="0"/>
              <a:t>Click crop &gt; aspect ratio &gt; square 1:1</a:t>
            </a:r>
          </a:p>
          <a:p>
            <a:pPr marL="304792" lvl="0" indent="-304792">
              <a:buFont typeface="+mj-lt"/>
              <a:buAutoNum type="arabicPeriod"/>
            </a:pPr>
            <a:r>
              <a:rPr lang="en-US" sz="1333" dirty="0"/>
              <a:t>(If needed) Move the image around to get the important part inside the square.</a:t>
            </a:r>
          </a:p>
          <a:p>
            <a:pPr marL="304792" lvl="0" indent="-304792">
              <a:buFont typeface="+mj-lt"/>
              <a:buAutoNum type="arabicPeriod"/>
            </a:pPr>
            <a:r>
              <a:rPr lang="en-US" sz="1333" dirty="0"/>
              <a:t>Click crop &gt; crop to shape &gt; oval (which is actually a perfect circle because you’ve already changed the aspect ratio to start with a square). If you skip step one, you’ll have an oval instead of a circle.</a:t>
            </a:r>
          </a:p>
          <a:p>
            <a:pPr marL="304792" marR="0" lvl="0" indent="-304792" algn="l" defTabSz="609585" rtl="0" eaLnBrk="1" fontAlgn="auto" latinLnBrk="0" hangingPunct="1">
              <a:lnSpc>
                <a:spcPct val="100000"/>
              </a:lnSpc>
              <a:spcBef>
                <a:spcPts val="0"/>
              </a:spcBef>
              <a:spcAft>
                <a:spcPts val="0"/>
              </a:spcAft>
              <a:buClrTx/>
              <a:buSzTx/>
              <a:buFont typeface="+mj-lt"/>
              <a:buAutoNum type="arabicPeriod"/>
              <a:tabLst/>
              <a:defRPr/>
            </a:pPr>
            <a:r>
              <a:rPr lang="en-US" sz="1333" dirty="0"/>
              <a:t>You may need to reset the height and width to 3.6”.</a:t>
            </a:r>
          </a:p>
          <a:p>
            <a:pPr marL="304792" lvl="0" indent="-304792">
              <a:buFont typeface="+mj-lt"/>
              <a:buAutoNum type="arabicPeriod"/>
            </a:pPr>
            <a:endParaRPr lang="en-US" sz="1333" dirty="0"/>
          </a:p>
        </p:txBody>
      </p:sp>
      <p:sp>
        <p:nvSpPr>
          <p:cNvPr id="12" name="Picture Placeholder 9"/>
          <p:cNvSpPr>
            <a:spLocks noGrp="1" noChangeAspect="1"/>
          </p:cNvSpPr>
          <p:nvPr>
            <p:ph type="pic" sz="quarter" idx="12"/>
          </p:nvPr>
        </p:nvSpPr>
        <p:spPr>
          <a:xfrm>
            <a:off x="6983209" y="1402080"/>
            <a:ext cx="4389120" cy="4389120"/>
          </a:xfrm>
          <a:prstGeom prst="ellipse">
            <a:avLst/>
          </a:prstGeom>
          <a:noFill/>
          <a:ln>
            <a:noFill/>
          </a:ln>
        </p:spPr>
        <p:txBody>
          <a:bodyPr vert="horz" anchor="ctr" anchorCtr="1"/>
          <a:lstStyle>
            <a:lvl1pPr marL="0" indent="0">
              <a:buNone/>
              <a:defRPr sz="2133" b="0" i="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36657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Nebraska Academy of Eye Physicians and Surgeons">
            <a:extLst>
              <a:ext uri="{FF2B5EF4-FFF2-40B4-BE49-F238E27FC236}">
                <a16:creationId xmlns:a16="http://schemas.microsoft.com/office/drawing/2014/main" id="{4E776864-185A-4631-A453-9A8703EA70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3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16259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87F97-13B4-4142-B761-7A8D11060CB5}" type="datetimeFigureOut">
              <a:rPr lang="en-US" smtClean="0"/>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C91DE-8BBC-4F25-83F1-91BC1A6CAE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D66BFB5-493E-4C5B-9055-65873A44BAB1}"/>
              </a:ext>
            </a:extLst>
          </p:cNvPr>
          <p:cNvPicPr>
            <a:picLocks noChangeAspect="1"/>
          </p:cNvPicPr>
          <p:nvPr userDrawn="1"/>
        </p:nvPicPr>
        <p:blipFill>
          <a:blip r:embed="rId2"/>
          <a:stretch>
            <a:fillRect/>
          </a:stretch>
        </p:blipFill>
        <p:spPr>
          <a:xfrm>
            <a:off x="9321923" y="-64078"/>
            <a:ext cx="2469094" cy="804742"/>
          </a:xfrm>
          <a:prstGeom prst="rect">
            <a:avLst/>
          </a:prstGeom>
        </p:spPr>
      </p:pic>
    </p:spTree>
    <p:extLst>
      <p:ext uri="{BB962C8B-B14F-4D97-AF65-F5344CB8AC3E}">
        <p14:creationId xmlns:p14="http://schemas.microsoft.com/office/powerpoint/2010/main" val="25182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76713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5612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87F97-13B4-4142-B761-7A8D11060CB5}" type="datetimeFigureOut">
              <a:rPr lang="en-US" smtClean="0"/>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C91DE-8BBC-4F25-83F1-91BC1A6CAEC2}" type="slidenum">
              <a:rPr lang="en-US" smtClean="0"/>
              <a:t>‹#›</a:t>
            </a:fld>
            <a:endParaRPr lang="en-US"/>
          </a:p>
        </p:txBody>
      </p:sp>
    </p:spTree>
    <p:extLst>
      <p:ext uri="{BB962C8B-B14F-4D97-AF65-F5344CB8AC3E}">
        <p14:creationId xmlns:p14="http://schemas.microsoft.com/office/powerpoint/2010/main" val="340325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B87F97-13B4-4142-B761-7A8D11060CB5}" type="datetimeFigureOut">
              <a:rPr lang="en-US" smtClean="0"/>
              <a:t>6/7/2022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7C91DE-8BBC-4F25-83F1-91BC1A6CAEC2}" type="slidenum">
              <a:rPr lang="en-US" smtClean="0"/>
              <a:t>‹#›</a:t>
            </a:fld>
            <a:endParaRPr lang="en-US"/>
          </a:p>
        </p:txBody>
      </p:sp>
      <p:pic>
        <p:nvPicPr>
          <p:cNvPr id="2" name="Picture 1">
            <a:extLst>
              <a:ext uri="{FF2B5EF4-FFF2-40B4-BE49-F238E27FC236}">
                <a16:creationId xmlns:a16="http://schemas.microsoft.com/office/drawing/2014/main" id="{818F4D3E-4953-4F2E-8B8E-D5C2A0446E00}"/>
              </a:ext>
            </a:extLst>
          </p:cNvPr>
          <p:cNvPicPr>
            <a:picLocks noChangeAspect="1"/>
          </p:cNvPicPr>
          <p:nvPr userDrawn="1"/>
        </p:nvPicPr>
        <p:blipFill>
          <a:blip r:embed="rId2"/>
          <a:stretch>
            <a:fillRect/>
          </a:stretch>
        </p:blipFill>
        <p:spPr>
          <a:xfrm>
            <a:off x="9114798" y="48491"/>
            <a:ext cx="2469094" cy="804742"/>
          </a:xfrm>
          <a:prstGeom prst="rect">
            <a:avLst/>
          </a:prstGeom>
        </p:spPr>
      </p:pic>
    </p:spTree>
    <p:extLst>
      <p:ext uri="{BB962C8B-B14F-4D97-AF65-F5344CB8AC3E}">
        <p14:creationId xmlns:p14="http://schemas.microsoft.com/office/powerpoint/2010/main" val="38191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B87F97-13B4-4142-B761-7A8D11060CB5}" type="datetimeFigureOut">
              <a:rPr lang="en-US" smtClean="0"/>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C91DE-8BBC-4F25-83F1-91BC1A6CAEC2}" type="slidenum">
              <a:rPr lang="en-US" smtClean="0"/>
              <a:t>‹#›</a:t>
            </a:fld>
            <a:endParaRPr lang="en-US"/>
          </a:p>
        </p:txBody>
      </p:sp>
      <p:pic>
        <p:nvPicPr>
          <p:cNvPr id="10" name="Picture 9">
            <a:extLst>
              <a:ext uri="{FF2B5EF4-FFF2-40B4-BE49-F238E27FC236}">
                <a16:creationId xmlns:a16="http://schemas.microsoft.com/office/drawing/2014/main" id="{5057696C-4979-46CE-A58C-19C9BBB806C1}"/>
              </a:ext>
            </a:extLst>
          </p:cNvPr>
          <p:cNvPicPr>
            <a:picLocks noChangeAspect="1"/>
          </p:cNvPicPr>
          <p:nvPr userDrawn="1"/>
        </p:nvPicPr>
        <p:blipFill>
          <a:blip r:embed="rId3"/>
          <a:stretch>
            <a:fillRect/>
          </a:stretch>
        </p:blipFill>
        <p:spPr>
          <a:xfrm>
            <a:off x="9321923" y="-9143"/>
            <a:ext cx="2469094" cy="804742"/>
          </a:xfrm>
          <a:prstGeom prst="rect">
            <a:avLst/>
          </a:prstGeom>
        </p:spPr>
      </p:pic>
    </p:spTree>
    <p:extLst>
      <p:ext uri="{BB962C8B-B14F-4D97-AF65-F5344CB8AC3E}">
        <p14:creationId xmlns:p14="http://schemas.microsoft.com/office/powerpoint/2010/main" val="9812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dirty="0"/>
              <a:t>6/8/2022</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7C91DE-8BBC-4F25-83F1-91BC1A6CAEC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Nebraska Academy of Eye Physicians and Surgeons">
            <a:extLst>
              <a:ext uri="{FF2B5EF4-FFF2-40B4-BE49-F238E27FC236}">
                <a16:creationId xmlns:a16="http://schemas.microsoft.com/office/drawing/2014/main" id="{CA78D59F-BD1F-477E-9C3D-5F4468326B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320334" y="52897"/>
            <a:ext cx="2472271" cy="8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96164"/>
      </p:ext>
    </p:extLst>
  </p:cSld>
  <p:clrMap bg1="lt1" tx1="dk1" bg2="lt2" tx2="dk2" accent1="accent1" accent2="accent2" accent3="accent3" accent4="accent4" accent5="accent5" accent6="accent6" hlink="hlink" folHlink="folHlink"/>
  <p:sldLayoutIdLst>
    <p:sldLayoutId id="2147483737" r:id="rId1"/>
    <p:sldLayoutId id="2147483730" r:id="rId2"/>
    <p:sldLayoutId id="2147483731" r:id="rId3"/>
    <p:sldLayoutId id="2147483732" r:id="rId4"/>
    <p:sldLayoutId id="2147483733" r:id="rId5"/>
    <p:sldLayoutId id="2147483734" r:id="rId6"/>
    <p:sldLayoutId id="2147483735" r:id="rId7"/>
    <p:sldLayoutId id="2147483736" r:id="rId8"/>
    <p:sldLayoutId id="2147483738" r:id="rId9"/>
    <p:sldLayoutId id="2147483739" r:id="rId10"/>
    <p:sldLayoutId id="2147483740" r:id="rId11"/>
    <p:sldLayoutId id="2147483741" r:id="rId12"/>
    <p:sldLayoutId id="2147483742" r:id="rId13"/>
    <p:sldLayoutId id="2147483744"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Futura Md BT" panose="020B0802020204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Futura Bk BT" panose="020B05020202040203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Futura Bk BT" panose="020B05020202040203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acgme.org/specialties/ophthalmology/overview/"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journals.plos.org/plosone/article?id=10.1371/journal.pone.0227783"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8" Type="http://schemas.openxmlformats.org/officeDocument/2006/relationships/hyperlink" Target="https://www.thelancet.com/article/S0140-6736(18)32213-X/fulltext" TargetMode="External"/><Relationship Id="rId3" Type="http://schemas.openxmlformats.org/officeDocument/2006/relationships/hyperlink" Target="https://journals.lww.com/glaucomajournal/Abstract/2020/07000/Predictors_of_Success_in_Selective_Laser.8.aspx" TargetMode="External"/><Relationship Id="rId7" Type="http://schemas.openxmlformats.org/officeDocument/2006/relationships/hyperlink" Target="https://pubmed.ncbi.nlm.nih.gov/31028768/" TargetMode="External"/><Relationship Id="rId2" Type="http://schemas.openxmlformats.org/officeDocument/2006/relationships/hyperlink" Target="https://journals.lww.com/glaucomajournal/Abstract/2015/06000/A_Randomized_Clinical_Trial_of_Selective_Laser.2.aspx" TargetMode="External"/><Relationship Id="rId1" Type="http://schemas.openxmlformats.org/officeDocument/2006/relationships/slideLayout" Target="../slideLayouts/slideLayout3.xml"/><Relationship Id="rId6" Type="http://schemas.openxmlformats.org/officeDocument/2006/relationships/hyperlink" Target="https://tvst.arvojournals.org/article.aspx?articleid=2772356" TargetMode="External"/><Relationship Id="rId5" Type="http://schemas.openxmlformats.org/officeDocument/2006/relationships/hyperlink" Target="https://journals.lww.com/glaucomajournal/Abstract/2017/03000/Transscleral_Selective_Laser_Trabeculoplasty.2.aspx" TargetMode="External"/><Relationship Id="rId10" Type="http://schemas.openxmlformats.org/officeDocument/2006/relationships/hyperlink" Target="https://pubmed.ncbi.nlm.nih.gov/16234442/" TargetMode="External"/><Relationship Id="rId4" Type="http://schemas.openxmlformats.org/officeDocument/2006/relationships/hyperlink" Target="https://journals.lww.com/glaucomajournal/Abstract/2021/07000/Low_energy_Selective_Laser_Trabeculoplasty.1.aspx" TargetMode="External"/><Relationship Id="rId9" Type="http://schemas.openxmlformats.org/officeDocument/2006/relationships/hyperlink" Target="https://pubmed.ncbi.nlm.nih.gov/31264958/"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jamanetwork.com/journals/jamaophthalmology/fullarticle/2535226" TargetMode="External"/><Relationship Id="rId3" Type="http://schemas.openxmlformats.org/officeDocument/2006/relationships/hyperlink" Target="https://pubmed.ncbi.nlm.nih.gov/19396790/" TargetMode="External"/><Relationship Id="rId7" Type="http://schemas.openxmlformats.org/officeDocument/2006/relationships/hyperlink" Target="https://www.aao.org/eyenet/article/zap-light-and-salt" TargetMode="External"/><Relationship Id="rId2" Type="http://schemas.openxmlformats.org/officeDocument/2006/relationships/hyperlink" Target="https://pubmed.ncbi.nlm.nih.gov/32005561/" TargetMode="External"/><Relationship Id="rId1" Type="http://schemas.openxmlformats.org/officeDocument/2006/relationships/slideLayout" Target="../slideLayouts/slideLayout3.xml"/><Relationship Id="rId6" Type="http://schemas.openxmlformats.org/officeDocument/2006/relationships/hyperlink" Target="https://pubmed.ncbi.nlm.nih.gov/23769780/" TargetMode="External"/><Relationship Id="rId5" Type="http://schemas.openxmlformats.org/officeDocument/2006/relationships/hyperlink" Target="https://pubmed.ncbi.nlm.nih.gov/17385117/" TargetMode="External"/><Relationship Id="rId10" Type="http://schemas.openxmlformats.org/officeDocument/2006/relationships/hyperlink" Target="https://pubmed.ncbi.nlm.nih.gov/31028768/" TargetMode="External"/><Relationship Id="rId4" Type="http://schemas.openxmlformats.org/officeDocument/2006/relationships/hyperlink" Target="https://pubmed.ncbi.nlm.nih.gov/15465546/" TargetMode="External"/><Relationship Id="rId9" Type="http://schemas.openxmlformats.org/officeDocument/2006/relationships/hyperlink" Target="https://www.ophthalmologyglaucoma.org/article/S2589-4196(21)00172-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48.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slide" Target="slide40.xml"/><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slide" Target="slide59.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slide" Target="slide27.xml"/><Relationship Id="rId5" Type="http://schemas.openxmlformats.org/officeDocument/2006/relationships/image" Target="../media/image15.png"/><Relationship Id="rId15" Type="http://schemas.openxmlformats.org/officeDocument/2006/relationships/image" Target="../media/image1.png"/><Relationship Id="rId10" Type="http://schemas.openxmlformats.org/officeDocument/2006/relationships/slide" Target="slide22.xml"/><Relationship Id="rId4" Type="http://schemas.openxmlformats.org/officeDocument/2006/relationships/image" Target="../media/image14.png"/><Relationship Id="rId9" Type="http://schemas.openxmlformats.org/officeDocument/2006/relationships/slide" Target="slide9.xml"/><Relationship Id="rId14" Type="http://schemas.openxmlformats.org/officeDocument/2006/relationships/slide" Target="slide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Rectangle 9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BAFFFE-6411-7054-0563-6F0B00B24458}"/>
              </a:ext>
            </a:extLst>
          </p:cNvPr>
          <p:cNvSpPr>
            <a:spLocks noGrp="1"/>
          </p:cNvSpPr>
          <p:nvPr>
            <p:ph type="ctrTitle"/>
          </p:nvPr>
        </p:nvSpPr>
        <p:spPr>
          <a:xfrm>
            <a:off x="457200" y="640080"/>
            <a:ext cx="3659246" cy="2926080"/>
          </a:xfrm>
        </p:spPr>
        <p:txBody>
          <a:bodyPr>
            <a:normAutofit/>
          </a:bodyPr>
          <a:lstStyle/>
          <a:p>
            <a:r>
              <a:rPr lang="en-US" sz="3400" b="1" dirty="0">
                <a:solidFill>
                  <a:srgbClr val="FFFFFF"/>
                </a:solidFill>
              </a:rPr>
              <a:t>Technical Review Committee:</a:t>
            </a:r>
            <a:br>
              <a:rPr lang="en-US" sz="3400" b="1" dirty="0">
                <a:solidFill>
                  <a:srgbClr val="FFFFFF"/>
                </a:solidFill>
              </a:rPr>
            </a:br>
            <a:r>
              <a:rPr lang="en-US" sz="3400" b="1" dirty="0">
                <a:solidFill>
                  <a:srgbClr val="FFFFFF"/>
                </a:solidFill>
              </a:rPr>
              <a:t>Selective Laser Trabeculoplasty</a:t>
            </a:r>
          </a:p>
        </p:txBody>
      </p:sp>
      <p:sp>
        <p:nvSpPr>
          <p:cNvPr id="3" name="Subtitle 2">
            <a:extLst>
              <a:ext uri="{FF2B5EF4-FFF2-40B4-BE49-F238E27FC236}">
                <a16:creationId xmlns:a16="http://schemas.microsoft.com/office/drawing/2014/main" id="{E2F49D2A-B3E4-8D20-5254-1A54AF2B0144}"/>
              </a:ext>
            </a:extLst>
          </p:cNvPr>
          <p:cNvSpPr>
            <a:spLocks noGrp="1"/>
          </p:cNvSpPr>
          <p:nvPr>
            <p:ph type="subTitle" idx="1"/>
          </p:nvPr>
        </p:nvSpPr>
        <p:spPr>
          <a:xfrm>
            <a:off x="457200" y="3578087"/>
            <a:ext cx="3659246" cy="1554480"/>
          </a:xfrm>
        </p:spPr>
        <p:txBody>
          <a:bodyPr>
            <a:normAutofit/>
          </a:bodyPr>
          <a:lstStyle/>
          <a:p>
            <a:r>
              <a:rPr lang="en-US" sz="1500" dirty="0">
                <a:solidFill>
                  <a:srgbClr val="FFFFFF"/>
                </a:solidFill>
              </a:rPr>
              <a:t>June 7, 2022</a:t>
            </a:r>
          </a:p>
        </p:txBody>
      </p:sp>
      <p:sp>
        <p:nvSpPr>
          <p:cNvPr id="172" name="Rectangle 9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A2260B3C-BDC3-04D2-AD7E-2A8144C04A83}"/>
              </a:ext>
            </a:extLst>
          </p:cNvPr>
          <p:cNvPicPr>
            <a:picLocks noChangeAspect="1"/>
          </p:cNvPicPr>
          <p:nvPr/>
        </p:nvPicPr>
        <p:blipFill>
          <a:blip r:embed="rId2"/>
          <a:stretch>
            <a:fillRect/>
          </a:stretch>
        </p:blipFill>
        <p:spPr>
          <a:xfrm>
            <a:off x="4648758" y="-1"/>
            <a:ext cx="7543225" cy="6858001"/>
          </a:xfrm>
          <a:prstGeom prst="rect">
            <a:avLst/>
          </a:prstGeom>
        </p:spPr>
      </p:pic>
    </p:spTree>
    <p:extLst>
      <p:ext uri="{BB962C8B-B14F-4D97-AF65-F5344CB8AC3E}">
        <p14:creationId xmlns:p14="http://schemas.microsoft.com/office/powerpoint/2010/main" val="1777317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a:lnSpc>
                <a:spcPts val="2800"/>
              </a:lnSpc>
              <a:buFont typeface="Arial" panose="020B0604020202020204" pitchFamily="34" charset="0"/>
              <a:buChar char="•"/>
            </a:pPr>
            <a:r>
              <a:rPr lang="en-US" dirty="0"/>
              <a:t>SLT never an urgent or emergent procedure</a:t>
            </a:r>
          </a:p>
          <a:p>
            <a:pPr lvl="1">
              <a:lnSpc>
                <a:spcPts val="2800"/>
              </a:lnSpc>
              <a:buFont typeface="Arial" panose="020B0604020202020204" pitchFamily="34" charset="0"/>
              <a:buChar char="•"/>
            </a:pPr>
            <a:r>
              <a:rPr lang="en-US" dirty="0"/>
              <a:t>takes 6 weeks to 3 months for full </a:t>
            </a:r>
            <a:r>
              <a:rPr lang="en-US" dirty="0" err="1"/>
              <a:t>lOP</a:t>
            </a:r>
            <a:r>
              <a:rPr lang="en-US" dirty="0"/>
              <a:t> lowering</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Majority of time: SLT on same day as consult visit</a:t>
            </a:r>
          </a:p>
          <a:p>
            <a:pPr marL="0" indent="0">
              <a:lnSpc>
                <a:spcPts val="2800"/>
              </a:lnSpc>
              <a:buNone/>
            </a:pPr>
            <a:r>
              <a:rPr lang="en-US" dirty="0"/>
              <a:t>	Exam and SLT surgery bundled when same day</a:t>
            </a:r>
          </a:p>
          <a:p>
            <a:pPr marL="0" indent="0">
              <a:lnSpc>
                <a:spcPts val="2800"/>
              </a:lnSpc>
              <a:buNone/>
            </a:pPr>
            <a:r>
              <a:rPr lang="en-US" dirty="0"/>
              <a:t>	Follow-up can be with referring clinic </a:t>
            </a:r>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Current access maps and referral model is meeting 	Nebraskan’s need for SLT. </a:t>
            </a:r>
          </a:p>
          <a:p>
            <a:pPr marL="201168" lvl="1" indent="0">
              <a:lnSpc>
                <a:spcPts val="2800"/>
              </a:lnSpc>
              <a:buNone/>
            </a:pPr>
            <a:endParaRPr lang="en-US" sz="3000" dirty="0"/>
          </a:p>
        </p:txBody>
      </p:sp>
    </p:spTree>
    <p:extLst>
      <p:ext uri="{BB962C8B-B14F-4D97-AF65-F5344CB8AC3E}">
        <p14:creationId xmlns:p14="http://schemas.microsoft.com/office/powerpoint/2010/main" val="129560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97280" y="636799"/>
            <a:ext cx="10058400" cy="1450757"/>
          </a:xfrm>
        </p:spPr>
        <p:txBody>
          <a:bodyPr>
            <a:noAutofit/>
          </a:bodyPr>
          <a:lstStyle/>
          <a:p>
            <a:pPr>
              <a:spcAft>
                <a:spcPts val="600"/>
              </a:spcAft>
            </a:pPr>
            <a:r>
              <a:rPr lang="en-US" sz="3000" dirty="0"/>
              <a:t>Criterion 1: Health safety, and welfare of the </a:t>
            </a:r>
            <a:br>
              <a:rPr lang="en-US" sz="3000" dirty="0"/>
            </a:br>
            <a:r>
              <a:rPr lang="en-US" sz="3000" dirty="0"/>
              <a:t>public are inadequately addressed by present scope of practice</a:t>
            </a:r>
            <a:br>
              <a:rPr lang="en-US" sz="3200" dirty="0"/>
            </a:b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33813" y="1892889"/>
            <a:ext cx="10492902" cy="4555067"/>
          </a:xfrm>
        </p:spPr>
        <p:txBody>
          <a:bodyPr>
            <a:noAutofit/>
          </a:bodyPr>
          <a:lstStyle/>
          <a:p>
            <a:pPr marL="0" indent="0">
              <a:lnSpc>
                <a:spcPts val="2800"/>
              </a:lnSpc>
              <a:buNone/>
            </a:pPr>
            <a:endParaRPr lang="en-US" dirty="0"/>
          </a:p>
          <a:p>
            <a:pPr marL="0" indent="0">
              <a:lnSpc>
                <a:spcPts val="2800"/>
              </a:lnSpc>
              <a:buNone/>
            </a:pPr>
            <a:endParaRPr lang="en-US" dirty="0"/>
          </a:p>
          <a:p>
            <a:pPr marL="0" indent="0">
              <a:lnSpc>
                <a:spcPts val="2800"/>
              </a:lnSpc>
              <a:buNone/>
            </a:pPr>
            <a:endParaRPr lang="en-US" dirty="0"/>
          </a:p>
          <a:p>
            <a:pPr marL="0" indent="0">
              <a:lnSpc>
                <a:spcPts val="2800"/>
              </a:lnSpc>
              <a:buNone/>
            </a:pPr>
            <a:r>
              <a:rPr lang="en-US" dirty="0"/>
              <a:t>Is access to SLT inadequate for Nebraskans?</a:t>
            </a:r>
          </a:p>
          <a:p>
            <a:pPr marL="201168" lvl="1" indent="0">
              <a:lnSpc>
                <a:spcPts val="2800"/>
              </a:lnSpc>
              <a:buNone/>
            </a:pPr>
            <a:endParaRPr lang="en-US" sz="3000" dirty="0"/>
          </a:p>
        </p:txBody>
      </p:sp>
    </p:spTree>
    <p:extLst>
      <p:ext uri="{BB962C8B-B14F-4D97-AF65-F5344CB8AC3E}">
        <p14:creationId xmlns:p14="http://schemas.microsoft.com/office/powerpoint/2010/main" val="84270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3060-3691-4D4D-31D0-158DC8F0BC4E}"/>
              </a:ext>
            </a:extLst>
          </p:cNvPr>
          <p:cNvSpPr>
            <a:spLocks noGrp="1"/>
          </p:cNvSpPr>
          <p:nvPr>
            <p:ph type="title"/>
          </p:nvPr>
        </p:nvSpPr>
        <p:spPr/>
        <p:txBody>
          <a:bodyPr/>
          <a:lstStyle/>
          <a:p>
            <a:r>
              <a:rPr lang="en-US" dirty="0"/>
              <a:t>Nebraska’s Access to Care</a:t>
            </a:r>
          </a:p>
        </p:txBody>
      </p:sp>
      <p:pic>
        <p:nvPicPr>
          <p:cNvPr id="9" name="Content Placeholder 8" descr="Map&#10;&#10;Description automatically generated">
            <a:extLst>
              <a:ext uri="{FF2B5EF4-FFF2-40B4-BE49-F238E27FC236}">
                <a16:creationId xmlns:a16="http://schemas.microsoft.com/office/drawing/2014/main" id="{FD4E1940-C335-4F9A-A5CC-A10ADA6381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23" t="24530" r="18777" b="22432"/>
          <a:stretch/>
        </p:blipFill>
        <p:spPr>
          <a:xfrm>
            <a:off x="1416118" y="1969035"/>
            <a:ext cx="7777794" cy="4188041"/>
          </a:xfrm>
        </p:spPr>
      </p:pic>
      <p:pic>
        <p:nvPicPr>
          <p:cNvPr id="12" name="Picture 11" descr="Map&#10;&#10;Description automatically generated">
            <a:extLst>
              <a:ext uri="{FF2B5EF4-FFF2-40B4-BE49-F238E27FC236}">
                <a16:creationId xmlns:a16="http://schemas.microsoft.com/office/drawing/2014/main" id="{A343D29D-48F4-448D-8ACB-F176D8AEE63C}"/>
              </a:ext>
            </a:extLst>
          </p:cNvPr>
          <p:cNvPicPr>
            <a:picLocks noChangeAspect="1"/>
          </p:cNvPicPr>
          <p:nvPr/>
        </p:nvPicPr>
        <p:blipFill rotWithShape="1">
          <a:blip r:embed="rId3">
            <a:extLst>
              <a:ext uri="{28A0092B-C50C-407E-A947-70E740481C1C}">
                <a14:useLocalDpi xmlns:a14="http://schemas.microsoft.com/office/drawing/2010/main" val="0"/>
              </a:ext>
            </a:extLst>
          </a:blip>
          <a:srcRect l="83333" r="4071" b="80833"/>
          <a:stretch/>
        </p:blipFill>
        <p:spPr>
          <a:xfrm>
            <a:off x="9545667" y="2023955"/>
            <a:ext cx="1610013" cy="1959825"/>
          </a:xfrm>
          <a:prstGeom prst="rect">
            <a:avLst/>
          </a:prstGeom>
        </p:spPr>
      </p:pic>
      <p:pic>
        <p:nvPicPr>
          <p:cNvPr id="14" name="Picture 13" descr="Chart, bubble chart&#10;&#10;Description automatically generated">
            <a:extLst>
              <a:ext uri="{FF2B5EF4-FFF2-40B4-BE49-F238E27FC236}">
                <a16:creationId xmlns:a16="http://schemas.microsoft.com/office/drawing/2014/main" id="{FE2F142B-27D1-491D-A9F9-2381035C1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624" y="1887260"/>
            <a:ext cx="7777794" cy="4395071"/>
          </a:xfrm>
          <a:prstGeom prst="rect">
            <a:avLst/>
          </a:prstGeom>
        </p:spPr>
      </p:pic>
      <p:sp>
        <p:nvSpPr>
          <p:cNvPr id="10" name="TextBox 9">
            <a:extLst>
              <a:ext uri="{FF2B5EF4-FFF2-40B4-BE49-F238E27FC236}">
                <a16:creationId xmlns:a16="http://schemas.microsoft.com/office/drawing/2014/main" id="{93B0DD44-7DD1-402F-A08B-05E8DFF099A1}"/>
              </a:ext>
            </a:extLst>
          </p:cNvPr>
          <p:cNvSpPr txBox="1"/>
          <p:nvPr/>
        </p:nvSpPr>
        <p:spPr>
          <a:xfrm>
            <a:off x="4716907" y="1858332"/>
            <a:ext cx="1140760" cy="369332"/>
          </a:xfrm>
          <a:prstGeom prst="rect">
            <a:avLst/>
          </a:prstGeom>
          <a:noFill/>
        </p:spPr>
        <p:txBody>
          <a:bodyPr wrap="square" rtlCol="0">
            <a:spAutoFit/>
          </a:bodyPr>
          <a:lstStyle/>
          <a:p>
            <a:r>
              <a:rPr lang="en-US" dirty="0"/>
              <a:t>30 Miles</a:t>
            </a:r>
          </a:p>
        </p:txBody>
      </p:sp>
      <p:pic>
        <p:nvPicPr>
          <p:cNvPr id="16" name="Picture 15" descr="Diagram&#10;&#10;Description automatically generated">
            <a:extLst>
              <a:ext uri="{FF2B5EF4-FFF2-40B4-BE49-F238E27FC236}">
                <a16:creationId xmlns:a16="http://schemas.microsoft.com/office/drawing/2014/main" id="{E4561D5F-6653-4470-A100-12A0EA957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30" y="1867777"/>
            <a:ext cx="7771051" cy="4394663"/>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D9BC783D-4088-4132-A5A3-0C594314E176}"/>
              </a:ext>
            </a:extLst>
          </p:cNvPr>
          <p:cNvPicPr>
            <a:picLocks noChangeAspect="1"/>
          </p:cNvPicPr>
          <p:nvPr/>
        </p:nvPicPr>
        <p:blipFill rotWithShape="1">
          <a:blip r:embed="rId6">
            <a:extLst>
              <a:ext uri="{28A0092B-C50C-407E-A947-70E740481C1C}">
                <a14:useLocalDpi xmlns:a14="http://schemas.microsoft.com/office/drawing/2010/main" val="0"/>
              </a:ext>
            </a:extLst>
          </a:blip>
          <a:srcRect r="4708" b="4631"/>
          <a:stretch/>
        </p:blipFill>
        <p:spPr>
          <a:xfrm>
            <a:off x="9444128" y="4270376"/>
            <a:ext cx="2178377" cy="1360404"/>
          </a:xfrm>
          <a:prstGeom prst="rect">
            <a:avLst/>
          </a:prstGeom>
        </p:spPr>
      </p:pic>
      <p:sp>
        <p:nvSpPr>
          <p:cNvPr id="3" name="TextBox 2">
            <a:extLst>
              <a:ext uri="{FF2B5EF4-FFF2-40B4-BE49-F238E27FC236}">
                <a16:creationId xmlns:a16="http://schemas.microsoft.com/office/drawing/2014/main" id="{CFE1A530-EC1E-4436-A97A-B02E036692AA}"/>
              </a:ext>
            </a:extLst>
          </p:cNvPr>
          <p:cNvSpPr txBox="1"/>
          <p:nvPr/>
        </p:nvSpPr>
        <p:spPr>
          <a:xfrm>
            <a:off x="4832325" y="1965912"/>
            <a:ext cx="1140759" cy="381646"/>
          </a:xfrm>
          <a:prstGeom prst="rect">
            <a:avLst/>
          </a:prstGeom>
          <a:noFill/>
        </p:spPr>
        <p:txBody>
          <a:bodyPr wrap="square" rtlCol="0">
            <a:spAutoFit/>
          </a:bodyPr>
          <a:lstStyle/>
          <a:p>
            <a:r>
              <a:rPr lang="en-US" dirty="0"/>
              <a:t>60 Miles</a:t>
            </a:r>
          </a:p>
        </p:txBody>
      </p:sp>
    </p:spTree>
    <p:extLst>
      <p:ext uri="{BB962C8B-B14F-4D97-AF65-F5344CB8AC3E}">
        <p14:creationId xmlns:p14="http://schemas.microsoft.com/office/powerpoint/2010/main" val="382172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A794B-7954-A335-CE3C-371C455B0074}"/>
              </a:ext>
            </a:extLst>
          </p:cNvPr>
          <p:cNvPicPr>
            <a:picLocks noChangeAspect="1"/>
          </p:cNvPicPr>
          <p:nvPr/>
        </p:nvPicPr>
        <p:blipFill>
          <a:blip r:embed="rId2"/>
          <a:stretch>
            <a:fillRect/>
          </a:stretch>
        </p:blipFill>
        <p:spPr>
          <a:xfrm>
            <a:off x="1181529" y="719191"/>
            <a:ext cx="10190344" cy="6015520"/>
          </a:xfrm>
          <a:prstGeom prst="rect">
            <a:avLst/>
          </a:prstGeom>
        </p:spPr>
      </p:pic>
    </p:spTree>
    <p:extLst>
      <p:ext uri="{BB962C8B-B14F-4D97-AF65-F5344CB8AC3E}">
        <p14:creationId xmlns:p14="http://schemas.microsoft.com/office/powerpoint/2010/main" val="65048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5CF8-B6E1-43C2-3DFD-469D48C85867}"/>
              </a:ext>
            </a:extLst>
          </p:cNvPr>
          <p:cNvSpPr>
            <a:spLocks noGrp="1"/>
          </p:cNvSpPr>
          <p:nvPr>
            <p:ph type="title"/>
          </p:nvPr>
        </p:nvSpPr>
        <p:spPr/>
        <p:txBody>
          <a:bodyPr/>
          <a:lstStyle/>
          <a:p>
            <a:r>
              <a:rPr lang="en-US" dirty="0"/>
              <a:t>Access to an Ophthalmologist</a:t>
            </a:r>
          </a:p>
        </p:txBody>
      </p:sp>
      <p:sp>
        <p:nvSpPr>
          <p:cNvPr id="3" name="Content Placeholder 2">
            <a:extLst>
              <a:ext uri="{FF2B5EF4-FFF2-40B4-BE49-F238E27FC236}">
                <a16:creationId xmlns:a16="http://schemas.microsoft.com/office/drawing/2014/main" id="{B8516436-9F21-D57A-D577-702DB9AE7836}"/>
              </a:ext>
            </a:extLst>
          </p:cNvPr>
          <p:cNvSpPr>
            <a:spLocks noGrp="1"/>
          </p:cNvSpPr>
          <p:nvPr>
            <p:ph idx="1"/>
          </p:nvPr>
        </p:nvSpPr>
        <p:spPr>
          <a:xfrm>
            <a:off x="1097280" y="1845734"/>
            <a:ext cx="10058400" cy="4375184"/>
          </a:xfrm>
        </p:spPr>
        <p:txBody>
          <a:bodyPr>
            <a:normAutofit fontScale="92500" lnSpcReduction="10000"/>
          </a:bodyPr>
          <a:lstStyle/>
          <a:p>
            <a:endParaRPr lang="en-US" dirty="0"/>
          </a:p>
          <a:p>
            <a:endParaRPr lang="en-US" dirty="0"/>
          </a:p>
          <a:p>
            <a:endParaRPr lang="en-US" dirty="0"/>
          </a:p>
          <a:p>
            <a:endParaRPr lang="en-US" dirty="0"/>
          </a:p>
          <a:p>
            <a:r>
              <a:rPr lang="en-US" sz="3500" dirty="0"/>
              <a:t>SLT is not an emergency procedure</a:t>
            </a:r>
          </a:p>
          <a:p>
            <a:r>
              <a:rPr lang="en-US" sz="3500" dirty="0"/>
              <a:t>Takes 6-8 weeks to have maximal effect</a:t>
            </a:r>
          </a:p>
          <a:p>
            <a:r>
              <a:rPr lang="en-US" sz="3500" dirty="0"/>
              <a:t>SLT performed by ophthalmologists on same day as clinic visit, coordinated follow-up locally. </a:t>
            </a:r>
          </a:p>
          <a:p>
            <a:pPr marL="0" indent="0">
              <a:buNone/>
            </a:pPr>
            <a:endParaRPr lang="en-US" dirty="0"/>
          </a:p>
        </p:txBody>
      </p:sp>
      <p:graphicFrame>
        <p:nvGraphicFramePr>
          <p:cNvPr id="5" name="Table 5">
            <a:extLst>
              <a:ext uri="{FF2B5EF4-FFF2-40B4-BE49-F238E27FC236}">
                <a16:creationId xmlns:a16="http://schemas.microsoft.com/office/drawing/2014/main" id="{DC6CC530-1063-49F9-BBD5-F60AA62BA7A0}"/>
              </a:ext>
            </a:extLst>
          </p:cNvPr>
          <p:cNvGraphicFramePr>
            <a:graphicFrameLocks noGrp="1"/>
          </p:cNvGraphicFramePr>
          <p:nvPr>
            <p:extLst>
              <p:ext uri="{D42A27DB-BD31-4B8C-83A1-F6EECF244321}">
                <p14:modId xmlns:p14="http://schemas.microsoft.com/office/powerpoint/2010/main" val="3097620387"/>
              </p:ext>
            </p:extLst>
          </p:nvPr>
        </p:nvGraphicFramePr>
        <p:xfrm>
          <a:off x="3171251" y="2025616"/>
          <a:ext cx="4788525" cy="1737360"/>
        </p:xfrm>
        <a:graphic>
          <a:graphicData uri="http://schemas.openxmlformats.org/drawingml/2006/table">
            <a:tbl>
              <a:tblPr firstRow="1" bandRow="1">
                <a:tableStyleId>{21E4AEA4-8DFA-4A89-87EB-49C32662AFE0}</a:tableStyleId>
              </a:tblPr>
              <a:tblGrid>
                <a:gridCol w="2979754">
                  <a:extLst>
                    <a:ext uri="{9D8B030D-6E8A-4147-A177-3AD203B41FA5}">
                      <a16:colId xmlns:a16="http://schemas.microsoft.com/office/drawing/2014/main" val="3536707225"/>
                    </a:ext>
                  </a:extLst>
                </a:gridCol>
                <a:gridCol w="1808771">
                  <a:extLst>
                    <a:ext uri="{9D8B030D-6E8A-4147-A177-3AD203B41FA5}">
                      <a16:colId xmlns:a16="http://schemas.microsoft.com/office/drawing/2014/main" val="3165927174"/>
                    </a:ext>
                  </a:extLst>
                </a:gridCol>
              </a:tblGrid>
              <a:tr h="370840">
                <a:tc>
                  <a:txBody>
                    <a:bodyPr/>
                    <a:lstStyle/>
                    <a:p>
                      <a:r>
                        <a:rPr lang="en-US" sz="3200" dirty="0"/>
                        <a:t>Drive Time</a:t>
                      </a:r>
                    </a:p>
                  </a:txBody>
                  <a:tcPr/>
                </a:tc>
                <a:tc>
                  <a:txBody>
                    <a:bodyPr/>
                    <a:lstStyle/>
                    <a:p>
                      <a:r>
                        <a:rPr lang="en-US" sz="3200" dirty="0"/>
                        <a:t>% of Pop</a:t>
                      </a:r>
                    </a:p>
                  </a:txBody>
                  <a:tcPr/>
                </a:tc>
                <a:extLst>
                  <a:ext uri="{0D108BD9-81ED-4DB2-BD59-A6C34878D82A}">
                    <a16:rowId xmlns:a16="http://schemas.microsoft.com/office/drawing/2014/main" val="2583528567"/>
                  </a:ext>
                </a:extLst>
              </a:tr>
              <a:tr h="370840">
                <a:tc>
                  <a:txBody>
                    <a:bodyPr/>
                    <a:lstStyle/>
                    <a:p>
                      <a:r>
                        <a:rPr lang="en-US" sz="3200" dirty="0"/>
                        <a:t>30 Minutes</a:t>
                      </a:r>
                    </a:p>
                  </a:txBody>
                  <a:tcPr/>
                </a:tc>
                <a:tc>
                  <a:txBody>
                    <a:bodyPr/>
                    <a:lstStyle/>
                    <a:p>
                      <a:r>
                        <a:rPr lang="en-US" sz="3200" dirty="0"/>
                        <a:t>87.3%</a:t>
                      </a:r>
                    </a:p>
                  </a:txBody>
                  <a:tcPr/>
                </a:tc>
                <a:extLst>
                  <a:ext uri="{0D108BD9-81ED-4DB2-BD59-A6C34878D82A}">
                    <a16:rowId xmlns:a16="http://schemas.microsoft.com/office/drawing/2014/main" val="2312053908"/>
                  </a:ext>
                </a:extLst>
              </a:tr>
              <a:tr h="370840">
                <a:tc>
                  <a:txBody>
                    <a:bodyPr/>
                    <a:lstStyle/>
                    <a:p>
                      <a:r>
                        <a:rPr lang="en-US" sz="3200" dirty="0"/>
                        <a:t>60 Minutes</a:t>
                      </a:r>
                    </a:p>
                  </a:txBody>
                  <a:tcPr/>
                </a:tc>
                <a:tc>
                  <a:txBody>
                    <a:bodyPr/>
                    <a:lstStyle/>
                    <a:p>
                      <a:r>
                        <a:rPr lang="en-US" sz="3200" dirty="0"/>
                        <a:t>97.0%</a:t>
                      </a:r>
                    </a:p>
                  </a:txBody>
                  <a:tcPr/>
                </a:tc>
                <a:extLst>
                  <a:ext uri="{0D108BD9-81ED-4DB2-BD59-A6C34878D82A}">
                    <a16:rowId xmlns:a16="http://schemas.microsoft.com/office/drawing/2014/main" val="3943849296"/>
                  </a:ext>
                </a:extLst>
              </a:tr>
            </a:tbl>
          </a:graphicData>
        </a:graphic>
      </p:graphicFrame>
    </p:spTree>
    <p:extLst>
      <p:ext uri="{BB962C8B-B14F-4D97-AF65-F5344CB8AC3E}">
        <p14:creationId xmlns:p14="http://schemas.microsoft.com/office/powerpoint/2010/main" val="409545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Is access to SLT an issue in Nebraska?</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1097279" y="1823663"/>
            <a:ext cx="9582707" cy="4330557"/>
          </a:xfrm>
        </p:spPr>
        <p:txBody>
          <a:bodyPr>
            <a:normAutofit/>
          </a:bodyPr>
          <a:lstStyle/>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Estimated that approximately 2% of the US population have glaucoma. </a:t>
            </a: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b="0" i="0" dirty="0">
                <a:solidFill>
                  <a:srgbClr val="444444"/>
                </a:solidFill>
                <a:effectLst/>
                <a:latin typeface="Roboto" panose="02000000000000000000" pitchFamily="2" charset="0"/>
              </a:rPr>
              <a:t>Half of which are unaware that they have glaucoma or haven’t sought evaluation</a:t>
            </a:r>
          </a:p>
          <a:p>
            <a:pPr marL="0" indent="0">
              <a:lnSpc>
                <a:spcPct val="100000"/>
              </a:lnSpc>
              <a:spcBef>
                <a:spcPts val="0"/>
              </a:spcBef>
              <a:spcAft>
                <a:spcPts val="0"/>
              </a:spcAft>
              <a:buNone/>
            </a:pPr>
            <a:endParaRPr lang="en-US" sz="1800" b="0" i="0" dirty="0">
              <a:solidFill>
                <a:srgbClr val="444444"/>
              </a:solidFill>
              <a:effectLst/>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1% aware of glaucoma diagnosis and seeking consultation</a:t>
            </a:r>
          </a:p>
          <a:p>
            <a:pPr marL="0" indent="0">
              <a:lnSpc>
                <a:spcPct val="100000"/>
              </a:lnSpc>
              <a:spcBef>
                <a:spcPts val="0"/>
              </a:spcBef>
              <a:spcAft>
                <a:spcPts val="0"/>
              </a:spcAft>
              <a:buNone/>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Data from glaucoma consult clinics in the Omaha:</a:t>
            </a:r>
          </a:p>
          <a:p>
            <a:pPr marL="0" indent="0">
              <a:lnSpc>
                <a:spcPct val="100000"/>
              </a:lnSpc>
              <a:spcBef>
                <a:spcPts val="0"/>
              </a:spcBef>
              <a:spcAft>
                <a:spcPts val="0"/>
              </a:spcAft>
              <a:buNone/>
            </a:pPr>
            <a:r>
              <a:rPr lang="en-US" sz="1800" dirty="0">
                <a:solidFill>
                  <a:srgbClr val="444444"/>
                </a:solidFill>
                <a:latin typeface="Roboto" panose="02000000000000000000" pitchFamily="2" charset="0"/>
              </a:rPr>
              <a:t>	Approximately 50% of patients opt for primary SLT as treatment for glaucoma</a:t>
            </a:r>
          </a:p>
          <a:p>
            <a:pPr marL="0">
              <a:lnSpc>
                <a:spcPct val="100000"/>
              </a:lnSpc>
              <a:spcBef>
                <a:spcPts val="0"/>
              </a:spcBef>
              <a:spcAft>
                <a:spcPts val="0"/>
              </a:spcAft>
            </a:pPr>
            <a:endParaRPr lang="en-US" sz="1800" dirty="0">
              <a:solidFill>
                <a:srgbClr val="444444"/>
              </a:solidFill>
              <a:latin typeface="Roboto" panose="02000000000000000000" pitchFamily="2" charset="0"/>
            </a:endParaRPr>
          </a:p>
          <a:p>
            <a:pPr marL="0" indent="0">
              <a:lnSpc>
                <a:spcPct val="100000"/>
              </a:lnSpc>
              <a:spcBef>
                <a:spcPts val="0"/>
              </a:spcBef>
              <a:spcAft>
                <a:spcPts val="0"/>
              </a:spcAft>
              <a:buNone/>
            </a:pPr>
            <a:endParaRPr lang="en-US" sz="2400" dirty="0">
              <a:solidFill>
                <a:srgbClr val="444444"/>
              </a:solidFill>
              <a:latin typeface="Roboto" panose="02000000000000000000" pitchFamily="2" charset="0"/>
            </a:endParaRPr>
          </a:p>
          <a:p>
            <a:pPr marL="0" indent="0">
              <a:lnSpc>
                <a:spcPct val="100000"/>
              </a:lnSpc>
              <a:spcBef>
                <a:spcPts val="0"/>
              </a:spcBef>
              <a:spcAft>
                <a:spcPts val="0"/>
              </a:spcAft>
              <a:buNone/>
            </a:pPr>
            <a:r>
              <a:rPr lang="en-US" sz="1800" dirty="0">
                <a:solidFill>
                  <a:schemeClr val="tx1"/>
                </a:solidFill>
                <a:latin typeface="Roboto" panose="02000000000000000000" pitchFamily="2" charset="0"/>
              </a:rPr>
              <a:t>According to epidemiological data in the US:</a:t>
            </a:r>
            <a:endParaRPr lang="en-US" sz="2400" dirty="0">
              <a:solidFill>
                <a:srgbClr val="FF0000"/>
              </a:solidFill>
              <a:latin typeface="Roboto" panose="02000000000000000000" pitchFamily="2" charset="0"/>
            </a:endParaRPr>
          </a:p>
          <a:p>
            <a:pPr marL="0" indent="0" algn="ctr">
              <a:lnSpc>
                <a:spcPct val="100000"/>
              </a:lnSpc>
              <a:spcBef>
                <a:spcPts val="0"/>
              </a:spcBef>
              <a:spcAft>
                <a:spcPts val="0"/>
              </a:spcAft>
              <a:buNone/>
            </a:pPr>
            <a:r>
              <a:rPr lang="en-US" sz="2400" dirty="0">
                <a:solidFill>
                  <a:srgbClr val="FF0000"/>
                </a:solidFill>
                <a:latin typeface="Roboto" panose="02000000000000000000" pitchFamily="2" charset="0"/>
              </a:rPr>
              <a:t>About 0.5% of Nebraskan’s eligible for SLT</a:t>
            </a:r>
          </a:p>
        </p:txBody>
      </p:sp>
    </p:spTree>
    <p:extLst>
      <p:ext uri="{BB962C8B-B14F-4D97-AF65-F5344CB8AC3E}">
        <p14:creationId xmlns:p14="http://schemas.microsoft.com/office/powerpoint/2010/main" val="168208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6E941-FA66-44D6-8356-57EC6B351363}"/>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3600">
                <a:solidFill>
                  <a:schemeClr val="tx1">
                    <a:lumMod val="85000"/>
                    <a:lumOff val="15000"/>
                  </a:schemeClr>
                </a:solidFill>
                <a:latin typeface="+mj-lt"/>
              </a:rPr>
              <a:t>Comparative Rate of SLTs</a:t>
            </a:r>
          </a:p>
        </p:txBody>
      </p:sp>
      <p:pic>
        <p:nvPicPr>
          <p:cNvPr id="9" name="Content Placeholder 8" descr="Chart, bar chart&#10;&#10;Description automatically generated">
            <a:extLst>
              <a:ext uri="{FF2B5EF4-FFF2-40B4-BE49-F238E27FC236}">
                <a16:creationId xmlns:a16="http://schemas.microsoft.com/office/drawing/2014/main" id="{8B8F2063-3C29-4738-903F-1B01CFA882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497" y="640079"/>
            <a:ext cx="7034683" cy="5627749"/>
          </a:xfrm>
          <a:prstGeom prst="rect">
            <a:avLst/>
          </a:prstGeom>
        </p:spPr>
      </p:pic>
      <p:cxnSp>
        <p:nvCxnSpPr>
          <p:cNvPr id="22" name="Straight Connector 21">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Graphical user interface, text&#10;&#10;Description automatically generated with medium confidence">
            <a:extLst>
              <a:ext uri="{FF2B5EF4-FFF2-40B4-BE49-F238E27FC236}">
                <a16:creationId xmlns:a16="http://schemas.microsoft.com/office/drawing/2014/main" id="{E62B72A6-A24B-46A1-B0E9-CA1495851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730" y="112001"/>
            <a:ext cx="2692806" cy="921223"/>
          </a:xfrm>
          <a:prstGeom prst="rect">
            <a:avLst/>
          </a:prstGeom>
        </p:spPr>
      </p:pic>
    </p:spTree>
    <p:extLst>
      <p:ext uri="{BB962C8B-B14F-4D97-AF65-F5344CB8AC3E}">
        <p14:creationId xmlns:p14="http://schemas.microsoft.com/office/powerpoint/2010/main" val="213434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63E0-B02A-BD68-41E8-3B823A9ED682}"/>
              </a:ext>
            </a:extLst>
          </p:cNvPr>
          <p:cNvSpPr>
            <a:spLocks noGrp="1"/>
          </p:cNvSpPr>
          <p:nvPr>
            <p:ph type="title"/>
          </p:nvPr>
        </p:nvSpPr>
        <p:spPr>
          <a:xfrm>
            <a:off x="838200" y="488640"/>
            <a:ext cx="10515600" cy="1259489"/>
          </a:xfrm>
        </p:spPr>
        <p:txBody>
          <a:bodyPr>
            <a:normAutofit fontScale="90000"/>
          </a:bodyPr>
          <a:lstStyle/>
          <a:p>
            <a:r>
              <a:rPr lang="en-US" dirty="0"/>
              <a:t>Has access to SLT improved in states with OD laser privileges?</a:t>
            </a:r>
          </a:p>
        </p:txBody>
      </p:sp>
      <p:sp>
        <p:nvSpPr>
          <p:cNvPr id="3" name="Content Placeholder 2">
            <a:extLst>
              <a:ext uri="{FF2B5EF4-FFF2-40B4-BE49-F238E27FC236}">
                <a16:creationId xmlns:a16="http://schemas.microsoft.com/office/drawing/2014/main" id="{5E4EA646-424E-B865-6C31-DBA6D4981B0D}"/>
              </a:ext>
            </a:extLst>
          </p:cNvPr>
          <p:cNvSpPr>
            <a:spLocks noGrp="1"/>
          </p:cNvSpPr>
          <p:nvPr>
            <p:ph idx="1"/>
          </p:nvPr>
        </p:nvSpPr>
        <p:spPr>
          <a:xfrm>
            <a:off x="690342" y="1823663"/>
            <a:ext cx="6347456" cy="4456024"/>
          </a:xfrm>
        </p:spPr>
        <p:txBody>
          <a:bodyPr>
            <a:normAutofit/>
          </a:bodyPr>
          <a:lstStyle/>
          <a:p>
            <a:r>
              <a:rPr lang="en-US" sz="2000" b="0" i="0" dirty="0">
                <a:solidFill>
                  <a:srgbClr val="444444"/>
                </a:solidFill>
                <a:effectLst/>
                <a:latin typeface="Roboto" panose="02000000000000000000" pitchFamily="2" charset="0"/>
              </a:rPr>
              <a:t>ARVO 2022 study, Mayo and Univ of WA</a:t>
            </a:r>
          </a:p>
          <a:p>
            <a:r>
              <a:rPr lang="en-US" sz="2000" b="0" i="0" dirty="0">
                <a:solidFill>
                  <a:srgbClr val="444444"/>
                </a:solidFill>
                <a:effectLst/>
                <a:latin typeface="Roboto" panose="02000000000000000000" pitchFamily="2" charset="0"/>
              </a:rPr>
              <a:t>Population within 30 min drive time</a:t>
            </a:r>
          </a:p>
          <a:p>
            <a:pPr marL="201168" lvl="1" indent="0">
              <a:buNone/>
            </a:pPr>
            <a:r>
              <a:rPr lang="en-US" sz="2000" dirty="0">
                <a:solidFill>
                  <a:srgbClr val="444444"/>
                </a:solidFill>
                <a:latin typeface="Roboto" panose="02000000000000000000" pitchFamily="2" charset="0"/>
              </a:rPr>
              <a:t>	</a:t>
            </a:r>
            <a:r>
              <a:rPr lang="en-US" sz="2000" b="0" i="0" dirty="0">
                <a:solidFill>
                  <a:srgbClr val="444444"/>
                </a:solidFill>
                <a:effectLst/>
                <a:latin typeface="Roboto" panose="02000000000000000000" pitchFamily="2" charset="0"/>
              </a:rPr>
              <a:t>- 73.4% for OD</a:t>
            </a:r>
          </a:p>
          <a:p>
            <a:pPr marL="201168" lvl="1" indent="0">
              <a:buNone/>
            </a:pPr>
            <a:r>
              <a:rPr lang="en-US" sz="2000" dirty="0">
                <a:solidFill>
                  <a:srgbClr val="444444"/>
                </a:solidFill>
                <a:latin typeface="Roboto" panose="02000000000000000000" pitchFamily="2" charset="0"/>
              </a:rPr>
              <a:t>	- 84.1% </a:t>
            </a:r>
            <a:r>
              <a:rPr lang="en-US" sz="2000" b="0" i="0" dirty="0">
                <a:solidFill>
                  <a:srgbClr val="444444"/>
                </a:solidFill>
                <a:effectLst/>
                <a:latin typeface="Roboto" panose="02000000000000000000" pitchFamily="2" charset="0"/>
              </a:rPr>
              <a:t>for ophthalmologists</a:t>
            </a:r>
          </a:p>
          <a:p>
            <a:r>
              <a:rPr lang="en-US" sz="2000" dirty="0">
                <a:solidFill>
                  <a:srgbClr val="444444"/>
                </a:solidFill>
                <a:latin typeface="Roboto" panose="02000000000000000000" pitchFamily="2" charset="0"/>
              </a:rPr>
              <a:t>5.6% exclusive coverage by OD</a:t>
            </a:r>
          </a:p>
          <a:p>
            <a:r>
              <a:rPr lang="en-US" sz="2000" dirty="0">
                <a:solidFill>
                  <a:srgbClr val="444444"/>
                </a:solidFill>
                <a:latin typeface="Roboto" panose="02000000000000000000" pitchFamily="2" charset="0"/>
              </a:rPr>
              <a:t>6.1% exclusive coverage by </a:t>
            </a:r>
            <a:r>
              <a:rPr lang="en-US" sz="2000" dirty="0" err="1">
                <a:solidFill>
                  <a:srgbClr val="444444"/>
                </a:solidFill>
                <a:latin typeface="Roboto" panose="02000000000000000000" pitchFamily="2" charset="0"/>
              </a:rPr>
              <a:t>Ophthal</a:t>
            </a:r>
            <a:endParaRPr lang="en-US" sz="2000" dirty="0">
              <a:solidFill>
                <a:srgbClr val="444444"/>
              </a:solidFill>
              <a:latin typeface="Roboto" panose="02000000000000000000" pitchFamily="2" charset="0"/>
            </a:endParaRPr>
          </a:p>
          <a:p>
            <a:endParaRPr lang="en-US" sz="2000" dirty="0">
              <a:solidFill>
                <a:srgbClr val="444444"/>
              </a:solidFill>
              <a:latin typeface="Roboto" panose="02000000000000000000" pitchFamily="2" charset="0"/>
            </a:endParaRPr>
          </a:p>
          <a:p>
            <a:pPr marL="0" indent="0">
              <a:buNone/>
            </a:pPr>
            <a:r>
              <a:rPr lang="en-US" sz="2800" dirty="0">
                <a:solidFill>
                  <a:srgbClr val="FF0000"/>
                </a:solidFill>
                <a:latin typeface="Roboto" panose="02000000000000000000" pitchFamily="2" charset="0"/>
              </a:rPr>
              <a:t>Conclusion:</a:t>
            </a:r>
          </a:p>
          <a:p>
            <a:r>
              <a:rPr lang="en-US" sz="2000" b="0" i="0" dirty="0">
                <a:solidFill>
                  <a:srgbClr val="FF0000"/>
                </a:solidFill>
                <a:effectLst/>
                <a:latin typeface="Roboto" panose="02000000000000000000" pitchFamily="2" charset="0"/>
              </a:rPr>
              <a:t>“The expansion of laser privileges to optometrists has not resulted in a statistically significant increase in access to laser procedures in KY, LA, and OK.”</a:t>
            </a:r>
            <a:endParaRPr lang="en-US" sz="2000" dirty="0">
              <a:solidFill>
                <a:srgbClr val="FF0000"/>
              </a:solidFill>
              <a:latin typeface="Roboto" panose="02000000000000000000" pitchFamily="2" charset="0"/>
            </a:endParaRPr>
          </a:p>
        </p:txBody>
      </p:sp>
      <p:pic>
        <p:nvPicPr>
          <p:cNvPr id="6" name="Picture 5">
            <a:extLst>
              <a:ext uri="{FF2B5EF4-FFF2-40B4-BE49-F238E27FC236}">
                <a16:creationId xmlns:a16="http://schemas.microsoft.com/office/drawing/2014/main" id="{8E46789A-1D92-65F1-B118-AFE7B018707B}"/>
              </a:ext>
            </a:extLst>
          </p:cNvPr>
          <p:cNvPicPr>
            <a:picLocks noChangeAspect="1"/>
          </p:cNvPicPr>
          <p:nvPr/>
        </p:nvPicPr>
        <p:blipFill>
          <a:blip r:embed="rId3"/>
          <a:stretch>
            <a:fillRect/>
          </a:stretch>
        </p:blipFill>
        <p:spPr>
          <a:xfrm>
            <a:off x="7222733" y="1268859"/>
            <a:ext cx="4900772" cy="5527496"/>
          </a:xfrm>
          <a:prstGeom prst="rect">
            <a:avLst/>
          </a:prstGeom>
        </p:spPr>
      </p:pic>
    </p:spTree>
    <p:extLst>
      <p:ext uri="{BB962C8B-B14F-4D97-AF65-F5344CB8AC3E}">
        <p14:creationId xmlns:p14="http://schemas.microsoft.com/office/powerpoint/2010/main" val="23629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41A5-14B3-22A8-005F-A93F2613227E}"/>
              </a:ext>
            </a:extLst>
          </p:cNvPr>
          <p:cNvSpPr>
            <a:spLocks noGrp="1"/>
          </p:cNvSpPr>
          <p:nvPr>
            <p:ph type="title"/>
          </p:nvPr>
        </p:nvSpPr>
        <p:spPr/>
        <p:txBody>
          <a:bodyPr>
            <a:normAutofit/>
          </a:bodyPr>
          <a:lstStyle/>
          <a:p>
            <a:r>
              <a:rPr lang="en-US" sz="4400" dirty="0"/>
              <a:t>Which factors might affect access in States with OD laser privileges</a:t>
            </a:r>
            <a:endParaRPr lang="en-US" sz="4400" b="1" dirty="0"/>
          </a:p>
        </p:txBody>
      </p:sp>
      <p:sp>
        <p:nvSpPr>
          <p:cNvPr id="3" name="Content Placeholder 2">
            <a:extLst>
              <a:ext uri="{FF2B5EF4-FFF2-40B4-BE49-F238E27FC236}">
                <a16:creationId xmlns:a16="http://schemas.microsoft.com/office/drawing/2014/main" id="{366F25EF-FEC2-6BBD-5091-D447388EDE24}"/>
              </a:ext>
            </a:extLst>
          </p:cNvPr>
          <p:cNvSpPr>
            <a:spLocks noGrp="1"/>
          </p:cNvSpPr>
          <p:nvPr>
            <p:ph idx="1"/>
          </p:nvPr>
        </p:nvSpPr>
        <p:spPr>
          <a:xfrm>
            <a:off x="1097280" y="1845734"/>
            <a:ext cx="10058400" cy="4485910"/>
          </a:xfrm>
        </p:spPr>
        <p:txBody>
          <a:bodyPr>
            <a:normAutofit fontScale="77500" lnSpcReduction="20000"/>
          </a:bodyPr>
          <a:lstStyle/>
          <a:p>
            <a:r>
              <a:rPr lang="en-US" b="1" dirty="0"/>
              <a:t>Economic Feasibility</a:t>
            </a:r>
          </a:p>
          <a:p>
            <a:r>
              <a:rPr lang="en-US" dirty="0"/>
              <a:t>SLT laser cost			$ 25,000-60,000</a:t>
            </a:r>
          </a:p>
          <a:p>
            <a:r>
              <a:rPr lang="en-US" dirty="0"/>
              <a:t>Financing	6.5% x 5 years	$  3,973</a:t>
            </a:r>
          </a:p>
          <a:p>
            <a:r>
              <a:rPr lang="en-US" dirty="0"/>
              <a:t>Installation				$  1,500</a:t>
            </a:r>
          </a:p>
          <a:p>
            <a:r>
              <a:rPr lang="en-US" dirty="0"/>
              <a:t>Maintenance Contract	$ 1500-2500</a:t>
            </a:r>
          </a:p>
          <a:p>
            <a:r>
              <a:rPr lang="en-US" dirty="0"/>
              <a:t>OD training course  		$  1,750</a:t>
            </a:r>
          </a:p>
          <a:p>
            <a:r>
              <a:rPr lang="en-US" dirty="0"/>
              <a:t>Laser lenses, supplies		</a:t>
            </a:r>
            <a:r>
              <a:rPr lang="en-US" u="sng" dirty="0"/>
              <a:t>$     400</a:t>
            </a:r>
          </a:p>
          <a:p>
            <a:endParaRPr lang="en-US" u="sng" dirty="0"/>
          </a:p>
          <a:p>
            <a:r>
              <a:rPr lang="en-US" dirty="0"/>
              <a:t>Total					$35,123 initial investment</a:t>
            </a:r>
          </a:p>
          <a:p>
            <a:pPr marL="201168" lvl="1" indent="0">
              <a:buNone/>
            </a:pPr>
            <a:r>
              <a:rPr lang="en-US" dirty="0"/>
              <a:t>					+ $2500/</a:t>
            </a:r>
            <a:r>
              <a:rPr lang="en-US" dirty="0" err="1"/>
              <a:t>yr</a:t>
            </a:r>
            <a:r>
              <a:rPr lang="en-US" dirty="0"/>
              <a:t> maintenance </a:t>
            </a:r>
          </a:p>
          <a:p>
            <a:pPr lvl="8"/>
            <a:endParaRPr lang="en-US" dirty="0"/>
          </a:p>
        </p:txBody>
      </p:sp>
    </p:spTree>
    <p:extLst>
      <p:ext uri="{BB962C8B-B14F-4D97-AF65-F5344CB8AC3E}">
        <p14:creationId xmlns:p14="http://schemas.microsoft.com/office/powerpoint/2010/main" val="24255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What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62500" lnSpcReduction="20000"/>
          </a:bodyPr>
          <a:lstStyle/>
          <a:p>
            <a:r>
              <a:rPr lang="en-US" b="1" dirty="0"/>
              <a:t>Economic Feasibility </a:t>
            </a:r>
          </a:p>
          <a:p>
            <a:r>
              <a:rPr lang="en-US" dirty="0"/>
              <a:t>Medicare payment per SLT 		            	$130 (office based), 190 (ASC based)</a:t>
            </a:r>
          </a:p>
          <a:p>
            <a:r>
              <a:rPr lang="en-US" dirty="0"/>
              <a:t>Average # procedures for MD/year	      	24</a:t>
            </a:r>
          </a:p>
          <a:p>
            <a:r>
              <a:rPr lang="en-US" dirty="0"/>
              <a:t>Average OD 					3,400 patients/</a:t>
            </a:r>
            <a:r>
              <a:rPr lang="en-US" dirty="0" err="1"/>
              <a:t>yr</a:t>
            </a:r>
            <a:endParaRPr lang="en-US" dirty="0"/>
          </a:p>
          <a:p>
            <a:r>
              <a:rPr lang="en-US" dirty="0"/>
              <a:t>Estimated incidence of needing SLT		 0.5%      </a:t>
            </a:r>
          </a:p>
          <a:p>
            <a:r>
              <a:rPr lang="en-US" dirty="0"/>
              <a:t>Total SLT per year				17</a:t>
            </a:r>
          </a:p>
          <a:p>
            <a:pPr marL="0" indent="0">
              <a:buNone/>
            </a:pPr>
            <a:r>
              <a:rPr lang="en-US" dirty="0"/>
              <a:t>17 x $130 = $2,210/</a:t>
            </a:r>
            <a:r>
              <a:rPr lang="en-US" dirty="0" err="1"/>
              <a:t>yr</a:t>
            </a:r>
            <a:r>
              <a:rPr lang="en-US" dirty="0"/>
              <a:t> – 50% overhead = $1,105/</a:t>
            </a:r>
            <a:r>
              <a:rPr lang="en-US" dirty="0" err="1"/>
              <a:t>yr</a:t>
            </a:r>
            <a:endParaRPr lang="en-US" dirty="0"/>
          </a:p>
          <a:p>
            <a:endParaRPr lang="en-US" dirty="0"/>
          </a:p>
          <a:p>
            <a:r>
              <a:rPr lang="en-US" dirty="0"/>
              <a:t>$35,123/$1,105= 31.8 years to pay off or until ROI</a:t>
            </a:r>
          </a:p>
          <a:p>
            <a:r>
              <a:rPr lang="en-US" dirty="0"/>
              <a:t>12 SLT per year to cover maintenance costs alone. </a:t>
            </a:r>
          </a:p>
          <a:p>
            <a:endParaRPr lang="en-US" dirty="0"/>
          </a:p>
          <a:p>
            <a:endParaRPr lang="en-US" dirty="0"/>
          </a:p>
        </p:txBody>
      </p:sp>
    </p:spTree>
    <p:extLst>
      <p:ext uri="{BB962C8B-B14F-4D97-AF65-F5344CB8AC3E}">
        <p14:creationId xmlns:p14="http://schemas.microsoft.com/office/powerpoint/2010/main" val="376372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altLang="en-US" sz="4000" b="1" dirty="0"/>
              <a:t>Laser Trabeculoplasty (ALT and SLT)</a:t>
            </a:r>
          </a:p>
        </p:txBody>
      </p:sp>
      <p:sp>
        <p:nvSpPr>
          <p:cNvPr id="2" name="Text Placeholder 1">
            <a:extLst>
              <a:ext uri="{FF2B5EF4-FFF2-40B4-BE49-F238E27FC236}">
                <a16:creationId xmlns:a16="http://schemas.microsoft.com/office/drawing/2014/main" id="{AF42D161-894D-4DBE-B811-CB0C4702FCA5}"/>
              </a:ext>
            </a:extLst>
          </p:cNvPr>
          <p:cNvSpPr>
            <a:spLocks noGrp="1"/>
          </p:cNvSpPr>
          <p:nvPr>
            <p:ph type="body" sz="half" idx="1"/>
          </p:nvPr>
        </p:nvSpPr>
        <p:spPr>
          <a:xfrm>
            <a:off x="5306602" y="3109598"/>
            <a:ext cx="6744985" cy="3018937"/>
          </a:xfrm>
        </p:spPr>
        <p:txBody>
          <a:bodyPr>
            <a:normAutofit/>
          </a:bodyPr>
          <a:lstStyle/>
          <a:p>
            <a:pPr marL="0" indent="0">
              <a:buNone/>
              <a:defRPr/>
            </a:pPr>
            <a:r>
              <a:rPr lang="en-US" sz="3600" dirty="0">
                <a:solidFill>
                  <a:schemeClr val="tx1"/>
                </a:solidFill>
                <a:latin typeface="Futura Bk BT" panose="020B0502020204020303" pitchFamily="34" charset="0"/>
                <a:cs typeface="Arial"/>
              </a:rPr>
              <a:t>(ALT/SLT)</a:t>
            </a:r>
          </a:p>
          <a:p>
            <a:pPr>
              <a:buFont typeface="Arial" panose="020B0604020202020204" pitchFamily="34" charset="0"/>
              <a:buChar char="•"/>
              <a:defRPr/>
            </a:pPr>
            <a:r>
              <a:rPr lang="en-US" sz="3600" dirty="0">
                <a:solidFill>
                  <a:schemeClr val="tx1"/>
                </a:solidFill>
                <a:latin typeface="Futura Bk BT" panose="020B0502020204020303" pitchFamily="34" charset="0"/>
                <a:cs typeface="Arial"/>
              </a:rPr>
              <a:t> </a:t>
            </a:r>
            <a:r>
              <a:rPr lang="en-US" sz="3200" dirty="0">
                <a:solidFill>
                  <a:schemeClr val="tx1"/>
                </a:solidFill>
                <a:latin typeface="Futura Bk BT" panose="020B0502020204020303" pitchFamily="34" charset="0"/>
                <a:cs typeface="Arial"/>
              </a:rPr>
              <a:t>Biologic Cascade </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Cell Division and Repopulation</a:t>
            </a:r>
          </a:p>
          <a:p>
            <a:pPr>
              <a:buFont typeface="Arial" panose="020B0604020202020204" pitchFamily="34" charset="0"/>
              <a:buChar char="•"/>
              <a:defRPr/>
            </a:pPr>
            <a:r>
              <a:rPr lang="en-US" sz="3200" dirty="0">
                <a:solidFill>
                  <a:schemeClr val="tx1"/>
                </a:solidFill>
                <a:latin typeface="Futura Bk BT" panose="020B0502020204020303" pitchFamily="34" charset="0"/>
                <a:cs typeface="Arial"/>
              </a:rPr>
              <a:t> Macrophage Recruitment</a:t>
            </a:r>
          </a:p>
          <a:p>
            <a:endParaRPr lang="en-US" dirty="0"/>
          </a:p>
        </p:txBody>
      </p:sp>
      <p:sp>
        <p:nvSpPr>
          <p:cNvPr id="35843" name="Rectangle 3"/>
          <p:cNvSpPr>
            <a:spLocks noGrp="1" noChangeArrowheads="1"/>
          </p:cNvSpPr>
          <p:nvPr>
            <p:ph sz="half" idx="2"/>
          </p:nvPr>
        </p:nvSpPr>
        <p:spPr>
          <a:xfrm>
            <a:off x="751840" y="3098491"/>
            <a:ext cx="4452021" cy="3335285"/>
          </a:xfrm>
        </p:spPr>
        <p:txBody>
          <a:bodyPr>
            <a:normAutofit/>
          </a:bodyPr>
          <a:lstStyle/>
          <a:p>
            <a:pPr>
              <a:buNone/>
              <a:defRPr/>
            </a:pPr>
            <a:r>
              <a:rPr lang="en-US" sz="4000" dirty="0">
                <a:solidFill>
                  <a:schemeClr val="tx1"/>
                </a:solidFill>
                <a:latin typeface="+mj-lt"/>
                <a:cs typeface="Arial"/>
              </a:rPr>
              <a:t>(ALT)</a:t>
            </a:r>
          </a:p>
          <a:p>
            <a:pPr eaLnBrk="1" hangingPunct="1">
              <a:buFont typeface="Arial" panose="020B0604020202020204" pitchFamily="34" charset="0"/>
              <a:buChar char="•"/>
              <a:defRPr/>
            </a:pPr>
            <a:r>
              <a:rPr lang="en-US" sz="3600" dirty="0">
                <a:solidFill>
                  <a:schemeClr val="tx1"/>
                </a:solidFill>
                <a:latin typeface="+mj-lt"/>
                <a:cs typeface="Arial"/>
              </a:rPr>
              <a:t> </a:t>
            </a:r>
            <a:r>
              <a:rPr lang="en-US" sz="2400" dirty="0">
                <a:solidFill>
                  <a:schemeClr val="tx1"/>
                </a:solidFill>
                <a:latin typeface="+mj-lt"/>
                <a:cs typeface="Arial"/>
              </a:rPr>
              <a:t>Tissue Contraction burns 	stretch adjacent tissue </a:t>
            </a:r>
          </a:p>
        </p:txBody>
      </p:sp>
      <p:sp>
        <p:nvSpPr>
          <p:cNvPr id="3" name="TextBox 2">
            <a:extLst>
              <a:ext uri="{FF2B5EF4-FFF2-40B4-BE49-F238E27FC236}">
                <a16:creationId xmlns:a16="http://schemas.microsoft.com/office/drawing/2014/main" id="{C9B06180-4598-4D86-B37E-342022213368}"/>
              </a:ext>
            </a:extLst>
          </p:cNvPr>
          <p:cNvSpPr txBox="1"/>
          <p:nvPr/>
        </p:nvSpPr>
        <p:spPr>
          <a:xfrm>
            <a:off x="731520" y="2113606"/>
            <a:ext cx="6898042" cy="984885"/>
          </a:xfrm>
          <a:prstGeom prst="rect">
            <a:avLst/>
          </a:prstGeom>
          <a:noFill/>
        </p:spPr>
        <p:txBody>
          <a:bodyPr wrap="none" rtlCol="0">
            <a:spAutoFit/>
          </a:bodyPr>
          <a:lstStyle/>
          <a:p>
            <a:r>
              <a:rPr lang="en-US" sz="4000" dirty="0">
                <a:latin typeface="+mj-lt"/>
                <a:cs typeface="Arial"/>
              </a:rPr>
              <a:t>Mechanism of Action Theories</a:t>
            </a:r>
          </a:p>
          <a:p>
            <a:endParaRPr lang="en-US" dirty="0"/>
          </a:p>
        </p:txBody>
      </p:sp>
    </p:spTree>
    <p:extLst>
      <p:ext uri="{BB962C8B-B14F-4D97-AF65-F5344CB8AC3E}">
        <p14:creationId xmlns:p14="http://schemas.microsoft.com/office/powerpoint/2010/main" val="302836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Which factors might affect access in States with OD laser privileges?</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488454"/>
          </a:xfrm>
        </p:spPr>
        <p:txBody>
          <a:bodyPr>
            <a:normAutofit fontScale="62500" lnSpcReduction="20000"/>
          </a:bodyPr>
          <a:lstStyle/>
          <a:p>
            <a:pPr marL="0" indent="0">
              <a:buNone/>
            </a:pPr>
            <a:r>
              <a:rPr lang="en-US" dirty="0"/>
              <a:t>Economics of SLT favor referral clinics in metro areas. </a:t>
            </a:r>
          </a:p>
          <a:p>
            <a:pPr marL="0" indent="0">
              <a:buNone/>
            </a:pPr>
            <a:r>
              <a:rPr lang="en-US" dirty="0"/>
              <a:t>	Demonstrated in States with OD laser privileges. </a:t>
            </a:r>
          </a:p>
          <a:p>
            <a:pPr marL="0" indent="0">
              <a:buNone/>
            </a:pPr>
            <a:endParaRPr lang="en-US" dirty="0"/>
          </a:p>
          <a:p>
            <a:pPr marL="0" indent="0">
              <a:buNone/>
            </a:pPr>
            <a:r>
              <a:rPr lang="en-US" dirty="0"/>
              <a:t>Comfort level with SLT dependent on</a:t>
            </a:r>
          </a:p>
          <a:p>
            <a:pPr marL="0" indent="0">
              <a:buNone/>
            </a:pPr>
            <a:r>
              <a:rPr lang="en-US" dirty="0"/>
              <a:t>	Frequency of gonioscopy and SLT procedure</a:t>
            </a:r>
          </a:p>
          <a:p>
            <a:pPr marL="0" indent="0">
              <a:buNone/>
            </a:pPr>
            <a:r>
              <a:rPr lang="en-US" dirty="0"/>
              <a:t>	# of SLT referrals</a:t>
            </a:r>
          </a:p>
          <a:p>
            <a:pPr marL="0" indent="0">
              <a:buNone/>
            </a:pPr>
            <a:endParaRPr lang="en-US" dirty="0"/>
          </a:p>
          <a:p>
            <a:r>
              <a:rPr lang="en-US" dirty="0"/>
              <a:t>Not likely to be adopted at small, lower volume, rural primary eye care clinics in Nebraska</a:t>
            </a:r>
          </a:p>
          <a:p>
            <a:endParaRPr lang="en-US" dirty="0"/>
          </a:p>
          <a:p>
            <a:r>
              <a:rPr lang="en-US" dirty="0"/>
              <a:t>Has not been adopted by small, lower volume, rural primary eye care clinics in States with OD laser privileges. </a:t>
            </a:r>
          </a:p>
        </p:txBody>
      </p:sp>
    </p:spTree>
    <p:extLst>
      <p:ext uri="{BB962C8B-B14F-4D97-AF65-F5344CB8AC3E}">
        <p14:creationId xmlns:p14="http://schemas.microsoft.com/office/powerpoint/2010/main" val="23555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fontScale="92500" lnSpcReduction="10000"/>
          </a:bodyPr>
          <a:lstStyle/>
          <a:p>
            <a:r>
              <a:rPr lang="en-US" dirty="0"/>
              <a:t>In states that have expanded scope, “few optometrists have chosen to perform these advanced procedures, and those who do are located near ophthalmologists (typically near a population center).” “Patients in rural areas did not see improved access.”</a:t>
            </a:r>
          </a:p>
          <a:p>
            <a:endParaRPr lang="en-US" dirty="0"/>
          </a:p>
          <a:p>
            <a:r>
              <a:rPr lang="en-US" dirty="0"/>
              <a:t>“OPR found no evidence that the current system requiring referrals to an ophthalmologist impacted patient safety.”</a:t>
            </a:r>
          </a:p>
          <a:p>
            <a:endParaRPr lang="en-US" dirty="0"/>
          </a:p>
          <a:p>
            <a:endParaRPr lang="en-US" dirty="0"/>
          </a:p>
          <a:p>
            <a:endParaRPr lang="en-US" dirty="0"/>
          </a:p>
        </p:txBody>
      </p:sp>
    </p:spTree>
    <p:extLst>
      <p:ext uri="{BB962C8B-B14F-4D97-AF65-F5344CB8AC3E}">
        <p14:creationId xmlns:p14="http://schemas.microsoft.com/office/powerpoint/2010/main" val="64360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2</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a:xfrm>
            <a:off x="4800600" y="1127760"/>
            <a:ext cx="6492240" cy="5257800"/>
          </a:xfrm>
        </p:spPr>
        <p:txBody>
          <a:bodyPr>
            <a:noAutofit/>
          </a:bodyPr>
          <a:lstStyle/>
          <a:p>
            <a:pPr marL="0" indent="0" algn="ctr">
              <a:buNone/>
            </a:pPr>
            <a:r>
              <a:rPr lang="en-US" dirty="0"/>
              <a:t>The enactment of the proposed changes in scope of practice would produce widespread benefits for the public, and the amount and extent of the benefits would outweigh any potential harm or danger to the public that might be caused by enactment of these changes</a:t>
            </a:r>
          </a:p>
        </p:txBody>
      </p:sp>
    </p:spTree>
    <p:extLst>
      <p:ext uri="{BB962C8B-B14F-4D97-AF65-F5344CB8AC3E}">
        <p14:creationId xmlns:p14="http://schemas.microsoft.com/office/powerpoint/2010/main" val="254930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47B0-E742-D3C8-94C9-16BA1D0D0C7D}"/>
              </a:ext>
            </a:extLst>
          </p:cNvPr>
          <p:cNvSpPr>
            <a:spLocks noGrp="1"/>
          </p:cNvSpPr>
          <p:nvPr>
            <p:ph type="title"/>
          </p:nvPr>
        </p:nvSpPr>
        <p:spPr>
          <a:xfrm>
            <a:off x="1066800" y="375520"/>
            <a:ext cx="10058400" cy="1450757"/>
          </a:xfrm>
        </p:spPr>
        <p:txBody>
          <a:bodyPr>
            <a:noAutofit/>
          </a:bodyPr>
          <a:lstStyle/>
          <a:p>
            <a:pPr>
              <a:spcAft>
                <a:spcPts val="600"/>
              </a:spcAft>
            </a:pPr>
            <a:r>
              <a:rPr lang="en-US" sz="3000" dirty="0"/>
              <a:t>Criterion 2: </a:t>
            </a:r>
            <a:r>
              <a:rPr lang="en-US" sz="2000" dirty="0"/>
              <a:t>The enactment of the proposed changes in scope of practice would produce widespread benefits for the public, and the amount and extent of the benefits would outweigh any potential harm or danger to the public that might be caused by enactment of these changes</a:t>
            </a:r>
            <a:endParaRPr lang="en-US" sz="3200" dirty="0"/>
          </a:p>
        </p:txBody>
      </p:sp>
      <p:sp>
        <p:nvSpPr>
          <p:cNvPr id="3" name="Content Placeholder 2">
            <a:extLst>
              <a:ext uri="{FF2B5EF4-FFF2-40B4-BE49-F238E27FC236}">
                <a16:creationId xmlns:a16="http://schemas.microsoft.com/office/drawing/2014/main" id="{BD246602-76DC-085D-019C-988FDFFD3A1C}"/>
              </a:ext>
            </a:extLst>
          </p:cNvPr>
          <p:cNvSpPr>
            <a:spLocks noGrp="1"/>
          </p:cNvSpPr>
          <p:nvPr>
            <p:ph idx="1"/>
          </p:nvPr>
        </p:nvSpPr>
        <p:spPr>
          <a:xfrm>
            <a:off x="963687" y="1826277"/>
            <a:ext cx="10492902" cy="4555067"/>
          </a:xfrm>
        </p:spPr>
        <p:txBody>
          <a:bodyPr>
            <a:noAutofit/>
          </a:bodyPr>
          <a:lstStyle/>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endParaRPr lang="en-US" dirty="0"/>
          </a:p>
          <a:p>
            <a:pPr>
              <a:lnSpc>
                <a:spcPts val="2800"/>
              </a:lnSpc>
              <a:buFont typeface="Arial" panose="020B0604020202020204" pitchFamily="34" charset="0"/>
              <a:buChar char="•"/>
            </a:pPr>
            <a:r>
              <a:rPr lang="en-US" dirty="0"/>
              <a:t>No clear data that suggest lack of access to SLT for 	Nebraskans </a:t>
            </a:r>
          </a:p>
          <a:p>
            <a:pPr marL="0" indent="0">
              <a:lnSpc>
                <a:spcPts val="2800"/>
              </a:lnSpc>
              <a:buNone/>
            </a:pPr>
            <a:r>
              <a:rPr lang="en-US" dirty="0"/>
              <a:t>	– Similar rates of SLT/capita than States with OD 		laser privileges. </a:t>
            </a:r>
          </a:p>
          <a:p>
            <a:pPr>
              <a:lnSpc>
                <a:spcPts val="2800"/>
              </a:lnSpc>
              <a:buFont typeface="Arial" panose="020B0604020202020204" pitchFamily="34" charset="0"/>
              <a:buChar char="•"/>
            </a:pPr>
            <a:endParaRPr lang="en-US" dirty="0"/>
          </a:p>
          <a:p>
            <a:pPr marL="201168" lvl="1" indent="0">
              <a:lnSpc>
                <a:spcPts val="2800"/>
              </a:lnSpc>
              <a:buNone/>
            </a:pPr>
            <a:endParaRPr lang="en-US" sz="3000" dirty="0"/>
          </a:p>
        </p:txBody>
      </p:sp>
    </p:spTree>
    <p:extLst>
      <p:ext uri="{BB962C8B-B14F-4D97-AF65-F5344CB8AC3E}">
        <p14:creationId xmlns:p14="http://schemas.microsoft.com/office/powerpoint/2010/main" val="37628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782320" y="2042160"/>
            <a:ext cx="1098296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Access not shown to improve in States with OD 	laser privileges (ARVO 2022 study, 2018 JAMA 	study)</a:t>
            </a:r>
          </a:p>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SLT provided at majority metro/referral centers in 	States with OD laser privileges as well. </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112092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F4B3-9288-0DD4-0CA9-812D6B20CC21}"/>
              </a:ext>
            </a:extLst>
          </p:cNvPr>
          <p:cNvSpPr>
            <a:spLocks noGrp="1"/>
          </p:cNvSpPr>
          <p:nvPr>
            <p:ph type="title"/>
          </p:nvPr>
        </p:nvSpPr>
        <p:spPr/>
        <p:txBody>
          <a:bodyPr>
            <a:noAutofit/>
          </a:bodyPr>
          <a:lstStyle/>
          <a:p>
            <a:r>
              <a:rPr lang="en-US" sz="2400" dirty="0"/>
              <a:t>Criteria 2: The enactment of the proposed changes in </a:t>
            </a:r>
            <a:br>
              <a:rPr lang="en-US" sz="2400" dirty="0"/>
            </a:br>
            <a:r>
              <a:rPr lang="en-US" sz="2400" dirty="0"/>
              <a:t>scope of practice would produce widespread benefits </a:t>
            </a:r>
            <a:br>
              <a:rPr lang="en-US" sz="2400" dirty="0"/>
            </a:br>
            <a:r>
              <a:rPr lang="en-US" sz="2400" dirty="0"/>
              <a:t>for the public, and the amount and extent of the benefits would outweigh any potential harm or danger to the public that might be caused by enactment of these changes</a:t>
            </a:r>
          </a:p>
        </p:txBody>
      </p:sp>
      <p:sp>
        <p:nvSpPr>
          <p:cNvPr id="3" name="Content Placeholder 2">
            <a:extLst>
              <a:ext uri="{FF2B5EF4-FFF2-40B4-BE49-F238E27FC236}">
                <a16:creationId xmlns:a16="http://schemas.microsoft.com/office/drawing/2014/main" id="{10F54B0B-8C49-148E-2852-3B20547FD216}"/>
              </a:ext>
            </a:extLst>
          </p:cNvPr>
          <p:cNvSpPr>
            <a:spLocks noGrp="1"/>
          </p:cNvSpPr>
          <p:nvPr>
            <p:ph idx="1"/>
          </p:nvPr>
        </p:nvSpPr>
        <p:spPr>
          <a:xfrm>
            <a:off x="1097280" y="2042160"/>
            <a:ext cx="10058400" cy="3397443"/>
          </a:xfrm>
        </p:spPr>
        <p:txBody>
          <a:bodyPr>
            <a:normAutofit/>
          </a:bodyPr>
          <a:lstStyle/>
          <a:p>
            <a:pPr>
              <a:lnSpc>
                <a:spcPts val="2800"/>
              </a:lnSpc>
              <a:buFont typeface="Arial" panose="020B0604020202020204" pitchFamily="34" charset="0"/>
              <a:buChar char="•"/>
            </a:pPr>
            <a:endParaRPr lang="en-US" sz="3600" dirty="0"/>
          </a:p>
          <a:p>
            <a:pPr>
              <a:lnSpc>
                <a:spcPts val="2800"/>
              </a:lnSpc>
              <a:buFont typeface="Arial" panose="020B0604020202020204" pitchFamily="34" charset="0"/>
              <a:buChar char="•"/>
            </a:pPr>
            <a:r>
              <a:rPr lang="en-US" sz="3600" dirty="0"/>
              <a:t>No evidence of reduced cost in States with 	OD laser privileges</a:t>
            </a:r>
          </a:p>
          <a:p>
            <a:pPr>
              <a:lnSpc>
                <a:spcPts val="2800"/>
              </a:lnSpc>
              <a:buFont typeface="Arial" panose="020B0604020202020204" pitchFamily="34" charset="0"/>
              <a:buChar char="•"/>
            </a:pPr>
            <a:r>
              <a:rPr lang="en-US" sz="3600" dirty="0"/>
              <a:t>SLT paid the same amount in States with OD 	privileges</a:t>
            </a:r>
          </a:p>
          <a:p>
            <a:pPr>
              <a:lnSpc>
                <a:spcPts val="2800"/>
              </a:lnSpc>
              <a:buFont typeface="Arial" panose="020B0604020202020204" pitchFamily="34" charset="0"/>
              <a:buChar char="•"/>
            </a:pPr>
            <a:r>
              <a:rPr lang="en-US" sz="3600" dirty="0"/>
              <a:t>Cost of consult evaluation and SLT bundled 	when completed in the same day</a:t>
            </a:r>
          </a:p>
          <a:p>
            <a:pPr marL="0" indent="0">
              <a:lnSpc>
                <a:spcPts val="2800"/>
              </a:lnSpc>
              <a:buNone/>
            </a:pPr>
            <a:endParaRPr lang="en-US" sz="3600" dirty="0"/>
          </a:p>
          <a:p>
            <a:pPr>
              <a:lnSpc>
                <a:spcPts val="2800"/>
              </a:lnSpc>
              <a:buFont typeface="Arial" panose="020B0604020202020204" pitchFamily="34" charset="0"/>
              <a:buChar char="•"/>
            </a:pPr>
            <a:endParaRPr lang="en-US" sz="3600" dirty="0"/>
          </a:p>
          <a:p>
            <a:endParaRPr lang="en-US" sz="3600" dirty="0"/>
          </a:p>
          <a:p>
            <a:endParaRPr lang="en-US" sz="3600" dirty="0"/>
          </a:p>
        </p:txBody>
      </p:sp>
    </p:spTree>
    <p:extLst>
      <p:ext uri="{BB962C8B-B14F-4D97-AF65-F5344CB8AC3E}">
        <p14:creationId xmlns:p14="http://schemas.microsoft.com/office/powerpoint/2010/main" val="231016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F5A2-AC30-2208-C979-57BF4F763ADE}"/>
              </a:ext>
            </a:extLst>
          </p:cNvPr>
          <p:cNvSpPr>
            <a:spLocks noGrp="1"/>
          </p:cNvSpPr>
          <p:nvPr>
            <p:ph type="title"/>
          </p:nvPr>
        </p:nvSpPr>
        <p:spPr/>
        <p:txBody>
          <a:bodyPr>
            <a:normAutofit/>
          </a:bodyPr>
          <a:lstStyle/>
          <a:p>
            <a:r>
              <a:rPr lang="en-US" sz="3600" dirty="0"/>
              <a:t>Vermont OPR 2019 Report</a:t>
            </a:r>
            <a:endParaRPr lang="en-US" sz="3600" b="1" dirty="0"/>
          </a:p>
        </p:txBody>
      </p:sp>
      <p:sp>
        <p:nvSpPr>
          <p:cNvPr id="3" name="Content Placeholder 2">
            <a:extLst>
              <a:ext uri="{FF2B5EF4-FFF2-40B4-BE49-F238E27FC236}">
                <a16:creationId xmlns:a16="http://schemas.microsoft.com/office/drawing/2014/main" id="{017B95DC-1D92-480D-664B-A825D5818ED8}"/>
              </a:ext>
            </a:extLst>
          </p:cNvPr>
          <p:cNvSpPr>
            <a:spLocks noGrp="1"/>
          </p:cNvSpPr>
          <p:nvPr>
            <p:ph idx="1"/>
          </p:nvPr>
        </p:nvSpPr>
        <p:spPr>
          <a:xfrm>
            <a:off x="1097280" y="1845734"/>
            <a:ext cx="10485120" cy="4023360"/>
          </a:xfrm>
        </p:spPr>
        <p:txBody>
          <a:bodyPr>
            <a:normAutofit/>
          </a:bodyPr>
          <a:lstStyle/>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appreciable cost savings</a:t>
            </a:r>
          </a:p>
          <a:p>
            <a:pPr lvl="1">
              <a:lnSpc>
                <a:spcPts val="2800"/>
              </a:lnSpc>
              <a:buFont typeface="Arial" panose="020B0604020202020204" pitchFamily="34" charset="0"/>
              <a:buChar char="•"/>
            </a:pPr>
            <a:endParaRPr lang="en-US" dirty="0"/>
          </a:p>
          <a:p>
            <a:pPr lvl="1">
              <a:lnSpc>
                <a:spcPts val="2800"/>
              </a:lnSpc>
              <a:buFont typeface="Arial" panose="020B0604020202020204" pitchFamily="34" charset="0"/>
              <a:buChar char="•"/>
            </a:pPr>
            <a:r>
              <a:rPr lang="en-US" dirty="0"/>
              <a:t>No significant increase in access to laser in States 	with laser privileges. </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0614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3 </a:t>
            </a:r>
            <a:br>
              <a:rPr lang="en-US" dirty="0"/>
            </a:br>
            <a:endParaRPr lang="en-US" dirty="0"/>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The proposed change in scope of practice does not create a significant new danger to the health, safety, or welfare of the public</a:t>
            </a:r>
          </a:p>
        </p:txBody>
      </p:sp>
    </p:spTree>
    <p:extLst>
      <p:ext uri="{BB962C8B-B14F-4D97-AF65-F5344CB8AC3E}">
        <p14:creationId xmlns:p14="http://schemas.microsoft.com/office/powerpoint/2010/main" val="358033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Potential increased costs/repeat treatments</a:t>
            </a:r>
          </a:p>
          <a:p>
            <a:pPr>
              <a:buFont typeface="Arial" panose="020B0604020202020204" pitchFamily="34" charset="0"/>
              <a:buChar char="•"/>
            </a:pPr>
            <a:r>
              <a:rPr lang="en-US" dirty="0">
                <a:solidFill>
                  <a:schemeClr val="accent2"/>
                </a:solidFill>
              </a:rPr>
              <a:t> </a:t>
            </a:r>
            <a:r>
              <a:rPr lang="en-US" dirty="0"/>
              <a:t>Ineffective treatment </a:t>
            </a:r>
          </a:p>
          <a:p>
            <a:pPr>
              <a:buFont typeface="Arial" panose="020B0604020202020204" pitchFamily="34" charset="0"/>
              <a:buChar char="•"/>
            </a:pPr>
            <a:r>
              <a:rPr lang="en-US" dirty="0"/>
              <a:t>Potential complications </a:t>
            </a:r>
          </a:p>
          <a:p>
            <a:pPr>
              <a:buFont typeface="Arial" panose="020B0604020202020204" pitchFamily="34" charset="0"/>
              <a:buChar char="•"/>
            </a:pPr>
            <a:r>
              <a:rPr lang="en-US" dirty="0">
                <a:solidFill>
                  <a:schemeClr val="accent2"/>
                </a:solidFill>
              </a:rPr>
              <a:t>Delay of definitive surgical care with progression of disease can lead to irreversible loss of sight</a:t>
            </a:r>
          </a:p>
          <a:p>
            <a:pPr marL="0" indent="0">
              <a:buNone/>
            </a:pPr>
            <a:endParaRPr lang="en-US" dirty="0"/>
          </a:p>
        </p:txBody>
      </p:sp>
    </p:spTree>
    <p:extLst>
      <p:ext uri="{BB962C8B-B14F-4D97-AF65-F5344CB8AC3E}">
        <p14:creationId xmlns:p14="http://schemas.microsoft.com/office/powerpoint/2010/main" val="13709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120054"/>
            <a:ext cx="10058400" cy="4023360"/>
          </a:xfrm>
        </p:spPr>
        <p:txBody>
          <a:bodyPr>
            <a:normAutofit/>
          </a:bodyPr>
          <a:lstStyle/>
          <a:p>
            <a:pPr>
              <a:buFont typeface="Arial" panose="020B0604020202020204" pitchFamily="34" charset="0"/>
              <a:buChar char="•"/>
            </a:pPr>
            <a:r>
              <a:rPr lang="en-US" dirty="0"/>
              <a:t>Potential increased costs</a:t>
            </a:r>
          </a:p>
          <a:p>
            <a:pPr lvl="1">
              <a:buFont typeface="Arial" panose="020B0604020202020204" pitchFamily="34" charset="0"/>
              <a:buChar char="•"/>
            </a:pPr>
            <a:r>
              <a:rPr lang="en-US" dirty="0"/>
              <a:t>Global period of 10 days after SLT</a:t>
            </a:r>
          </a:p>
          <a:p>
            <a:pPr lvl="1">
              <a:buFont typeface="Arial" panose="020B0604020202020204" pitchFamily="34" charset="0"/>
              <a:buChar char="•"/>
            </a:pPr>
            <a:r>
              <a:rPr lang="en-US" dirty="0"/>
              <a:t>Repeat SLT after 10 days is billable</a:t>
            </a:r>
          </a:p>
          <a:p>
            <a:pPr lvl="1">
              <a:buFont typeface="Arial" panose="020B0604020202020204" pitchFamily="34" charset="0"/>
              <a:buChar char="•"/>
            </a:pPr>
            <a:r>
              <a:rPr lang="en-US" dirty="0"/>
              <a:t>Data from OK suggests more frequent repeat SLT 	by OD compared with MD from 2008-2013</a:t>
            </a:r>
          </a:p>
          <a:p>
            <a:pPr lvl="1">
              <a:buFont typeface="Arial" panose="020B0604020202020204" pitchFamily="34" charset="0"/>
              <a:buChar char="•"/>
            </a:pPr>
            <a:r>
              <a:rPr lang="en-US" dirty="0"/>
              <a:t>Data suggest 360-degree treatment as safe but more effective than 180-degree treatment</a:t>
            </a:r>
          </a:p>
          <a:p>
            <a:pPr>
              <a:buFont typeface="Arial" panose="020B0604020202020204" pitchFamily="34" charset="0"/>
              <a:buChar char="•"/>
            </a:pPr>
            <a:endParaRPr lang="en-US" dirty="0">
              <a:solidFill>
                <a:schemeClr val="accent2"/>
              </a:solidFill>
            </a:endParaRPr>
          </a:p>
        </p:txBody>
      </p:sp>
    </p:spTree>
    <p:extLst>
      <p:ext uri="{BB962C8B-B14F-4D97-AF65-F5344CB8AC3E}">
        <p14:creationId xmlns:p14="http://schemas.microsoft.com/office/powerpoint/2010/main" val="110776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9" name="Rectangle 87">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963" name="Rectangle 89">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938" name="Rectangle 2"/>
          <p:cNvSpPr>
            <a:spLocks noGrp="1" noChangeArrowheads="1"/>
          </p:cNvSpPr>
          <p:nvPr>
            <p:ph type="title"/>
          </p:nvPr>
        </p:nvSpPr>
        <p:spPr>
          <a:xfrm>
            <a:off x="243841" y="516835"/>
            <a:ext cx="3742958" cy="2103875"/>
          </a:xfrm>
        </p:spPr>
        <p:txBody>
          <a:bodyPr>
            <a:noAutofit/>
          </a:bodyPr>
          <a:lstStyle/>
          <a:p>
            <a:pPr eaLnBrk="1" hangingPunct="1"/>
            <a:r>
              <a:rPr lang="en-US" altLang="en-US" sz="3400" b="1" dirty="0">
                <a:solidFill>
                  <a:srgbClr val="FFFFFF"/>
                </a:solidFill>
              </a:rPr>
              <a:t>Selective Laser Trabeculoplasty (SLT) Technique</a:t>
            </a:r>
          </a:p>
        </p:txBody>
      </p:sp>
      <p:sp>
        <p:nvSpPr>
          <p:cNvPr id="39939" name="Rectangle 3"/>
          <p:cNvSpPr>
            <a:spLocks noGrp="1" noChangeArrowheads="1"/>
          </p:cNvSpPr>
          <p:nvPr>
            <p:ph type="body" idx="4294967295"/>
          </p:nvPr>
        </p:nvSpPr>
        <p:spPr>
          <a:xfrm>
            <a:off x="387596" y="2653800"/>
            <a:ext cx="3189619" cy="3335519"/>
          </a:xfrm>
        </p:spPr>
        <p:txBody>
          <a:bodyPr>
            <a:normAutofit/>
          </a:bodyPr>
          <a:lstStyle/>
          <a:p>
            <a:pPr eaLnBrk="1" hangingPunct="1"/>
            <a:r>
              <a:rPr lang="en-US" altLang="en-US" sz="3200" dirty="0">
                <a:solidFill>
                  <a:srgbClr val="FFFFFF"/>
                </a:solidFill>
                <a:latin typeface="Futura Bk BT" panose="020B0502020204020303" pitchFamily="34" charset="0"/>
                <a:cs typeface="Arial" charset="0"/>
              </a:rPr>
              <a:t>Mirrored laser gonioscopy lens</a:t>
            </a:r>
          </a:p>
          <a:p>
            <a:pPr lvl="1" eaLnBrk="1" hangingPunct="1"/>
            <a:r>
              <a:rPr lang="en-US" altLang="en-US" dirty="0">
                <a:solidFill>
                  <a:srgbClr val="FFFFFF"/>
                </a:solidFill>
                <a:latin typeface="Futura Bk BT" panose="020B0502020204020303" pitchFamily="34" charset="0"/>
                <a:cs typeface="Arial" charset="0"/>
              </a:rPr>
              <a:t>Coupling gel</a:t>
            </a:r>
          </a:p>
          <a:p>
            <a:pPr marL="0" indent="0" eaLnBrk="1" hangingPunct="1">
              <a:buNone/>
            </a:pPr>
            <a:endParaRPr lang="en-US" altLang="en-US" sz="1500" dirty="0">
              <a:solidFill>
                <a:srgbClr val="FFFFFF"/>
              </a:solidFill>
              <a:latin typeface="Arial" charset="0"/>
              <a:cs typeface="Arial" charset="0"/>
            </a:endParaRPr>
          </a:p>
        </p:txBody>
      </p:sp>
      <p:pic>
        <p:nvPicPr>
          <p:cNvPr id="39940" name="Picture 7" descr="~AUT0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17" r="14578"/>
          <a:stretch/>
        </p:blipFill>
        <p:spPr>
          <a:xfrm>
            <a:off x="4075043" y="10"/>
            <a:ext cx="8111272" cy="6857990"/>
          </a:xfrm>
          <a:prstGeom prst="rect">
            <a:avLst/>
          </a:prstGeom>
          <a:noFill/>
        </p:spPr>
      </p:pic>
      <p:sp>
        <p:nvSpPr>
          <p:cNvPr id="39967" name="Rectangle 91">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6017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a:bodyPr>
          <a:lstStyle/>
          <a:p>
            <a:pPr>
              <a:buFont typeface="Arial" panose="020B0604020202020204" pitchFamily="34" charset="0"/>
              <a:buChar char="•"/>
            </a:pPr>
            <a:r>
              <a:rPr lang="en-US" dirty="0"/>
              <a:t> Ineffective treatment</a:t>
            </a:r>
          </a:p>
          <a:p>
            <a:pPr lvl="1">
              <a:buFont typeface="Arial" panose="020B0604020202020204" pitchFamily="34" charset="0"/>
              <a:buChar char="•"/>
            </a:pPr>
            <a:r>
              <a:rPr lang="en-US" dirty="0"/>
              <a:t>Subtle angle findings may decrease SLT success</a:t>
            </a:r>
          </a:p>
          <a:p>
            <a:pPr lvl="2">
              <a:buFont typeface="Arial" panose="020B0604020202020204" pitchFamily="34" charset="0"/>
              <a:buChar char="•"/>
            </a:pPr>
            <a:r>
              <a:rPr lang="en-US" dirty="0"/>
              <a:t>Prior trauma </a:t>
            </a:r>
          </a:p>
          <a:p>
            <a:pPr lvl="2">
              <a:buFont typeface="Arial" panose="020B0604020202020204" pitchFamily="34" charset="0"/>
              <a:buChar char="•"/>
            </a:pPr>
            <a:r>
              <a:rPr lang="en-US" dirty="0"/>
              <a:t>Subtle changes of prior intraocular inflammation</a:t>
            </a:r>
          </a:p>
          <a:p>
            <a:pPr lvl="2">
              <a:buFont typeface="Arial" panose="020B0604020202020204" pitchFamily="34" charset="0"/>
              <a:buChar char="•"/>
            </a:pPr>
            <a:r>
              <a:rPr lang="en-US" dirty="0"/>
              <a:t>Abnormal blood vessels in the angle </a:t>
            </a:r>
          </a:p>
          <a:p>
            <a:pPr>
              <a:buFont typeface="Arial" panose="020B0604020202020204" pitchFamily="34" charset="0"/>
              <a:buChar char="•"/>
            </a:pPr>
            <a:r>
              <a:rPr lang="en-US" dirty="0"/>
              <a:t> Delay in more definitive surgical consultation can 	result in irreversible vision loss</a:t>
            </a:r>
          </a:p>
        </p:txBody>
      </p:sp>
    </p:spTree>
    <p:extLst>
      <p:ext uri="{BB962C8B-B14F-4D97-AF65-F5344CB8AC3E}">
        <p14:creationId xmlns:p14="http://schemas.microsoft.com/office/powerpoint/2010/main" val="38684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lvl="1">
              <a:buFont typeface="Arial" panose="020B0604020202020204" pitchFamily="34" charset="0"/>
              <a:buChar char="•"/>
            </a:pPr>
            <a:r>
              <a:rPr lang="en-US" dirty="0"/>
              <a:t>Corneal scarring </a:t>
            </a:r>
          </a:p>
          <a:p>
            <a:pPr lvl="2">
              <a:buFont typeface="Arial" panose="020B0604020202020204" pitchFamily="34" charset="0"/>
              <a:buChar char="•"/>
            </a:pPr>
            <a:r>
              <a:rPr lang="en-US" dirty="0"/>
              <a:t>Placement and removal of Gonioscopy laser lens</a:t>
            </a:r>
          </a:p>
          <a:p>
            <a:pPr lvl="3">
              <a:buFont typeface="Arial" panose="020B0604020202020204" pitchFamily="34" charset="0"/>
              <a:buChar char="•"/>
            </a:pPr>
            <a:r>
              <a:rPr lang="en-US" dirty="0"/>
              <a:t>Risk of corneal abrasion/scarring in ABMD</a:t>
            </a:r>
          </a:p>
        </p:txBody>
      </p:sp>
    </p:spTree>
    <p:extLst>
      <p:ext uri="{BB962C8B-B14F-4D97-AF65-F5344CB8AC3E}">
        <p14:creationId xmlns:p14="http://schemas.microsoft.com/office/powerpoint/2010/main" val="23025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747084" y="2231814"/>
            <a:ext cx="11150276" cy="4023360"/>
          </a:xfrm>
        </p:spPr>
        <p:txBody>
          <a:bodyPr>
            <a:normAutofit/>
          </a:bodyPr>
          <a:lstStyle/>
          <a:p>
            <a:pPr>
              <a:buFont typeface="Arial" panose="020B0604020202020204" pitchFamily="34" charset="0"/>
              <a:buChar char="•"/>
            </a:pPr>
            <a:r>
              <a:rPr lang="en-US" dirty="0"/>
              <a:t>Potential complications</a:t>
            </a:r>
          </a:p>
          <a:p>
            <a:pPr>
              <a:buFont typeface="Arial" panose="020B0604020202020204" pitchFamily="34" charset="0"/>
              <a:buChar char="•"/>
            </a:pPr>
            <a:r>
              <a:rPr lang="en-US" dirty="0"/>
              <a:t>Infrequent gonioscopy – skill atrophy </a:t>
            </a:r>
          </a:p>
          <a:p>
            <a:pPr lvl="1">
              <a:buFont typeface="Arial" panose="020B0604020202020204" pitchFamily="34" charset="0"/>
              <a:buChar char="•"/>
            </a:pPr>
            <a:r>
              <a:rPr lang="en-US" dirty="0"/>
              <a:t>Laser applied to:</a:t>
            </a:r>
          </a:p>
          <a:p>
            <a:pPr lvl="2">
              <a:buFont typeface="Arial" panose="020B0604020202020204" pitchFamily="34" charset="0"/>
              <a:buChar char="•"/>
            </a:pPr>
            <a:r>
              <a:rPr lang="en-US" dirty="0"/>
              <a:t>Perfectly: 3-5% risk of pressure spike, can persist</a:t>
            </a:r>
          </a:p>
          <a:p>
            <a:pPr lvl="2">
              <a:buFont typeface="Arial" panose="020B0604020202020204" pitchFamily="34" charset="0"/>
              <a:buChar char="•"/>
            </a:pPr>
            <a:r>
              <a:rPr lang="en-US" dirty="0"/>
              <a:t>Too anterior – corneal edema/decompensation</a:t>
            </a:r>
          </a:p>
          <a:p>
            <a:pPr lvl="2">
              <a:buFont typeface="Arial" panose="020B0604020202020204" pitchFamily="34" charset="0"/>
              <a:buChar char="•"/>
            </a:pPr>
            <a:r>
              <a:rPr lang="en-US" dirty="0"/>
              <a:t>Too posterior – ciliary body</a:t>
            </a:r>
          </a:p>
          <a:p>
            <a:pPr lvl="3">
              <a:buFont typeface="Arial" panose="020B0604020202020204" pitchFamily="34" charset="0"/>
              <a:buChar char="•"/>
            </a:pPr>
            <a:r>
              <a:rPr lang="en-US" dirty="0"/>
              <a:t>Inflammation and increased risk of pressure spike</a:t>
            </a:r>
          </a:p>
        </p:txBody>
      </p:sp>
    </p:spTree>
    <p:extLst>
      <p:ext uri="{BB962C8B-B14F-4D97-AF65-F5344CB8AC3E}">
        <p14:creationId xmlns:p14="http://schemas.microsoft.com/office/powerpoint/2010/main" val="1973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21E6-2E2C-A04D-112E-E02D9E6ABA53}"/>
              </a:ext>
            </a:extLst>
          </p:cNvPr>
          <p:cNvSpPr>
            <a:spLocks noGrp="1"/>
          </p:cNvSpPr>
          <p:nvPr>
            <p:ph type="title"/>
          </p:nvPr>
        </p:nvSpPr>
        <p:spPr>
          <a:xfrm>
            <a:off x="747084" y="380748"/>
            <a:ext cx="10058400" cy="1464986"/>
          </a:xfrm>
        </p:spPr>
        <p:txBody>
          <a:bodyPr>
            <a:normAutofit/>
          </a:bodyPr>
          <a:lstStyle/>
          <a:p>
            <a:pPr lvl="0"/>
            <a:r>
              <a:rPr lang="en-US" sz="3200" dirty="0"/>
              <a:t>Criteria 3: The proposed change in scope of practice does not create a significant new danger to the health, safety, or welfare of the public</a:t>
            </a:r>
            <a:endParaRPr lang="en-US" sz="3200" dirty="0">
              <a:effectLst/>
            </a:endParaRPr>
          </a:p>
        </p:txBody>
      </p:sp>
      <p:sp>
        <p:nvSpPr>
          <p:cNvPr id="3" name="Content Placeholder 2">
            <a:extLst>
              <a:ext uri="{FF2B5EF4-FFF2-40B4-BE49-F238E27FC236}">
                <a16:creationId xmlns:a16="http://schemas.microsoft.com/office/drawing/2014/main" id="{58CFFDC5-053E-6B4B-3DCC-C365E639BFEB}"/>
              </a:ext>
            </a:extLst>
          </p:cNvPr>
          <p:cNvSpPr>
            <a:spLocks noGrp="1"/>
          </p:cNvSpPr>
          <p:nvPr>
            <p:ph idx="1"/>
          </p:nvPr>
        </p:nvSpPr>
        <p:spPr>
          <a:xfrm>
            <a:off x="1066800" y="2231814"/>
            <a:ext cx="10058400" cy="4023360"/>
          </a:xfrm>
        </p:spPr>
        <p:txBody>
          <a:bodyPr>
            <a:normAutofit lnSpcReduction="10000"/>
          </a:bodyPr>
          <a:lstStyle/>
          <a:p>
            <a:pPr>
              <a:buFont typeface="Arial" panose="020B0604020202020204" pitchFamily="34" charset="0"/>
              <a:buChar char="•"/>
            </a:pPr>
            <a:r>
              <a:rPr lang="en-US" dirty="0">
                <a:solidFill>
                  <a:schemeClr val="accent2"/>
                </a:solidFill>
              </a:rPr>
              <a:t> Delay of definitive surgical care with progression of disease can lead to irreversible loss of sight</a:t>
            </a:r>
          </a:p>
          <a:p>
            <a:pPr>
              <a:buFont typeface="Arial" panose="020B0604020202020204" pitchFamily="34" charset="0"/>
              <a:buChar char="•"/>
            </a:pPr>
            <a:endParaRPr lang="en-US" dirty="0">
              <a:solidFill>
                <a:schemeClr val="accent2"/>
              </a:solidFill>
            </a:endParaRPr>
          </a:p>
          <a:p>
            <a:pPr>
              <a:buFont typeface="Arial" panose="020B0604020202020204" pitchFamily="34" charset="0"/>
              <a:buChar char="•"/>
            </a:pPr>
            <a:r>
              <a:rPr lang="en-US" dirty="0"/>
              <a:t> Severe glaucoma – may not have time for SLT effect to mature – risk of loss of vision</a:t>
            </a:r>
          </a:p>
          <a:p>
            <a:pPr>
              <a:buFont typeface="Arial" panose="020B0604020202020204" pitchFamily="34" charset="0"/>
              <a:buChar char="•"/>
            </a:pPr>
            <a:endParaRPr lang="en-US" dirty="0"/>
          </a:p>
          <a:p>
            <a:pPr>
              <a:buFont typeface="Arial" panose="020B0604020202020204" pitchFamily="34" charset="0"/>
              <a:buChar char="•"/>
            </a:pPr>
            <a:r>
              <a:rPr lang="en-US" dirty="0"/>
              <a:t>Repeat SLT treatments may further delay referral for glaucoma surgical consultation. </a:t>
            </a:r>
          </a:p>
        </p:txBody>
      </p:sp>
    </p:spTree>
    <p:extLst>
      <p:ext uri="{BB962C8B-B14F-4D97-AF65-F5344CB8AC3E}">
        <p14:creationId xmlns:p14="http://schemas.microsoft.com/office/powerpoint/2010/main" val="5342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b="1" dirty="0"/>
              <a:t>Selective Laser Trabeculoplasty</a:t>
            </a:r>
          </a:p>
        </p:txBody>
      </p:sp>
      <p:sp>
        <p:nvSpPr>
          <p:cNvPr id="49155" name="Rectangle 3"/>
          <p:cNvSpPr>
            <a:spLocks noGrp="1" noChangeArrowheads="1"/>
          </p:cNvSpPr>
          <p:nvPr>
            <p:ph type="body" sz="half" idx="1"/>
          </p:nvPr>
        </p:nvSpPr>
        <p:spPr>
          <a:xfrm>
            <a:off x="5577840" y="1822434"/>
            <a:ext cx="5901056" cy="4525963"/>
          </a:xfrm>
        </p:spPr>
        <p:txBody>
          <a:bodyPr>
            <a:normAutofit/>
          </a:bodyPr>
          <a:lstStyle/>
          <a:p>
            <a:pPr eaLnBrk="1" hangingPunct="1">
              <a:lnSpc>
                <a:spcPct val="90000"/>
              </a:lnSpc>
              <a:buFontTx/>
              <a:buNone/>
            </a:pPr>
            <a:r>
              <a:rPr lang="en-US" altLang="en-US" dirty="0">
                <a:solidFill>
                  <a:srgbClr val="FF6129"/>
                </a:solidFill>
                <a:latin typeface="Arial" charset="0"/>
                <a:cs typeface="Arial" charset="0"/>
              </a:rPr>
              <a:t>Challenges</a:t>
            </a:r>
          </a:p>
          <a:p>
            <a:pPr eaLnBrk="1" hangingPunct="1">
              <a:lnSpc>
                <a:spcPct val="90000"/>
              </a:lnSpc>
            </a:pPr>
            <a:r>
              <a:rPr lang="en-US" altLang="en-US" sz="3500" dirty="0">
                <a:latin typeface="+mj-lt"/>
                <a:cs typeface="Arial" charset="0"/>
              </a:rPr>
              <a:t>Minimal angle pigmentation</a:t>
            </a:r>
          </a:p>
          <a:p>
            <a:pPr eaLnBrk="1" hangingPunct="1">
              <a:lnSpc>
                <a:spcPct val="90000"/>
              </a:lnSpc>
            </a:pPr>
            <a:r>
              <a:rPr lang="en-US" altLang="en-US" sz="3500" dirty="0">
                <a:latin typeface="+mj-lt"/>
                <a:cs typeface="Arial" charset="0"/>
              </a:rPr>
              <a:t>Unclear anatomy</a:t>
            </a:r>
          </a:p>
          <a:p>
            <a:pPr lvl="1" eaLnBrk="1" hangingPunct="1">
              <a:lnSpc>
                <a:spcPct val="90000"/>
              </a:lnSpc>
            </a:pPr>
            <a:r>
              <a:rPr lang="en-US" altLang="en-US" dirty="0">
                <a:latin typeface="+mj-lt"/>
                <a:cs typeface="Arial" charset="0"/>
              </a:rPr>
              <a:t>Difficult to ID target tissue</a:t>
            </a:r>
          </a:p>
          <a:p>
            <a:pPr lvl="1" eaLnBrk="1" hangingPunct="1">
              <a:lnSpc>
                <a:spcPct val="90000"/>
              </a:lnSpc>
            </a:pPr>
            <a:r>
              <a:rPr lang="en-US" altLang="en-US" dirty="0">
                <a:latin typeface="+mj-lt"/>
                <a:cs typeface="Arial" charset="0"/>
              </a:rPr>
              <a:t>Identify iris processes or 	scleral spur, presence of 	angle closure</a:t>
            </a:r>
          </a:p>
        </p:txBody>
      </p:sp>
      <p:sp>
        <p:nvSpPr>
          <p:cNvPr id="49158" name="Rectangle 10"/>
          <p:cNvSpPr>
            <a:spLocks noGrp="1" noChangeArrowheads="1"/>
          </p:cNvSpPr>
          <p:nvPr>
            <p:ph sz="half" idx="2"/>
          </p:nvPr>
        </p:nvSpPr>
        <p:spPr>
          <a:xfrm>
            <a:off x="25400" y="1660676"/>
            <a:ext cx="5384800" cy="4525963"/>
          </a:xfrm>
        </p:spPr>
        <p:txBody>
          <a:bodyPr/>
          <a:lstStyle/>
          <a:p>
            <a:pPr algn="ctr" eaLnBrk="1" hangingPunct="1">
              <a:lnSpc>
                <a:spcPct val="90000"/>
              </a:lnSpc>
            </a:pPr>
            <a:r>
              <a:rPr lang="en-US" altLang="en-US" dirty="0">
                <a:latin typeface="+mj-lt"/>
                <a:cs typeface="Arial" charset="0"/>
              </a:rPr>
              <a:t>     Angle anatomy</a:t>
            </a:r>
          </a:p>
        </p:txBody>
      </p:sp>
      <p:sp>
        <p:nvSpPr>
          <p:cNvPr id="49156"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49157"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pic>
        <p:nvPicPr>
          <p:cNvPr id="3" name="Picture 2">
            <a:extLst>
              <a:ext uri="{FF2B5EF4-FFF2-40B4-BE49-F238E27FC236}">
                <a16:creationId xmlns:a16="http://schemas.microsoft.com/office/drawing/2014/main" id="{A274DBAE-0525-67D7-71B6-353E3732DE26}"/>
              </a:ext>
            </a:extLst>
          </p:cNvPr>
          <p:cNvPicPr>
            <a:picLocks noChangeAspect="1"/>
          </p:cNvPicPr>
          <p:nvPr/>
        </p:nvPicPr>
        <p:blipFill>
          <a:blip r:embed="rId3"/>
          <a:stretch>
            <a:fillRect/>
          </a:stretch>
        </p:blipFill>
        <p:spPr>
          <a:xfrm>
            <a:off x="1041019" y="2263046"/>
            <a:ext cx="4283692" cy="3923593"/>
          </a:xfrm>
          <a:prstGeom prst="rect">
            <a:avLst/>
          </a:prstGeom>
        </p:spPr>
      </p:pic>
    </p:spTree>
    <p:extLst>
      <p:ext uri="{BB962C8B-B14F-4D97-AF65-F5344CB8AC3E}">
        <p14:creationId xmlns:p14="http://schemas.microsoft.com/office/powerpoint/2010/main" val="13075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Effect transition="in" filter="fade">
                                      <p:cBhvr>
                                        <p:cTn id="7" dur="500"/>
                                        <p:tgtEl>
                                          <p:spTgt spid="4915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155">
                                            <p:txEl>
                                              <p:pRg st="4" end="4"/>
                                            </p:txEl>
                                          </p:spTgt>
                                        </p:tgtEl>
                                        <p:attrNameLst>
                                          <p:attrName>style.visibility</p:attrName>
                                        </p:attrNameLst>
                                      </p:cBhvr>
                                      <p:to>
                                        <p:strVal val="visible"/>
                                      </p:to>
                                    </p:set>
                                    <p:animEffect transition="in" filter="fade">
                                      <p:cBhvr>
                                        <p:cTn id="10"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Narrow Angle</a:t>
            </a:r>
          </a:p>
          <a:p>
            <a:pPr lvl="1"/>
            <a:r>
              <a:rPr lang="en-US" altLang="en-US" dirty="0" err="1">
                <a:cs typeface="Arial" charset="0"/>
              </a:rPr>
              <a:t>Sampaolesi</a:t>
            </a:r>
            <a:r>
              <a:rPr lang="en-US" altLang="en-US" dirty="0">
                <a:cs typeface="Arial" charset="0"/>
              </a:rPr>
              <a:t> Line confused for TM </a:t>
            </a:r>
          </a:p>
          <a:p>
            <a:pPr lvl="2"/>
            <a:r>
              <a:rPr lang="en-US" altLang="en-US" dirty="0">
                <a:cs typeface="Arial" charset="0"/>
              </a:rPr>
              <a:t> laser applied to cornea</a:t>
            </a:r>
          </a:p>
          <a:p>
            <a:pPr lvl="3"/>
            <a:r>
              <a:rPr lang="en-US" altLang="en-US" dirty="0">
                <a:cs typeface="Arial" charset="0"/>
              </a:rPr>
              <a:t>corneal edema</a:t>
            </a:r>
          </a:p>
          <a:p>
            <a:pPr lvl="4"/>
            <a:r>
              <a:rPr lang="en-US" altLang="en-US" dirty="0">
                <a:cs typeface="Arial" charset="0"/>
              </a:rPr>
              <a:t>scarring and need for transplant</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724686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Traumatic angle</a:t>
            </a:r>
          </a:p>
          <a:p>
            <a:pPr lvl="1"/>
            <a:r>
              <a:rPr lang="en-US" altLang="en-US" dirty="0">
                <a:cs typeface="Arial" charset="0"/>
              </a:rPr>
              <a:t>Subtle angle changes to suggest prior trauma</a:t>
            </a:r>
          </a:p>
          <a:p>
            <a:pPr lvl="2"/>
            <a:r>
              <a:rPr lang="en-US" altLang="en-US" dirty="0">
                <a:cs typeface="Arial" charset="0"/>
              </a:rPr>
              <a:t> Thin membrane over angle</a:t>
            </a:r>
          </a:p>
          <a:p>
            <a:pPr lvl="2"/>
            <a:r>
              <a:rPr lang="en-US" altLang="en-US" dirty="0">
                <a:cs typeface="Arial" charset="0"/>
              </a:rPr>
              <a:t>SLT ineffective, higher risk of IOP spike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382875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Pigmentary glaucoma</a:t>
            </a:r>
          </a:p>
          <a:p>
            <a:pPr lvl="1"/>
            <a:r>
              <a:rPr lang="en-US" altLang="en-US" dirty="0">
                <a:cs typeface="Arial" charset="0"/>
              </a:rPr>
              <a:t>Dense pigment in target tissue</a:t>
            </a:r>
          </a:p>
          <a:p>
            <a:pPr lvl="2"/>
            <a:r>
              <a:rPr lang="en-US" altLang="en-US" dirty="0">
                <a:cs typeface="Arial" charset="0"/>
              </a:rPr>
              <a:t> Greater risk of IOP spike</a:t>
            </a:r>
          </a:p>
          <a:p>
            <a:pPr lvl="2"/>
            <a:r>
              <a:rPr lang="en-US" altLang="en-US" dirty="0">
                <a:cs typeface="Arial" charset="0"/>
              </a:rPr>
              <a:t>Use less laser energy watching tissue response</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1650303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Inflammatory glaucoma</a:t>
            </a:r>
          </a:p>
          <a:p>
            <a:pPr lvl="1"/>
            <a:r>
              <a:rPr lang="en-US" altLang="en-US" dirty="0">
                <a:cs typeface="Arial" charset="0"/>
              </a:rPr>
              <a:t>Greater risk of IOP spike</a:t>
            </a:r>
          </a:p>
          <a:p>
            <a:pPr lvl="2"/>
            <a:r>
              <a:rPr lang="en-US" altLang="en-US" dirty="0">
                <a:cs typeface="Arial" charset="0"/>
              </a:rPr>
              <a:t>Use less laser energy watching tissue response</a:t>
            </a:r>
          </a:p>
          <a:p>
            <a:pPr lvl="2"/>
            <a:r>
              <a:rPr lang="en-US" altLang="en-US" dirty="0">
                <a:cs typeface="Arial" charset="0"/>
              </a:rPr>
              <a:t>Typically 50% of usual laser power</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22102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altLang="en-US" sz="4000" b="1" dirty="0"/>
              <a:t>Selective Laser Trabeculoplasty</a:t>
            </a:r>
          </a:p>
        </p:txBody>
      </p:sp>
      <p:sp>
        <p:nvSpPr>
          <p:cNvPr id="50179" name="Rectangle 3"/>
          <p:cNvSpPr>
            <a:spLocks noGrp="1" noChangeArrowheads="1"/>
          </p:cNvSpPr>
          <p:nvPr>
            <p:ph idx="1"/>
          </p:nvPr>
        </p:nvSpPr>
        <p:spPr/>
        <p:txBody>
          <a:bodyPr>
            <a:normAutofit/>
          </a:bodyPr>
          <a:lstStyle/>
          <a:p>
            <a:pPr eaLnBrk="1" hangingPunct="1">
              <a:buFontTx/>
              <a:buNone/>
            </a:pPr>
            <a:r>
              <a:rPr lang="en-US" altLang="en-US" sz="4200" dirty="0">
                <a:solidFill>
                  <a:srgbClr val="FF6129"/>
                </a:solidFill>
                <a:cs typeface="Arial" charset="0"/>
              </a:rPr>
              <a:t>Challenges</a:t>
            </a:r>
          </a:p>
          <a:p>
            <a:pPr eaLnBrk="1" hangingPunct="1"/>
            <a:r>
              <a:rPr lang="en-US" altLang="en-US" sz="4200" dirty="0">
                <a:cs typeface="Arial" charset="0"/>
              </a:rPr>
              <a:t>Early Neovascular glaucoma</a:t>
            </a:r>
          </a:p>
          <a:p>
            <a:pPr lvl="1"/>
            <a:r>
              <a:rPr lang="en-US" altLang="en-US" dirty="0">
                <a:cs typeface="Arial" charset="0"/>
              </a:rPr>
              <a:t>Subtle abnormal blood vessels over target tissue</a:t>
            </a:r>
          </a:p>
          <a:p>
            <a:pPr lvl="2"/>
            <a:r>
              <a:rPr lang="en-US" altLang="en-US" dirty="0">
                <a:cs typeface="Arial" charset="0"/>
              </a:rPr>
              <a:t> Greater risk of IOP spike</a:t>
            </a:r>
          </a:p>
          <a:p>
            <a:pPr lvl="2"/>
            <a:r>
              <a:rPr lang="en-US" altLang="en-US" dirty="0">
                <a:cs typeface="Arial" charset="0"/>
              </a:rPr>
              <a:t> Very low chance of success</a:t>
            </a:r>
          </a:p>
        </p:txBody>
      </p:sp>
      <p:sp>
        <p:nvSpPr>
          <p:cNvPr id="50180" name="AutoShape 5"/>
          <p:cNvSpPr>
            <a:spLocks noChangeArrowheads="1"/>
          </p:cNvSpPr>
          <p:nvPr/>
        </p:nvSpPr>
        <p:spPr bwMode="auto">
          <a:xfrm>
            <a:off x="6781801" y="41148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
        <p:nvSpPr>
          <p:cNvPr id="50181" name="AutoShape 6"/>
          <p:cNvSpPr>
            <a:spLocks noChangeArrowheads="1"/>
          </p:cNvSpPr>
          <p:nvPr/>
        </p:nvSpPr>
        <p:spPr bwMode="auto">
          <a:xfrm>
            <a:off x="7620001" y="4648201"/>
            <a:ext cx="485775" cy="976313"/>
          </a:xfrm>
          <a:prstGeom prst="up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algn="ctr" eaLnBrk="1" hangingPunct="1">
              <a:buFontTx/>
              <a:buNone/>
            </a:pPr>
            <a:endParaRPr lang="en-US" altLang="en-US">
              <a:latin typeface="Copperplate Gothic Bold" pitchFamily="34" charset="0"/>
            </a:endParaRPr>
          </a:p>
        </p:txBody>
      </p:sp>
    </p:spTree>
    <p:extLst>
      <p:ext uri="{BB962C8B-B14F-4D97-AF65-F5344CB8AC3E}">
        <p14:creationId xmlns:p14="http://schemas.microsoft.com/office/powerpoint/2010/main" val="43356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553724"/>
            <a:ext cx="10972800" cy="1143000"/>
          </a:xfrm>
        </p:spPr>
        <p:txBody>
          <a:bodyPr>
            <a:normAutofit/>
          </a:bodyPr>
          <a:lstStyle/>
          <a:p>
            <a:pPr eaLnBrk="1" hangingPunct="1"/>
            <a:r>
              <a:rPr lang="en-US" altLang="en-US" sz="4000" b="1" dirty="0"/>
              <a:t>Selective Laser Trabeculoplasty (SLT) </a:t>
            </a:r>
            <a:br>
              <a:rPr lang="en-US" altLang="en-US" sz="4000" b="1" dirty="0"/>
            </a:br>
            <a:r>
              <a:rPr lang="en-US" altLang="en-US" sz="4000" b="1" dirty="0"/>
              <a:t>Technique</a:t>
            </a:r>
          </a:p>
        </p:txBody>
      </p:sp>
      <p:sp>
        <p:nvSpPr>
          <p:cNvPr id="46083" name="Rectangle 5"/>
          <p:cNvSpPr>
            <a:spLocks noGrp="1" noChangeArrowheads="1"/>
          </p:cNvSpPr>
          <p:nvPr>
            <p:ph type="body" sz="half" idx="1"/>
          </p:nvPr>
        </p:nvSpPr>
        <p:spPr>
          <a:xfrm>
            <a:off x="5846501" y="1778313"/>
            <a:ext cx="6189673" cy="4525963"/>
          </a:xfrm>
        </p:spPr>
        <p:txBody>
          <a:bodyPr>
            <a:normAutofit/>
          </a:bodyPr>
          <a:lstStyle/>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400 micron spot centered 	over the trabecular 	meshwork</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50 adjacent, spots over 180</a:t>
            </a:r>
            <a:r>
              <a:rPr lang="en-US" altLang="en-US" sz="3200" baseline="40000" dirty="0">
                <a:latin typeface="Futura Bk BT" panose="020B0502020204020303" pitchFamily="34" charset="0"/>
                <a:cs typeface="Arial" charset="0"/>
              </a:rPr>
              <a:t>o</a:t>
            </a:r>
            <a:r>
              <a:rPr lang="en-US" altLang="en-US" sz="3200" dirty="0">
                <a:latin typeface="Futura Bk BT" panose="020B0502020204020303" pitchFamily="34" charset="0"/>
                <a:cs typeface="Arial" charset="0"/>
              </a:rPr>
              <a:t> 	or 100 over 360</a:t>
            </a:r>
            <a:r>
              <a:rPr lang="en-US" altLang="en-US" sz="3200" baseline="40000" dirty="0">
                <a:latin typeface="Futura Bk BT" panose="020B0502020204020303" pitchFamily="34" charset="0"/>
                <a:cs typeface="Arial" charset="0"/>
              </a:rPr>
              <a:t>o</a:t>
            </a:r>
          </a:p>
          <a:p>
            <a:pPr eaLnBrk="1" hangingPunct="1">
              <a:lnSpc>
                <a:spcPct val="90000"/>
              </a:lnSpc>
              <a:buFont typeface="Arial" panose="020B0604020202020204" pitchFamily="34" charset="0"/>
              <a:buChar char="•"/>
            </a:pPr>
            <a:r>
              <a:rPr lang="en-US" altLang="en-US" sz="3200" dirty="0">
                <a:latin typeface="Futura Bk BT" panose="020B0502020204020303" pitchFamily="34" charset="0"/>
                <a:cs typeface="Arial" charset="0"/>
              </a:rPr>
              <a:t> Initial energy 0.9 </a:t>
            </a:r>
            <a:r>
              <a:rPr lang="en-US" altLang="en-US" sz="3200" dirty="0" err="1">
                <a:latin typeface="Futura Bk BT" panose="020B0502020204020303" pitchFamily="34" charset="0"/>
                <a:cs typeface="Arial" charset="0"/>
              </a:rPr>
              <a:t>mJ</a:t>
            </a:r>
            <a:r>
              <a:rPr lang="en-US" altLang="en-US" sz="3200" dirty="0">
                <a:latin typeface="Futura Bk BT" panose="020B0502020204020303" pitchFamily="34" charset="0"/>
                <a:cs typeface="Arial" charset="0"/>
              </a:rPr>
              <a:t> adjusted 	just below formation of 	</a:t>
            </a:r>
            <a:r>
              <a:rPr lang="ja-JP" altLang="en-US" sz="2800" dirty="0">
                <a:latin typeface="Futura Bk BT" panose="020B0502020204020303" pitchFamily="34" charset="0"/>
                <a:cs typeface="Arial" charset="0"/>
              </a:rPr>
              <a:t>“</a:t>
            </a:r>
            <a:r>
              <a:rPr lang="en-US" altLang="ja-JP" sz="2800" dirty="0">
                <a:latin typeface="Futura Bk BT" panose="020B0502020204020303" pitchFamily="34" charset="0"/>
                <a:cs typeface="Arial" charset="0"/>
              </a:rPr>
              <a:t>champagne bubbles</a:t>
            </a:r>
            <a:r>
              <a:rPr lang="ja-JP" altLang="en-US" sz="2800" dirty="0">
                <a:latin typeface="Futura Bk BT" panose="020B0502020204020303" pitchFamily="34" charset="0"/>
                <a:cs typeface="Arial" charset="0"/>
              </a:rPr>
              <a:t>” </a:t>
            </a:r>
            <a:endParaRPr lang="en-US" altLang="ja-JP" sz="2800" dirty="0">
              <a:latin typeface="Futura Bk BT" panose="020B0502020204020303" pitchFamily="34" charset="0"/>
              <a:cs typeface="Arial" charset="0"/>
            </a:endParaRPr>
          </a:p>
          <a:p>
            <a:pPr marL="0" indent="0" eaLnBrk="1" hangingPunct="1">
              <a:lnSpc>
                <a:spcPct val="90000"/>
              </a:lnSpc>
              <a:buNone/>
            </a:pPr>
            <a:r>
              <a:rPr lang="en-US" altLang="ja-JP" sz="2800" dirty="0">
                <a:latin typeface="Futura Bk BT" panose="020B0502020204020303" pitchFamily="34" charset="0"/>
                <a:cs typeface="Arial" charset="0"/>
              </a:rPr>
              <a:t>		– average 0.6 </a:t>
            </a:r>
            <a:r>
              <a:rPr lang="en-US" altLang="ja-JP" sz="2800" dirty="0" err="1">
                <a:latin typeface="Futura Bk BT" panose="020B0502020204020303" pitchFamily="34" charset="0"/>
                <a:cs typeface="Arial" charset="0"/>
              </a:rPr>
              <a:t>mJ</a:t>
            </a:r>
            <a:endParaRPr lang="en-US" altLang="en-US" sz="2800" dirty="0">
              <a:latin typeface="Futura Bk BT" panose="020B0502020204020303" pitchFamily="34" charset="0"/>
              <a:cs typeface="Arial" charset="0"/>
            </a:endParaRPr>
          </a:p>
        </p:txBody>
      </p:sp>
      <p:pic>
        <p:nvPicPr>
          <p:cNvPr id="46085" name="Picture 4" descr="~AUT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1757"/>
            <a:ext cx="5131340" cy="367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a:off x="2764546" y="4991858"/>
            <a:ext cx="1712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sz="2000" dirty="0">
                <a:solidFill>
                  <a:srgbClr val="CC0000"/>
                </a:solidFill>
                <a:latin typeface="Times New Roman" pitchFamily="18" charset="0"/>
              </a:rPr>
              <a:t>ALT SLT</a:t>
            </a:r>
          </a:p>
        </p:txBody>
      </p:sp>
    </p:spTree>
    <p:extLst>
      <p:ext uri="{BB962C8B-B14F-4D97-AF65-F5344CB8AC3E}">
        <p14:creationId xmlns:p14="http://schemas.microsoft.com/office/powerpoint/2010/main" val="21030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dirty="0"/>
              <a:t>Current education and </a:t>
            </a:r>
            <a:br>
              <a:rPr lang="en-US" sz="4800" dirty="0"/>
            </a:br>
            <a:r>
              <a:rPr lang="en-US" sz="4800" dirty="0"/>
              <a:t>training adequately prepares practitioners to perform the new skill or service</a:t>
            </a:r>
          </a:p>
        </p:txBody>
      </p:sp>
    </p:spTree>
    <p:extLst>
      <p:ext uri="{BB962C8B-B14F-4D97-AF65-F5344CB8AC3E}">
        <p14:creationId xmlns:p14="http://schemas.microsoft.com/office/powerpoint/2010/main" val="250455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NE</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424160" cy="4440766"/>
          </a:xfrm>
        </p:spPr>
        <p:txBody>
          <a:bodyPr>
            <a:normAutofit fontScale="70000" lnSpcReduction="20000"/>
          </a:bodyPr>
          <a:lstStyle/>
          <a:p>
            <a:pPr>
              <a:buFont typeface="Arial" panose="020B0604020202020204" pitchFamily="34" charset="0"/>
              <a:buChar char="•"/>
            </a:pPr>
            <a:r>
              <a:rPr lang="en-US" dirty="0"/>
              <a:t>First year</a:t>
            </a:r>
          </a:p>
          <a:p>
            <a:pPr lvl="1">
              <a:buFont typeface="Arial" panose="020B0604020202020204" pitchFamily="34" charset="0"/>
              <a:buChar char="•"/>
            </a:pPr>
            <a:r>
              <a:rPr lang="en-US" dirty="0"/>
              <a:t>9 </a:t>
            </a:r>
            <a:r>
              <a:rPr lang="en-US" dirty="0" err="1"/>
              <a:t>mo</a:t>
            </a:r>
            <a:r>
              <a:rPr lang="en-US" dirty="0"/>
              <a:t> medicine, 3 </a:t>
            </a:r>
            <a:r>
              <a:rPr lang="en-US" dirty="0" err="1"/>
              <a:t>mo</a:t>
            </a:r>
            <a:r>
              <a:rPr lang="en-US" dirty="0"/>
              <a:t> ophthalmology clinics</a:t>
            </a:r>
          </a:p>
          <a:p>
            <a:pPr>
              <a:buFont typeface="Arial" panose="020B0604020202020204" pitchFamily="34" charset="0"/>
              <a:buChar char="•"/>
            </a:pPr>
            <a:r>
              <a:rPr lang="en-US" dirty="0"/>
              <a:t>Year 2-3: Comp Ophthalmology and consult clinics</a:t>
            </a:r>
          </a:p>
          <a:p>
            <a:pPr lvl="1">
              <a:buFont typeface="Arial" panose="020B0604020202020204" pitchFamily="34" charset="0"/>
              <a:buChar char="•"/>
            </a:pPr>
            <a:r>
              <a:rPr lang="en-US" dirty="0"/>
              <a:t>6 months in glaucoma consult clinics</a:t>
            </a:r>
          </a:p>
          <a:p>
            <a:pPr lvl="2">
              <a:buFont typeface="Arial" panose="020B0604020202020204" pitchFamily="34" charset="0"/>
              <a:buChar char="•"/>
            </a:pPr>
            <a:r>
              <a:rPr lang="en-US" dirty="0"/>
              <a:t>30-40 glaucoma patients/day, OR first-assistants</a:t>
            </a:r>
          </a:p>
          <a:p>
            <a:pPr lvl="2">
              <a:buFont typeface="Arial" panose="020B0604020202020204" pitchFamily="34" charset="0"/>
              <a:buChar char="•"/>
            </a:pPr>
            <a:r>
              <a:rPr lang="en-US" dirty="0"/>
              <a:t> 1:1 with glaucoma fellowship-trained ophthalmologist</a:t>
            </a:r>
          </a:p>
          <a:p>
            <a:pPr>
              <a:buFont typeface="Arial" panose="020B0604020202020204" pitchFamily="34" charset="0"/>
              <a:buChar char="•"/>
            </a:pPr>
            <a:r>
              <a:rPr lang="en-US" dirty="0"/>
              <a:t>Year 4: Omaha VA eye clinic</a:t>
            </a:r>
          </a:p>
          <a:p>
            <a:pPr lvl="1">
              <a:buFont typeface="Arial" panose="020B0604020202020204" pitchFamily="34" charset="0"/>
              <a:buChar char="•"/>
            </a:pPr>
            <a:r>
              <a:rPr lang="en-US" dirty="0"/>
              <a:t>Supervised comprehensive and subspecialty consult clinics</a:t>
            </a:r>
          </a:p>
          <a:p>
            <a:pPr lvl="1">
              <a:buFont typeface="Arial" panose="020B0604020202020204" pitchFamily="34" charset="0"/>
              <a:buChar char="•"/>
            </a:pPr>
            <a:r>
              <a:rPr lang="en-US" dirty="0"/>
              <a:t>Supervised weekly glaucoma consult clinic and OR</a:t>
            </a:r>
          </a:p>
          <a:p>
            <a:pPr marL="201168" lvl="1" indent="0">
              <a:buNone/>
            </a:pPr>
            <a:endParaRPr lang="en-US" dirty="0"/>
          </a:p>
          <a:p>
            <a:pPr marL="201168" lvl="1" indent="0">
              <a:lnSpc>
                <a:spcPct val="120000"/>
              </a:lnSpc>
              <a:spcBef>
                <a:spcPts val="0"/>
              </a:spcBef>
              <a:spcAft>
                <a:spcPts val="0"/>
              </a:spcAft>
              <a:buNone/>
            </a:pPr>
            <a:r>
              <a:rPr lang="en-US" dirty="0">
                <a:solidFill>
                  <a:schemeClr val="accent2"/>
                </a:solidFill>
              </a:rPr>
              <a:t>Avg. number of SLT by Nebraska Ophthalmology residents: 20</a:t>
            </a:r>
          </a:p>
          <a:p>
            <a:pPr marL="201168" lvl="1" indent="0">
              <a:lnSpc>
                <a:spcPct val="120000"/>
              </a:lnSpc>
              <a:spcBef>
                <a:spcPts val="0"/>
              </a:spcBef>
              <a:spcAft>
                <a:spcPts val="0"/>
              </a:spcAft>
              <a:buNone/>
            </a:pPr>
            <a:endParaRPr lang="en-US" dirty="0"/>
          </a:p>
          <a:p>
            <a:pPr marL="201168" lvl="1" indent="0">
              <a:lnSpc>
                <a:spcPct val="120000"/>
              </a:lnSpc>
              <a:spcBef>
                <a:spcPts val="0"/>
              </a:spcBef>
              <a:spcAft>
                <a:spcPts val="0"/>
              </a:spcAft>
              <a:buNone/>
            </a:pPr>
            <a:r>
              <a:rPr lang="en-US" dirty="0">
                <a:solidFill>
                  <a:schemeClr val="accent2"/>
                </a:solidFill>
              </a:rPr>
              <a:t>Avg. number of lasers by Nebraska ophthalmology residents: 60-80</a:t>
            </a:r>
          </a:p>
          <a:p>
            <a:pPr marL="201168" lvl="1" indent="0">
              <a:buNone/>
            </a:pPr>
            <a:endParaRPr lang="en-US" dirty="0">
              <a:solidFill>
                <a:schemeClr val="accent2"/>
              </a:solidFill>
            </a:endParaRPr>
          </a:p>
        </p:txBody>
      </p:sp>
    </p:spTree>
    <p:extLst>
      <p:ext uri="{BB962C8B-B14F-4D97-AF65-F5344CB8AC3E}">
        <p14:creationId xmlns:p14="http://schemas.microsoft.com/office/powerpoint/2010/main" val="31250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7649-65FF-45E4-C08B-6BBE0BC4C0F3}"/>
              </a:ext>
            </a:extLst>
          </p:cNvPr>
          <p:cNvSpPr>
            <a:spLocks noGrp="1"/>
          </p:cNvSpPr>
          <p:nvPr>
            <p:ph type="title"/>
          </p:nvPr>
        </p:nvSpPr>
        <p:spPr/>
        <p:txBody>
          <a:bodyPr/>
          <a:lstStyle/>
          <a:p>
            <a:r>
              <a:rPr lang="en-US" dirty="0"/>
              <a:t>Ophthalmology Training in the US</a:t>
            </a:r>
          </a:p>
        </p:txBody>
      </p:sp>
      <p:sp>
        <p:nvSpPr>
          <p:cNvPr id="3" name="Content Placeholder 2">
            <a:extLst>
              <a:ext uri="{FF2B5EF4-FFF2-40B4-BE49-F238E27FC236}">
                <a16:creationId xmlns:a16="http://schemas.microsoft.com/office/drawing/2014/main" id="{6F5CE216-E16E-3767-7133-060C22A3BB82}"/>
              </a:ext>
            </a:extLst>
          </p:cNvPr>
          <p:cNvSpPr>
            <a:spLocks noGrp="1"/>
          </p:cNvSpPr>
          <p:nvPr>
            <p:ph idx="1"/>
          </p:nvPr>
        </p:nvSpPr>
        <p:spPr>
          <a:xfrm>
            <a:off x="1097280" y="1845734"/>
            <a:ext cx="10058400" cy="4440766"/>
          </a:xfrm>
        </p:spPr>
        <p:txBody>
          <a:bodyPr>
            <a:normAutofit fontScale="92500" lnSpcReduction="20000"/>
          </a:bodyPr>
          <a:lstStyle/>
          <a:p>
            <a:r>
              <a:rPr lang="en-US" dirty="0"/>
              <a:t>Ophthalmology Residents = Multiple types of laser surgery</a:t>
            </a:r>
          </a:p>
          <a:p>
            <a:r>
              <a:rPr lang="en-US" dirty="0"/>
              <a:t>One-on-one Training by ABO eligible or certified surgeons </a:t>
            </a:r>
          </a:p>
          <a:p>
            <a:r>
              <a:rPr lang="en-US" dirty="0"/>
              <a:t>3-4 years surgical residency</a:t>
            </a:r>
          </a:p>
          <a:p>
            <a:pPr lvl="1"/>
            <a:r>
              <a:rPr lang="en-US" dirty="0"/>
              <a:t>Learn indications, clinical evaluation, treatment 1:1</a:t>
            </a:r>
          </a:p>
          <a:p>
            <a:pPr lvl="1"/>
            <a:r>
              <a:rPr lang="en-US" dirty="0"/>
              <a:t>Follow over extended time to see results, complications, course of disease</a:t>
            </a:r>
          </a:p>
          <a:p>
            <a:pPr marL="201168" lvl="1" indent="0">
              <a:buNone/>
            </a:pPr>
            <a:r>
              <a:rPr lang="en-US" dirty="0"/>
              <a:t>Avg. number of SLT in USA per resident: 16.5</a:t>
            </a:r>
          </a:p>
          <a:p>
            <a:r>
              <a:rPr lang="en-US" dirty="0"/>
              <a:t> Avg. number of SLT in Nebraska per resident: 20</a:t>
            </a:r>
          </a:p>
        </p:txBody>
      </p:sp>
    </p:spTree>
    <p:extLst>
      <p:ext uri="{BB962C8B-B14F-4D97-AF65-F5344CB8AC3E}">
        <p14:creationId xmlns:p14="http://schemas.microsoft.com/office/powerpoint/2010/main" val="10976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0D26-26E9-4469-9014-98DFAE453B31}"/>
              </a:ext>
            </a:extLst>
          </p:cNvPr>
          <p:cNvSpPr>
            <a:spLocks noGrp="1"/>
          </p:cNvSpPr>
          <p:nvPr>
            <p:ph type="title"/>
          </p:nvPr>
        </p:nvSpPr>
        <p:spPr/>
        <p:txBody>
          <a:bodyPr/>
          <a:lstStyle/>
          <a:p>
            <a:r>
              <a:rPr lang="en-US" dirty="0"/>
              <a:t>Vermont OPR 2019 Report</a:t>
            </a:r>
          </a:p>
        </p:txBody>
      </p:sp>
      <p:sp>
        <p:nvSpPr>
          <p:cNvPr id="3" name="Content Placeholder 2">
            <a:extLst>
              <a:ext uri="{FF2B5EF4-FFF2-40B4-BE49-F238E27FC236}">
                <a16:creationId xmlns:a16="http://schemas.microsoft.com/office/drawing/2014/main" id="{74C51CCA-8A68-4C2A-90E2-572D3444A4D3}"/>
              </a:ext>
            </a:extLst>
          </p:cNvPr>
          <p:cNvSpPr>
            <a:spLocks noGrp="1"/>
          </p:cNvSpPr>
          <p:nvPr>
            <p:ph idx="1"/>
          </p:nvPr>
        </p:nvSpPr>
        <p:spPr/>
        <p:txBody>
          <a:bodyPr>
            <a:normAutofit lnSpcReduction="10000"/>
          </a:bodyPr>
          <a:lstStyle/>
          <a:p>
            <a:r>
              <a:rPr lang="en-US" dirty="0"/>
              <a:t>“…lack of evidence showing that optometric education prepares optometrists to perform these proposed advanced procedures.”</a:t>
            </a:r>
          </a:p>
          <a:p>
            <a:r>
              <a:rPr lang="en-US" dirty="0"/>
              <a:t>“Even the more stringent and comprehensive optometric educational programs do not provide the level of training and experience obtained by ophthalmologists”</a:t>
            </a:r>
          </a:p>
          <a:p>
            <a:r>
              <a:rPr lang="en-US" dirty="0"/>
              <a:t>“…cannot conclude that optometrists have the necessary education and training.”</a:t>
            </a:r>
          </a:p>
          <a:p>
            <a:endParaRPr lang="en-US" dirty="0"/>
          </a:p>
        </p:txBody>
      </p:sp>
    </p:spTree>
    <p:extLst>
      <p:ext uri="{BB962C8B-B14F-4D97-AF65-F5344CB8AC3E}">
        <p14:creationId xmlns:p14="http://schemas.microsoft.com/office/powerpoint/2010/main" val="257907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1F5ED-CD30-1932-4478-D0A38B226B68}"/>
              </a:ext>
            </a:extLst>
          </p:cNvPr>
          <p:cNvSpPr>
            <a:spLocks noGrp="1"/>
          </p:cNvSpPr>
          <p:nvPr>
            <p:ph type="title"/>
          </p:nvPr>
        </p:nvSpPr>
        <p:spPr>
          <a:xfrm>
            <a:off x="838200" y="365126"/>
            <a:ext cx="10515600" cy="1161834"/>
          </a:xfrm>
        </p:spPr>
        <p:txBody>
          <a:bodyPr/>
          <a:lstStyle/>
          <a:p>
            <a:r>
              <a:rPr lang="en-US" b="1"/>
              <a:t>Training Comparison</a:t>
            </a:r>
          </a:p>
        </p:txBody>
      </p:sp>
      <p:sp>
        <p:nvSpPr>
          <p:cNvPr id="7" name="Rectangle 5">
            <a:extLst>
              <a:ext uri="{FF2B5EF4-FFF2-40B4-BE49-F238E27FC236}">
                <a16:creationId xmlns:a16="http://schemas.microsoft.com/office/drawing/2014/main" id="{5F8C9C7A-B3CD-497F-A1CD-48AF5439F1A9}"/>
              </a:ext>
            </a:extLst>
          </p:cNvPr>
          <p:cNvSpPr>
            <a:spLocks noChangeArrowheads="1"/>
          </p:cNvSpPr>
          <p:nvPr/>
        </p:nvSpPr>
        <p:spPr bwMode="auto">
          <a:xfrm>
            <a:off x="7938" y="1805885"/>
            <a:ext cx="6078538"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70912FC5-8D02-40F1-989D-C97DD6483CD2}"/>
              </a:ext>
            </a:extLst>
          </p:cNvPr>
          <p:cNvSpPr>
            <a:spLocks noChangeArrowheads="1"/>
          </p:cNvSpPr>
          <p:nvPr/>
        </p:nvSpPr>
        <p:spPr bwMode="auto">
          <a:xfrm>
            <a:off x="6086475" y="1805885"/>
            <a:ext cx="6080125" cy="567717"/>
          </a:xfrm>
          <a:prstGeom prst="rect">
            <a:avLst/>
          </a:prstGeom>
          <a:solidFill>
            <a:srgbClr val="D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a:extLst>
              <a:ext uri="{FF2B5EF4-FFF2-40B4-BE49-F238E27FC236}">
                <a16:creationId xmlns:a16="http://schemas.microsoft.com/office/drawing/2014/main" id="{A805E7CD-8DA4-4CC0-94BC-D279A7B292A6}"/>
              </a:ext>
            </a:extLst>
          </p:cNvPr>
          <p:cNvSpPr>
            <a:spLocks noChangeArrowheads="1"/>
          </p:cNvSpPr>
          <p:nvPr/>
        </p:nvSpPr>
        <p:spPr bwMode="auto">
          <a:xfrm>
            <a:off x="7938" y="2373601"/>
            <a:ext cx="6078538"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E3FEE6C0-9419-4F6C-B8FF-6B491B2F49FE}"/>
              </a:ext>
            </a:extLst>
          </p:cNvPr>
          <p:cNvSpPr>
            <a:spLocks noChangeArrowheads="1"/>
          </p:cNvSpPr>
          <p:nvPr/>
        </p:nvSpPr>
        <p:spPr bwMode="auto">
          <a:xfrm>
            <a:off x="6086475" y="2373601"/>
            <a:ext cx="6080125" cy="766829"/>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74CDADBC-4A94-4A30-80AC-9EC3BD226494}"/>
              </a:ext>
            </a:extLst>
          </p:cNvPr>
          <p:cNvSpPr>
            <a:spLocks noChangeArrowheads="1"/>
          </p:cNvSpPr>
          <p:nvPr/>
        </p:nvSpPr>
        <p:spPr bwMode="auto">
          <a:xfrm>
            <a:off x="7938" y="3140430"/>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a:extLst>
              <a:ext uri="{FF2B5EF4-FFF2-40B4-BE49-F238E27FC236}">
                <a16:creationId xmlns:a16="http://schemas.microsoft.com/office/drawing/2014/main" id="{A1003A3A-9996-449C-9D52-2B2967B971AD}"/>
              </a:ext>
            </a:extLst>
          </p:cNvPr>
          <p:cNvSpPr>
            <a:spLocks noChangeArrowheads="1"/>
          </p:cNvSpPr>
          <p:nvPr/>
        </p:nvSpPr>
        <p:spPr bwMode="auto">
          <a:xfrm>
            <a:off x="6086475" y="3140430"/>
            <a:ext cx="6080125"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76B72B4E-F9BC-470A-A926-C6692ED60808}"/>
              </a:ext>
            </a:extLst>
          </p:cNvPr>
          <p:cNvSpPr>
            <a:spLocks noChangeArrowheads="1"/>
          </p:cNvSpPr>
          <p:nvPr/>
        </p:nvSpPr>
        <p:spPr bwMode="auto">
          <a:xfrm>
            <a:off x="7938" y="3708147"/>
            <a:ext cx="6078538" cy="566071"/>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a:extLst>
              <a:ext uri="{FF2B5EF4-FFF2-40B4-BE49-F238E27FC236}">
                <a16:creationId xmlns:a16="http://schemas.microsoft.com/office/drawing/2014/main" id="{0F2798B8-51EC-48C3-93D9-9CF668CD8DC7}"/>
              </a:ext>
            </a:extLst>
          </p:cNvPr>
          <p:cNvSpPr>
            <a:spLocks noChangeArrowheads="1"/>
          </p:cNvSpPr>
          <p:nvPr/>
        </p:nvSpPr>
        <p:spPr bwMode="auto">
          <a:xfrm>
            <a:off x="6086475" y="3708147"/>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CC791173-7ED8-45D4-810A-4F70901D7F04}"/>
              </a:ext>
            </a:extLst>
          </p:cNvPr>
          <p:cNvSpPr>
            <a:spLocks noChangeArrowheads="1"/>
          </p:cNvSpPr>
          <p:nvPr/>
        </p:nvSpPr>
        <p:spPr bwMode="auto">
          <a:xfrm>
            <a:off x="7938" y="4274218"/>
            <a:ext cx="6078538" cy="567717"/>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a:extLst>
              <a:ext uri="{FF2B5EF4-FFF2-40B4-BE49-F238E27FC236}">
                <a16:creationId xmlns:a16="http://schemas.microsoft.com/office/drawing/2014/main" id="{43E6835A-92F3-4759-AAFB-FBA4A8F99987}"/>
              </a:ext>
            </a:extLst>
          </p:cNvPr>
          <p:cNvSpPr>
            <a:spLocks noChangeArrowheads="1"/>
          </p:cNvSpPr>
          <p:nvPr/>
        </p:nvSpPr>
        <p:spPr bwMode="auto">
          <a:xfrm>
            <a:off x="6086475" y="4275863"/>
            <a:ext cx="6080125" cy="56607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a:extLst>
              <a:ext uri="{FF2B5EF4-FFF2-40B4-BE49-F238E27FC236}">
                <a16:creationId xmlns:a16="http://schemas.microsoft.com/office/drawing/2014/main" id="{FDE98849-0614-484A-8336-2C1B333319DE}"/>
              </a:ext>
            </a:extLst>
          </p:cNvPr>
          <p:cNvSpPr>
            <a:spLocks noChangeArrowheads="1"/>
          </p:cNvSpPr>
          <p:nvPr/>
        </p:nvSpPr>
        <p:spPr bwMode="auto">
          <a:xfrm>
            <a:off x="7938" y="4841934"/>
            <a:ext cx="6078538"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a:extLst>
              <a:ext uri="{FF2B5EF4-FFF2-40B4-BE49-F238E27FC236}">
                <a16:creationId xmlns:a16="http://schemas.microsoft.com/office/drawing/2014/main" id="{BF86CB95-E73C-4F5E-ADDE-D50D970F6CBD}"/>
              </a:ext>
            </a:extLst>
          </p:cNvPr>
          <p:cNvSpPr>
            <a:spLocks noChangeArrowheads="1"/>
          </p:cNvSpPr>
          <p:nvPr/>
        </p:nvSpPr>
        <p:spPr bwMode="auto">
          <a:xfrm>
            <a:off x="6086475" y="4841934"/>
            <a:ext cx="6080125" cy="567717"/>
          </a:xfrm>
          <a:prstGeom prst="rect">
            <a:avLst/>
          </a:prstGeom>
          <a:solidFill>
            <a:srgbClr val="EE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a:extLst>
              <a:ext uri="{FF2B5EF4-FFF2-40B4-BE49-F238E27FC236}">
                <a16:creationId xmlns:a16="http://schemas.microsoft.com/office/drawing/2014/main" id="{D6155E22-03B2-4753-AFEE-75D3BD2ACA2E}"/>
              </a:ext>
            </a:extLst>
          </p:cNvPr>
          <p:cNvSpPr>
            <a:spLocks noChangeArrowheads="1"/>
          </p:cNvSpPr>
          <p:nvPr/>
        </p:nvSpPr>
        <p:spPr bwMode="auto">
          <a:xfrm>
            <a:off x="7938" y="5409651"/>
            <a:ext cx="6078538"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3A6F7C0C-47C0-4E6F-8563-F4D7C1E9C200}"/>
              </a:ext>
            </a:extLst>
          </p:cNvPr>
          <p:cNvSpPr>
            <a:spLocks noChangeArrowheads="1"/>
          </p:cNvSpPr>
          <p:nvPr/>
        </p:nvSpPr>
        <p:spPr bwMode="auto">
          <a:xfrm>
            <a:off x="6086475" y="5409651"/>
            <a:ext cx="6080125" cy="1039991"/>
          </a:xfrm>
          <a:prstGeom prst="rect">
            <a:avLst/>
          </a:prstGeom>
          <a:solidFill>
            <a:srgbClr val="F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9D15C938-6B79-405B-BE68-522C0F87E0D0}"/>
              </a:ext>
            </a:extLst>
          </p:cNvPr>
          <p:cNvSpPr>
            <a:spLocks noChangeShapeType="1"/>
          </p:cNvSpPr>
          <p:nvPr/>
        </p:nvSpPr>
        <p:spPr bwMode="auto">
          <a:xfrm>
            <a:off x="6086475"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a:extLst>
              <a:ext uri="{FF2B5EF4-FFF2-40B4-BE49-F238E27FC236}">
                <a16:creationId xmlns:a16="http://schemas.microsoft.com/office/drawing/2014/main" id="{FDE62F2C-08F3-4D99-A273-EE35DF488829}"/>
              </a:ext>
            </a:extLst>
          </p:cNvPr>
          <p:cNvSpPr>
            <a:spLocks noChangeShapeType="1"/>
          </p:cNvSpPr>
          <p:nvPr/>
        </p:nvSpPr>
        <p:spPr bwMode="auto">
          <a:xfrm>
            <a:off x="1588" y="2373601"/>
            <a:ext cx="12171363" cy="0"/>
          </a:xfrm>
          <a:prstGeom prst="line">
            <a:avLst/>
          </a:prstGeom>
          <a:noFill/>
          <a:ln w="381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8B96AA47-2DAA-490B-B26A-D551395D7298}"/>
              </a:ext>
            </a:extLst>
          </p:cNvPr>
          <p:cNvSpPr>
            <a:spLocks noChangeShapeType="1"/>
          </p:cNvSpPr>
          <p:nvPr/>
        </p:nvSpPr>
        <p:spPr bwMode="auto">
          <a:xfrm>
            <a:off x="1588" y="3140430"/>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4C4F023F-16AC-4BCB-83A4-0256F6C58E64}"/>
              </a:ext>
            </a:extLst>
          </p:cNvPr>
          <p:cNvSpPr>
            <a:spLocks noChangeShapeType="1"/>
          </p:cNvSpPr>
          <p:nvPr/>
        </p:nvSpPr>
        <p:spPr bwMode="auto">
          <a:xfrm>
            <a:off x="1588" y="3708147"/>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58F3748D-FD29-4D2A-BAF1-8038622FB74B}"/>
              </a:ext>
            </a:extLst>
          </p:cNvPr>
          <p:cNvSpPr>
            <a:spLocks noChangeShapeType="1"/>
          </p:cNvSpPr>
          <p:nvPr/>
        </p:nvSpPr>
        <p:spPr bwMode="auto">
          <a:xfrm>
            <a:off x="1588" y="4275863"/>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6FDE8E00-DE06-486B-AF4F-2A183C79FCF2}"/>
              </a:ext>
            </a:extLst>
          </p:cNvPr>
          <p:cNvSpPr>
            <a:spLocks noChangeShapeType="1"/>
          </p:cNvSpPr>
          <p:nvPr/>
        </p:nvSpPr>
        <p:spPr bwMode="auto">
          <a:xfrm>
            <a:off x="1588" y="4841934"/>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2CE3DCCD-5149-43A4-A70F-E511A2C9ECEC}"/>
              </a:ext>
            </a:extLst>
          </p:cNvPr>
          <p:cNvSpPr>
            <a:spLocks noChangeShapeType="1"/>
          </p:cNvSpPr>
          <p:nvPr/>
        </p:nvSpPr>
        <p:spPr bwMode="auto">
          <a:xfrm>
            <a:off x="1588" y="5409651"/>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19307679-D9B4-43AE-B1E4-F39F0A902C7F}"/>
              </a:ext>
            </a:extLst>
          </p:cNvPr>
          <p:cNvSpPr>
            <a:spLocks noChangeShapeType="1"/>
          </p:cNvSpPr>
          <p:nvPr/>
        </p:nvSpPr>
        <p:spPr bwMode="auto">
          <a:xfrm>
            <a:off x="7938" y="1799303"/>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39CB73C-CEF8-4BCB-80EE-45C18B6F6D33}"/>
              </a:ext>
            </a:extLst>
          </p:cNvPr>
          <p:cNvSpPr>
            <a:spLocks noChangeShapeType="1"/>
          </p:cNvSpPr>
          <p:nvPr/>
        </p:nvSpPr>
        <p:spPr bwMode="auto">
          <a:xfrm>
            <a:off x="12304867" y="4487079"/>
            <a:ext cx="0" cy="4656921"/>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CEEBE3D2-561F-46A0-9751-A4C3763E5572}"/>
              </a:ext>
            </a:extLst>
          </p:cNvPr>
          <p:cNvSpPr>
            <a:spLocks noChangeShapeType="1"/>
          </p:cNvSpPr>
          <p:nvPr/>
        </p:nvSpPr>
        <p:spPr bwMode="auto">
          <a:xfrm>
            <a:off x="1588" y="1805885"/>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2505C21E-B9F7-413F-AA14-B69588164179}"/>
              </a:ext>
            </a:extLst>
          </p:cNvPr>
          <p:cNvSpPr>
            <a:spLocks noChangeShapeType="1"/>
          </p:cNvSpPr>
          <p:nvPr/>
        </p:nvSpPr>
        <p:spPr bwMode="auto">
          <a:xfrm>
            <a:off x="1588" y="6449642"/>
            <a:ext cx="12171363" cy="0"/>
          </a:xfrm>
          <a:prstGeom prst="line">
            <a:avLst/>
          </a:prstGeom>
          <a:noFill/>
          <a:ln w="12700" cap="flat">
            <a:solidFill>
              <a:srgbClr val="F5F1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a:extLst>
              <a:ext uri="{FF2B5EF4-FFF2-40B4-BE49-F238E27FC236}">
                <a16:creationId xmlns:a16="http://schemas.microsoft.com/office/drawing/2014/main" id="{0FBA592E-989B-4940-A88E-0737C662C62F}"/>
              </a:ext>
            </a:extLst>
          </p:cNvPr>
          <p:cNvSpPr>
            <a:spLocks noChangeArrowheads="1"/>
          </p:cNvSpPr>
          <p:nvPr/>
        </p:nvSpPr>
        <p:spPr bwMode="auto">
          <a:xfrm>
            <a:off x="100013" y="1855252"/>
            <a:ext cx="21494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Optometrist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85C2DD1B-9CF4-4AA4-869D-5E06DDE9D775}"/>
              </a:ext>
            </a:extLst>
          </p:cNvPr>
          <p:cNvSpPr>
            <a:spLocks noChangeArrowheads="1"/>
          </p:cNvSpPr>
          <p:nvPr/>
        </p:nvSpPr>
        <p:spPr bwMode="auto">
          <a:xfrm>
            <a:off x="6178550" y="1855252"/>
            <a:ext cx="2987675"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5F1E7"/>
                </a:solidFill>
                <a:effectLst/>
                <a:latin typeface="Futura Bk BT" panose="020B0502020204020303" pitchFamily="34" charset="0"/>
              </a:rPr>
              <a:t>Ophthalmologist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0FC73DFE-F1C9-4A6A-A74B-A6935B6DE475}"/>
              </a:ext>
            </a:extLst>
          </p:cNvPr>
          <p:cNvSpPr>
            <a:spLocks noChangeArrowheads="1"/>
          </p:cNvSpPr>
          <p:nvPr/>
        </p:nvSpPr>
        <p:spPr bwMode="auto">
          <a:xfrm>
            <a:off x="100013" y="2422968"/>
            <a:ext cx="5156199" cy="47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1,910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3">
            <a:extLst>
              <a:ext uri="{FF2B5EF4-FFF2-40B4-BE49-F238E27FC236}">
                <a16:creationId xmlns:a16="http://schemas.microsoft.com/office/drawing/2014/main" id="{D3839B2E-2B5E-496B-92B8-DF58EFE8E42F}"/>
              </a:ext>
            </a:extLst>
          </p:cNvPr>
          <p:cNvSpPr>
            <a:spLocks noChangeArrowheads="1"/>
          </p:cNvSpPr>
          <p:nvPr/>
        </p:nvSpPr>
        <p:spPr bwMode="auto">
          <a:xfrm>
            <a:off x="1223963" y="2422968"/>
            <a:ext cx="668338"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B6195C81-B7E7-4AC1-838A-932A0107D152}"/>
              </a:ext>
            </a:extLst>
          </p:cNvPr>
          <p:cNvSpPr>
            <a:spLocks noChangeArrowheads="1"/>
          </p:cNvSpPr>
          <p:nvPr/>
        </p:nvSpPr>
        <p:spPr bwMode="auto">
          <a:xfrm>
            <a:off x="1836738" y="2422968"/>
            <a:ext cx="319881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C7FED9D5-9A65-4954-A74C-B10CB0330631}"/>
              </a:ext>
            </a:extLst>
          </p:cNvPr>
          <p:cNvSpPr>
            <a:spLocks noChangeArrowheads="1"/>
          </p:cNvSpPr>
          <p:nvPr/>
        </p:nvSpPr>
        <p:spPr bwMode="auto">
          <a:xfrm>
            <a:off x="6178550" y="2294615"/>
            <a:ext cx="1519238"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17,280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89901AAA-2635-4231-BE16-8AE20ED099E3}"/>
              </a:ext>
            </a:extLst>
          </p:cNvPr>
          <p:cNvSpPr>
            <a:spLocks noChangeArrowheads="1"/>
          </p:cNvSpPr>
          <p:nvPr/>
        </p:nvSpPr>
        <p:spPr bwMode="auto">
          <a:xfrm>
            <a:off x="7527925" y="2294615"/>
            <a:ext cx="66675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err="1">
                <a:ln>
                  <a:noFill/>
                </a:ln>
                <a:solidFill>
                  <a:srgbClr val="000000"/>
                </a:solidFill>
                <a:effectLst/>
                <a:latin typeface="Futura Bk BT" panose="020B0502020204020303" pitchFamily="34" charset="0"/>
              </a:rPr>
              <a:t>hrs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8E5A9080-416A-4A41-8D5B-F22EAD21D336}"/>
              </a:ext>
            </a:extLst>
          </p:cNvPr>
          <p:cNvSpPr>
            <a:spLocks noChangeArrowheads="1"/>
          </p:cNvSpPr>
          <p:nvPr/>
        </p:nvSpPr>
        <p:spPr bwMode="auto">
          <a:xfrm>
            <a:off x="8140700" y="2294615"/>
            <a:ext cx="319881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clinical experience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2417671B-80E7-4B3A-9BB7-B9AE2669FCA2}"/>
              </a:ext>
            </a:extLst>
          </p:cNvPr>
          <p:cNvSpPr>
            <a:spLocks noChangeArrowheads="1"/>
          </p:cNvSpPr>
          <p:nvPr/>
        </p:nvSpPr>
        <p:spPr bwMode="auto">
          <a:xfrm>
            <a:off x="6178550" y="2625372"/>
            <a:ext cx="3979863"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4 years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3C247EAB-B290-43FA-BE0F-3868AD5FBCFB}"/>
              </a:ext>
            </a:extLst>
          </p:cNvPr>
          <p:cNvSpPr>
            <a:spLocks noChangeArrowheads="1"/>
          </p:cNvSpPr>
          <p:nvPr/>
        </p:nvSpPr>
        <p:spPr bwMode="auto">
          <a:xfrm>
            <a:off x="100013" y="3189797"/>
            <a:ext cx="32813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80CD5F22-DCD9-419C-95C9-150460ABF2C4}"/>
              </a:ext>
            </a:extLst>
          </p:cNvPr>
          <p:cNvSpPr>
            <a:spLocks noChangeArrowheads="1"/>
          </p:cNvSpPr>
          <p:nvPr/>
        </p:nvSpPr>
        <p:spPr bwMode="auto">
          <a:xfrm>
            <a:off x="6178550" y="3189797"/>
            <a:ext cx="318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A19339C8-3EF9-4603-86F0-976113211882}"/>
              </a:ext>
            </a:extLst>
          </p:cNvPr>
          <p:cNvSpPr>
            <a:spLocks noChangeArrowheads="1"/>
          </p:cNvSpPr>
          <p:nvPr/>
        </p:nvSpPr>
        <p:spPr bwMode="auto">
          <a:xfrm>
            <a:off x="6497548" y="3146557"/>
            <a:ext cx="4841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 years surgical residency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15C794AD-BBB2-42EC-B7BC-24C920347EED}"/>
              </a:ext>
            </a:extLst>
          </p:cNvPr>
          <p:cNvSpPr>
            <a:spLocks noChangeArrowheads="1"/>
          </p:cNvSpPr>
          <p:nvPr/>
        </p:nvSpPr>
        <p:spPr bwMode="auto">
          <a:xfrm>
            <a:off x="100013" y="3759159"/>
            <a:ext cx="57023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medical or surgical internship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5B2BF95E-5A8A-4834-9EE6-C3C71940C6CC}"/>
              </a:ext>
            </a:extLst>
          </p:cNvPr>
          <p:cNvSpPr>
            <a:spLocks noChangeArrowheads="1"/>
          </p:cNvSpPr>
          <p:nvPr/>
        </p:nvSpPr>
        <p:spPr bwMode="auto">
          <a:xfrm>
            <a:off x="6178550" y="3759159"/>
            <a:ext cx="390525"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69D57A2D-73AE-41C4-B352-75C26D946B25}"/>
              </a:ext>
            </a:extLst>
          </p:cNvPr>
          <p:cNvSpPr>
            <a:spLocks noChangeArrowheads="1"/>
          </p:cNvSpPr>
          <p:nvPr/>
        </p:nvSpPr>
        <p:spPr bwMode="auto">
          <a:xfrm>
            <a:off x="6402388" y="3812151"/>
            <a:ext cx="7164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Futura Bk BT" panose="020B0502020204020303" pitchFamily="34" charset="0"/>
              </a:rPr>
              <a:t>yr</a:t>
            </a:r>
            <a:r>
              <a:rPr kumimoji="0" lang="en-US" altLang="en-US" sz="2400" b="0" i="0" u="none" strike="noStrike" cap="none" normalizeH="0" baseline="0" dirty="0">
                <a:ln>
                  <a:noFill/>
                </a:ln>
                <a:solidFill>
                  <a:srgbClr val="000000"/>
                </a:solidFill>
                <a:effectLst/>
                <a:latin typeface="Futura Bk BT" panose="020B0502020204020303" pitchFamily="34" charset="0"/>
              </a:rPr>
              <a:t> hybrid</a:t>
            </a:r>
            <a:r>
              <a:rPr kumimoji="0" lang="en-US" altLang="en-US" sz="2400" b="0" i="0" u="none" strike="noStrike" cap="none" normalizeH="0" dirty="0">
                <a:ln>
                  <a:noFill/>
                </a:ln>
                <a:solidFill>
                  <a:srgbClr val="000000"/>
                </a:solidFill>
                <a:effectLst/>
                <a:latin typeface="Futura Bk BT" panose="020B0502020204020303" pitchFamily="34" charset="0"/>
              </a:rPr>
              <a:t> </a:t>
            </a:r>
            <a:r>
              <a:rPr kumimoji="0" lang="en-US" altLang="en-US" sz="2400" b="0" i="0" u="none" strike="noStrike" cap="none" normalizeH="0" baseline="0" dirty="0">
                <a:ln>
                  <a:noFill/>
                </a:ln>
                <a:solidFill>
                  <a:srgbClr val="000000"/>
                </a:solidFill>
                <a:effectLst/>
                <a:latin typeface="Futura Bk BT" panose="020B0502020204020303" pitchFamily="34" charset="0"/>
              </a:rPr>
              <a:t>medical/surgical internship</a:t>
            </a:r>
            <a:endParaRPr kumimoji="0" lang="en-US" altLang="en-US" sz="2400" b="0" i="0" u="none" strike="noStrike" cap="none" normalizeH="0" baseline="0" dirty="0">
              <a:ln>
                <a:noFill/>
              </a:ln>
              <a:solidFill>
                <a:schemeClr val="tx1"/>
              </a:solidFill>
              <a:effectLst/>
            </a:endParaRPr>
          </a:p>
        </p:txBody>
      </p:sp>
      <p:sp>
        <p:nvSpPr>
          <p:cNvPr id="49" name="Rectangle 47">
            <a:extLst>
              <a:ext uri="{FF2B5EF4-FFF2-40B4-BE49-F238E27FC236}">
                <a16:creationId xmlns:a16="http://schemas.microsoft.com/office/drawing/2014/main" id="{735972A4-E6B7-4E85-B8DC-D85530960E35}"/>
              </a:ext>
            </a:extLst>
          </p:cNvPr>
          <p:cNvSpPr>
            <a:spLocks noChangeArrowheads="1"/>
          </p:cNvSpPr>
          <p:nvPr/>
        </p:nvSpPr>
        <p:spPr bwMode="auto">
          <a:xfrm>
            <a:off x="100013" y="4323585"/>
            <a:ext cx="38401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No surgical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522AF37D-5B51-4094-86BF-E51D7173911E}"/>
              </a:ext>
            </a:extLst>
          </p:cNvPr>
          <p:cNvSpPr>
            <a:spLocks noChangeArrowheads="1"/>
          </p:cNvSpPr>
          <p:nvPr/>
        </p:nvSpPr>
        <p:spPr bwMode="auto">
          <a:xfrm>
            <a:off x="6178550" y="4323585"/>
            <a:ext cx="5192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a:solidFill>
                  <a:srgbClr val="000000"/>
                </a:solidFill>
                <a:latin typeface="Futura Bk BT" panose="020B0502020204020303" pitchFamily="34" charset="0"/>
              </a:rPr>
              <a:t>At least</a:t>
            </a:r>
            <a:r>
              <a:rPr kumimoji="0" lang="en-US" altLang="en-US" sz="3000" b="0" i="0" u="none" strike="noStrike" cap="none" normalizeH="0" baseline="0">
                <a:ln>
                  <a:noFill/>
                </a:ln>
                <a:solidFill>
                  <a:srgbClr val="000000"/>
                </a:solidFill>
                <a:effectLst/>
                <a:latin typeface="Futura Bk BT" panose="020B0502020204020303" pitchFamily="34" charset="0"/>
              </a:rPr>
              <a:t> ½ do 1 year fellowship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9">
            <a:extLst>
              <a:ext uri="{FF2B5EF4-FFF2-40B4-BE49-F238E27FC236}">
                <a16:creationId xmlns:a16="http://schemas.microsoft.com/office/drawing/2014/main" id="{B5EEA883-B73D-4DB7-9154-A10121C07360}"/>
              </a:ext>
            </a:extLst>
          </p:cNvPr>
          <p:cNvSpPr>
            <a:spLocks noChangeArrowheads="1"/>
          </p:cNvSpPr>
          <p:nvPr/>
        </p:nvSpPr>
        <p:spPr bwMode="auto">
          <a:xfrm>
            <a:off x="100013" y="4891301"/>
            <a:ext cx="3092450"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Variable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5FF79C0C-18E1-4A5A-BC74-385E6C48BC46}"/>
              </a:ext>
            </a:extLst>
          </p:cNvPr>
          <p:cNvSpPr>
            <a:spLocks noChangeArrowheads="1"/>
          </p:cNvSpPr>
          <p:nvPr/>
        </p:nvSpPr>
        <p:spPr bwMode="auto">
          <a:xfrm>
            <a:off x="6178550" y="4891301"/>
            <a:ext cx="3217863" cy="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Futura Bk BT" panose="020B0502020204020303" pitchFamily="34" charset="0"/>
              </a:rPr>
              <a:t>Standard curricula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1">
            <a:extLst>
              <a:ext uri="{FF2B5EF4-FFF2-40B4-BE49-F238E27FC236}">
                <a16:creationId xmlns:a16="http://schemas.microsoft.com/office/drawing/2014/main" id="{2CEC927B-2AA0-4D3C-AEF6-7B29DED7FC05}"/>
              </a:ext>
            </a:extLst>
          </p:cNvPr>
          <p:cNvSpPr>
            <a:spLocks noChangeArrowheads="1"/>
          </p:cNvSpPr>
          <p:nvPr/>
        </p:nvSpPr>
        <p:spPr bwMode="auto">
          <a:xfrm>
            <a:off x="100013" y="5460663"/>
            <a:ext cx="59230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No national standards for surgical </a:t>
            </a:r>
            <a:endParaRPr kumimoji="0" lang="en-US" altLang="en-US" sz="2800" b="0" i="0" u="none" strike="noStrike" cap="none" normalizeH="0" baseline="0" dirty="0">
              <a:ln>
                <a:noFill/>
              </a:ln>
              <a:solidFill>
                <a:schemeClr val="tx1"/>
              </a:solidFill>
              <a:effectLst/>
            </a:endParaRPr>
          </a:p>
        </p:txBody>
      </p:sp>
      <p:sp>
        <p:nvSpPr>
          <p:cNvPr id="54" name="Rectangle 52">
            <a:extLst>
              <a:ext uri="{FF2B5EF4-FFF2-40B4-BE49-F238E27FC236}">
                <a16:creationId xmlns:a16="http://schemas.microsoft.com/office/drawing/2014/main" id="{4CCC3DEE-7E03-4F63-85D2-BF9DA9B84FF5}"/>
              </a:ext>
            </a:extLst>
          </p:cNvPr>
          <p:cNvSpPr>
            <a:spLocks noChangeArrowheads="1"/>
          </p:cNvSpPr>
          <p:nvPr/>
        </p:nvSpPr>
        <p:spPr bwMode="auto">
          <a:xfrm>
            <a:off x="100013" y="5931292"/>
            <a:ext cx="37574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Futura Bk BT" panose="020B0502020204020303" pitchFamily="34" charset="0"/>
              </a:rPr>
              <a:t>training &amp; experience</a:t>
            </a:r>
            <a:endParaRPr kumimoji="0" lang="en-US" altLang="en-US" sz="2800" b="0" i="0" u="none" strike="noStrike" cap="none" normalizeH="0" baseline="0" dirty="0">
              <a:ln>
                <a:noFill/>
              </a:ln>
              <a:solidFill>
                <a:schemeClr val="tx1"/>
              </a:solidFill>
              <a:effectLst/>
            </a:endParaRPr>
          </a:p>
        </p:txBody>
      </p:sp>
      <p:sp>
        <p:nvSpPr>
          <p:cNvPr id="55" name="Rectangle 53">
            <a:extLst>
              <a:ext uri="{FF2B5EF4-FFF2-40B4-BE49-F238E27FC236}">
                <a16:creationId xmlns:a16="http://schemas.microsoft.com/office/drawing/2014/main" id="{753272AB-2ADD-46B3-8ACF-506B5E0B8603}"/>
              </a:ext>
            </a:extLst>
          </p:cNvPr>
          <p:cNvSpPr>
            <a:spLocks noChangeArrowheads="1"/>
          </p:cNvSpPr>
          <p:nvPr/>
        </p:nvSpPr>
        <p:spPr bwMode="auto">
          <a:xfrm>
            <a:off x="6178550" y="5460663"/>
            <a:ext cx="4406900" cy="56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Clear national standards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4">
            <a:extLst>
              <a:ext uri="{FF2B5EF4-FFF2-40B4-BE49-F238E27FC236}">
                <a16:creationId xmlns:a16="http://schemas.microsoft.com/office/drawing/2014/main" id="{5E901923-6A57-4E38-B91F-DADD0276E841}"/>
              </a:ext>
            </a:extLst>
          </p:cNvPr>
          <p:cNvSpPr>
            <a:spLocks noChangeArrowheads="1"/>
          </p:cNvSpPr>
          <p:nvPr/>
        </p:nvSpPr>
        <p:spPr bwMode="auto">
          <a:xfrm>
            <a:off x="6178550" y="5931292"/>
            <a:ext cx="3565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0000"/>
                </a:solidFill>
                <a:effectLst/>
                <a:latin typeface="Futura Bk BT" panose="020B0502020204020303" pitchFamily="34" charset="0"/>
              </a:rPr>
              <a:t>ACGME and</a:t>
            </a:r>
            <a:r>
              <a:rPr kumimoji="0" lang="en-US" altLang="en-US" sz="3000" b="0" i="0" u="none" strike="noStrike" cap="none" normalizeH="0" dirty="0">
                <a:ln>
                  <a:noFill/>
                </a:ln>
                <a:solidFill>
                  <a:srgbClr val="000000"/>
                </a:solidFill>
                <a:effectLst/>
                <a:latin typeface="Futura Bk BT" panose="020B0502020204020303" pitchFamily="34" charset="0"/>
              </a:rPr>
              <a:t> AUPO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10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4" grpId="0"/>
      <p:bldP spid="45" grpId="0"/>
      <p:bldP spid="46" grpId="0"/>
      <p:bldP spid="48" grpId="0"/>
      <p:bldP spid="49" grpId="0"/>
      <p:bldP spid="50" grpId="0"/>
      <p:bldP spid="51" grpId="0"/>
      <p:bldP spid="52" grpId="0"/>
      <p:bldP spid="53" grpId="0"/>
      <p:bldP spid="54" grpId="0"/>
      <p:bldP spid="55" grpId="0"/>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64DDB9E5-A9BB-4053-8C22-ADFBE0737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680" y="1371600"/>
            <a:ext cx="7256548" cy="5805238"/>
          </a:xfrm>
          <a:prstGeom prst="rect">
            <a:avLst/>
          </a:prstGeom>
        </p:spPr>
      </p:pic>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pic>
        <p:nvPicPr>
          <p:cNvPr id="7" name="Picture 6" descr="Map&#10;&#10;Description automatically generated">
            <a:extLst>
              <a:ext uri="{FF2B5EF4-FFF2-40B4-BE49-F238E27FC236}">
                <a16:creationId xmlns:a16="http://schemas.microsoft.com/office/drawing/2014/main" id="{98DB97FF-DDA4-4F23-8321-870E201D636F}"/>
              </a:ext>
            </a:extLst>
          </p:cNvPr>
          <p:cNvPicPr>
            <a:picLocks noChangeAspect="1"/>
          </p:cNvPicPr>
          <p:nvPr/>
        </p:nvPicPr>
        <p:blipFill rotWithShape="1">
          <a:blip r:embed="rId4">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1C641610-1D07-4682-BD2F-7F838FAFDC9B}"/>
              </a:ext>
            </a:extLst>
          </p:cNvPr>
          <p:cNvPicPr>
            <a:picLocks noChangeAspect="1"/>
          </p:cNvPicPr>
          <p:nvPr/>
        </p:nvPicPr>
        <p:blipFill rotWithShape="1">
          <a:blip r:embed="rId5">
            <a:extLst>
              <a:ext uri="{28A0092B-C50C-407E-A947-70E740481C1C}">
                <a14:useLocalDpi xmlns:a14="http://schemas.microsoft.com/office/drawing/2010/main" val="0"/>
              </a:ext>
            </a:extLst>
          </a:blip>
          <a:srcRect l="2239" r="93132" b="94259"/>
          <a:stretch/>
        </p:blipFill>
        <p:spPr>
          <a:xfrm>
            <a:off x="9719831" y="4229790"/>
            <a:ext cx="1059873" cy="1051566"/>
          </a:xfrm>
          <a:prstGeom prst="rect">
            <a:avLst/>
          </a:prstGeom>
        </p:spPr>
      </p:pic>
      <p:pic>
        <p:nvPicPr>
          <p:cNvPr id="11" name="Picture 10" descr="Map&#10;&#10;Description automatically generated">
            <a:extLst>
              <a:ext uri="{FF2B5EF4-FFF2-40B4-BE49-F238E27FC236}">
                <a16:creationId xmlns:a16="http://schemas.microsoft.com/office/drawing/2014/main" id="{C3BDD46F-E749-4C3E-88E4-39EDF0D0E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2169" y="1359177"/>
            <a:ext cx="7328375" cy="5862700"/>
          </a:xfrm>
          <a:prstGeom prst="rect">
            <a:avLst/>
          </a:prstGeom>
        </p:spPr>
      </p:pic>
      <p:pic>
        <p:nvPicPr>
          <p:cNvPr id="12" name="Picture 11">
            <a:extLst>
              <a:ext uri="{FF2B5EF4-FFF2-40B4-BE49-F238E27FC236}">
                <a16:creationId xmlns:a16="http://schemas.microsoft.com/office/drawing/2014/main" id="{70C0B6E4-B254-489A-B0E1-873B52AC1077}"/>
              </a:ext>
            </a:extLst>
          </p:cNvPr>
          <p:cNvPicPr>
            <a:picLocks noChangeAspect="1"/>
          </p:cNvPicPr>
          <p:nvPr/>
        </p:nvPicPr>
        <p:blipFill>
          <a:blip r:embed="rId7"/>
          <a:stretch>
            <a:fillRect/>
          </a:stretch>
        </p:blipFill>
        <p:spPr>
          <a:xfrm>
            <a:off x="375333" y="2287036"/>
            <a:ext cx="2121592" cy="1633870"/>
          </a:xfrm>
          <a:prstGeom prst="rect">
            <a:avLst/>
          </a:prstGeom>
        </p:spPr>
      </p:pic>
      <p:pic>
        <p:nvPicPr>
          <p:cNvPr id="13" name="Picture 12">
            <a:extLst>
              <a:ext uri="{FF2B5EF4-FFF2-40B4-BE49-F238E27FC236}">
                <a16:creationId xmlns:a16="http://schemas.microsoft.com/office/drawing/2014/main" id="{A12DA18E-814E-4554-9936-88CB29CB9B4F}"/>
              </a:ext>
            </a:extLst>
          </p:cNvPr>
          <p:cNvPicPr>
            <a:picLocks noChangeAspect="1"/>
          </p:cNvPicPr>
          <p:nvPr/>
        </p:nvPicPr>
        <p:blipFill>
          <a:blip r:embed="rId8"/>
          <a:stretch>
            <a:fillRect/>
          </a:stretch>
        </p:blipFill>
        <p:spPr>
          <a:xfrm>
            <a:off x="539755" y="4290527"/>
            <a:ext cx="1767993" cy="1365622"/>
          </a:xfrm>
          <a:prstGeom prst="rect">
            <a:avLst/>
          </a:prstGeom>
        </p:spPr>
      </p:pic>
      <p:sp>
        <p:nvSpPr>
          <p:cNvPr id="24" name="TextBox 23">
            <a:extLst>
              <a:ext uri="{FF2B5EF4-FFF2-40B4-BE49-F238E27FC236}">
                <a16:creationId xmlns:a16="http://schemas.microsoft.com/office/drawing/2014/main" id="{AEC3ABDD-7D5B-4CF4-A493-14F031091CC5}"/>
              </a:ext>
            </a:extLst>
          </p:cNvPr>
          <p:cNvSpPr txBox="1"/>
          <p:nvPr/>
        </p:nvSpPr>
        <p:spPr>
          <a:xfrm>
            <a:off x="9670320" y="3814291"/>
            <a:ext cx="1345419" cy="830997"/>
          </a:xfrm>
          <a:prstGeom prst="rect">
            <a:avLst/>
          </a:prstGeom>
          <a:noFill/>
        </p:spPr>
        <p:txBody>
          <a:bodyPr wrap="square" rtlCol="0">
            <a:spAutoFit/>
          </a:bodyPr>
          <a:lstStyle/>
          <a:p>
            <a:r>
              <a:rPr lang="en-US" sz="2400" b="1" dirty="0">
                <a:latin typeface="Futura Bk BT" panose="020B0502020204020303" pitchFamily="34" charset="0"/>
              </a:rPr>
              <a:t>OD Schools</a:t>
            </a:r>
          </a:p>
        </p:txBody>
      </p:sp>
    </p:spTree>
    <p:extLst>
      <p:ext uri="{BB962C8B-B14F-4D97-AF65-F5344CB8AC3E}">
        <p14:creationId xmlns:p14="http://schemas.microsoft.com/office/powerpoint/2010/main" val="27252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1A7-217F-A8B5-8519-1AD3785B96AB}"/>
              </a:ext>
            </a:extLst>
          </p:cNvPr>
          <p:cNvSpPr>
            <a:spLocks noGrp="1"/>
          </p:cNvSpPr>
          <p:nvPr>
            <p:ph type="title"/>
          </p:nvPr>
        </p:nvSpPr>
        <p:spPr/>
        <p:txBody>
          <a:bodyPr/>
          <a:lstStyle/>
          <a:p>
            <a:r>
              <a:rPr lang="en-US"/>
              <a:t>OD Training</a:t>
            </a:r>
          </a:p>
        </p:txBody>
      </p:sp>
      <p:sp>
        <p:nvSpPr>
          <p:cNvPr id="4" name="Content Placeholder 3">
            <a:extLst>
              <a:ext uri="{FF2B5EF4-FFF2-40B4-BE49-F238E27FC236}">
                <a16:creationId xmlns:a16="http://schemas.microsoft.com/office/drawing/2014/main" id="{AD92DA4B-F075-0E8A-A7D0-A8088BD260E5}"/>
              </a:ext>
            </a:extLst>
          </p:cNvPr>
          <p:cNvSpPr>
            <a:spLocks noGrp="1"/>
          </p:cNvSpPr>
          <p:nvPr>
            <p:ph sz="half" idx="1"/>
          </p:nvPr>
        </p:nvSpPr>
        <p:spPr>
          <a:xfrm>
            <a:off x="1097278" y="1845734"/>
            <a:ext cx="10434989" cy="4226454"/>
          </a:xfrm>
        </p:spPr>
        <p:txBody>
          <a:bodyPr>
            <a:normAutofit/>
          </a:bodyPr>
          <a:lstStyle/>
          <a:p>
            <a:pPr>
              <a:lnSpc>
                <a:spcPct val="120000"/>
              </a:lnSpc>
              <a:buFont typeface="Arial" panose="020B0604020202020204" pitchFamily="34" charset="0"/>
              <a:buChar char="•"/>
            </a:pPr>
            <a:r>
              <a:rPr lang="en-US" sz="3200" dirty="0"/>
              <a:t>21 out of 23 optometry programs are NOT in States with OD laser privileges</a:t>
            </a:r>
          </a:p>
          <a:p>
            <a:pPr>
              <a:buFont typeface="Arial" panose="020B0604020202020204" pitchFamily="34" charset="0"/>
              <a:buChar char="•"/>
            </a:pPr>
            <a:r>
              <a:rPr lang="en-US" sz="3200" dirty="0"/>
              <a:t>7,284 OD students</a:t>
            </a:r>
          </a:p>
          <a:p>
            <a:pPr>
              <a:buFont typeface="Arial" panose="020B0604020202020204" pitchFamily="34" charset="0"/>
              <a:buChar char="•"/>
            </a:pPr>
            <a:r>
              <a:rPr lang="en-US" sz="3200" dirty="0"/>
              <a:t> Avg 317 OD students per program</a:t>
            </a:r>
          </a:p>
          <a:p>
            <a:pPr>
              <a:buFont typeface="Arial" panose="020B0604020202020204" pitchFamily="34" charset="0"/>
              <a:buChar char="•"/>
            </a:pPr>
            <a:r>
              <a:rPr lang="en-US" sz="3200" dirty="0"/>
              <a:t> Not feasible to surgically train all on 	live patients</a:t>
            </a:r>
          </a:p>
          <a:p>
            <a:pPr>
              <a:lnSpc>
                <a:spcPct val="120000"/>
              </a:lnSpc>
              <a:buFont typeface="Arial" panose="020B0604020202020204" pitchFamily="34" charset="0"/>
              <a:buChar char="•"/>
            </a:pPr>
            <a:endParaRPr lang="en-US" sz="4600" dirty="0"/>
          </a:p>
          <a:p>
            <a:pPr marL="0" indent="0">
              <a:lnSpc>
                <a:spcPct val="120000"/>
              </a:lnSpc>
              <a:buNone/>
            </a:pPr>
            <a:endParaRPr lang="en-US" sz="4600" dirty="0"/>
          </a:p>
          <a:p>
            <a:endParaRPr lang="en-US" dirty="0"/>
          </a:p>
        </p:txBody>
      </p:sp>
    </p:spTree>
    <p:extLst>
      <p:ext uri="{BB962C8B-B14F-4D97-AF65-F5344CB8AC3E}">
        <p14:creationId xmlns:p14="http://schemas.microsoft.com/office/powerpoint/2010/main" val="126257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8CA0-6F81-48B7-893F-874E19DF48FF}"/>
              </a:ext>
            </a:extLst>
          </p:cNvPr>
          <p:cNvSpPr>
            <a:spLocks noGrp="1"/>
          </p:cNvSpPr>
          <p:nvPr>
            <p:ph type="title"/>
          </p:nvPr>
        </p:nvSpPr>
        <p:spPr/>
        <p:txBody>
          <a:bodyPr/>
          <a:lstStyle/>
          <a:p>
            <a:r>
              <a:rPr lang="en-US"/>
              <a:t>Laser Lab at the Pennsylvania OD School</a:t>
            </a:r>
          </a:p>
        </p:txBody>
      </p:sp>
      <p:pic>
        <p:nvPicPr>
          <p:cNvPr id="6" name="Picture Placeholder 5" descr="A picture containing wall, indoor, floor, room&#10;&#10;Description automatically generated">
            <a:extLst>
              <a:ext uri="{FF2B5EF4-FFF2-40B4-BE49-F238E27FC236}">
                <a16:creationId xmlns:a16="http://schemas.microsoft.com/office/drawing/2014/main" id="{3FC0FB3B-7B5E-42CA-844F-D836C337931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66" b="19766"/>
          <a:stretch>
            <a:fillRect/>
          </a:stretch>
        </p:blipFill>
        <p:spPr/>
      </p:pic>
    </p:spTree>
    <p:extLst>
      <p:ext uri="{BB962C8B-B14F-4D97-AF65-F5344CB8AC3E}">
        <p14:creationId xmlns:p14="http://schemas.microsoft.com/office/powerpoint/2010/main" val="427135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5</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algn="ctr"/>
            <a:endParaRPr lang="en-US" dirty="0"/>
          </a:p>
          <a:p>
            <a:pPr algn="ctr"/>
            <a:r>
              <a:rPr lang="en-US" sz="48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4800" dirty="0"/>
          </a:p>
        </p:txBody>
      </p:sp>
    </p:spTree>
    <p:extLst>
      <p:ext uri="{BB962C8B-B14F-4D97-AF65-F5344CB8AC3E}">
        <p14:creationId xmlns:p14="http://schemas.microsoft.com/office/powerpoint/2010/main" val="298553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6B46-4B42-D4A7-5C1A-E15E05CD61CE}"/>
              </a:ext>
            </a:extLst>
          </p:cNvPr>
          <p:cNvSpPr>
            <a:spLocks noGrp="1"/>
          </p:cNvSpPr>
          <p:nvPr>
            <p:ph type="title"/>
          </p:nvPr>
        </p:nvSpPr>
        <p:spPr>
          <a:xfrm>
            <a:off x="1097280" y="436880"/>
            <a:ext cx="10058400" cy="1300480"/>
          </a:xfrm>
        </p:spPr>
        <p:txBody>
          <a:bodyP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3200" dirty="0"/>
              <a:t>Criteria 5: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effectLst/>
            </a:endParaRPr>
          </a:p>
        </p:txBody>
      </p:sp>
      <p:sp>
        <p:nvSpPr>
          <p:cNvPr id="3" name="Content Placeholder 2">
            <a:extLst>
              <a:ext uri="{FF2B5EF4-FFF2-40B4-BE49-F238E27FC236}">
                <a16:creationId xmlns:a16="http://schemas.microsoft.com/office/drawing/2014/main" id="{C4717CE4-EB48-23AE-BD36-D14783809EDF}"/>
              </a:ext>
            </a:extLst>
          </p:cNvPr>
          <p:cNvSpPr>
            <a:spLocks noGrp="1"/>
          </p:cNvSpPr>
          <p:nvPr>
            <p:ph idx="1"/>
          </p:nvPr>
        </p:nvSpPr>
        <p:spPr/>
        <p:txBody>
          <a:bodyPr>
            <a:normAutofit fontScale="85000" lnSpcReduction="10000"/>
          </a:bodyPr>
          <a:lstStyle/>
          <a:p>
            <a:r>
              <a:rPr lang="en-US" dirty="0"/>
              <a:t>UNPROVEN </a:t>
            </a:r>
          </a:p>
          <a:p>
            <a:r>
              <a:rPr lang="en-US" dirty="0"/>
              <a:t>2 of 23 optometry schools in SLT states</a:t>
            </a:r>
          </a:p>
          <a:p>
            <a:r>
              <a:rPr lang="en-US" dirty="0"/>
              <a:t>Too many students to train on actual patients</a:t>
            </a:r>
          </a:p>
          <a:p>
            <a:r>
              <a:rPr lang="en-US" dirty="0"/>
              <a:t>Too few patients with disease to obtain surgical experience</a:t>
            </a:r>
          </a:p>
          <a:p>
            <a:r>
              <a:rPr lang="en-US" dirty="0"/>
              <a:t>Short time frame to learn essential surgical skills</a:t>
            </a:r>
          </a:p>
          <a:p>
            <a:r>
              <a:rPr lang="en-US" dirty="0"/>
              <a:t>Current course training </a:t>
            </a:r>
          </a:p>
          <a:p>
            <a:pPr lvl="1"/>
            <a:r>
              <a:rPr lang="en-US" dirty="0"/>
              <a:t>Lack of comparative data to extensive experience and 1:1 time with content expert ophthalmologists in ophthalmology resident training</a:t>
            </a:r>
          </a:p>
        </p:txBody>
      </p:sp>
    </p:spTree>
    <p:extLst>
      <p:ext uri="{BB962C8B-B14F-4D97-AF65-F5344CB8AC3E}">
        <p14:creationId xmlns:p14="http://schemas.microsoft.com/office/powerpoint/2010/main" val="39887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altLang="en-US" sz="4000" b="1" dirty="0"/>
              <a:t>Selective Laser Trabeculoplasty (SLT)</a:t>
            </a:r>
          </a:p>
        </p:txBody>
      </p:sp>
      <p:sp>
        <p:nvSpPr>
          <p:cNvPr id="45059" name="Rectangle 3"/>
          <p:cNvSpPr>
            <a:spLocks noGrp="1" noChangeArrowheads="1"/>
          </p:cNvSpPr>
          <p:nvPr>
            <p:ph type="body" sz="half" idx="1"/>
          </p:nvPr>
        </p:nvSpPr>
        <p:spPr>
          <a:xfrm>
            <a:off x="609600" y="1884680"/>
            <a:ext cx="10972800" cy="1925320"/>
          </a:xfrm>
        </p:spPr>
        <p:txBody>
          <a:bodyPr>
            <a:normAutofit lnSpcReduction="10000"/>
          </a:bodyPr>
          <a:lstStyle/>
          <a:p>
            <a:pPr eaLnBrk="1" hangingPunct="1">
              <a:lnSpc>
                <a:spcPct val="90000"/>
              </a:lnSpc>
              <a:buFont typeface="Arial" panose="020B0604020202020204" pitchFamily="34" charset="0"/>
              <a:buChar char="•"/>
            </a:pPr>
            <a:r>
              <a:rPr lang="en-US" altLang="en-US" sz="3200" dirty="0">
                <a:cs typeface="Arial" charset="0"/>
              </a:rPr>
              <a:t> 532nm frequency doubled Q-switched </a:t>
            </a:r>
            <a:r>
              <a:rPr lang="en-US" altLang="en-US" sz="3200" dirty="0" err="1">
                <a:cs typeface="Arial" charset="0"/>
              </a:rPr>
              <a:t>Nd:YAG</a:t>
            </a:r>
            <a:r>
              <a:rPr lang="en-US" altLang="en-US" sz="3200" dirty="0">
                <a:cs typeface="Arial" charset="0"/>
              </a:rPr>
              <a:t> laser; 	400 micron spot, 3 nanoseconds </a:t>
            </a:r>
          </a:p>
          <a:p>
            <a:pPr eaLnBrk="1" hangingPunct="1">
              <a:lnSpc>
                <a:spcPct val="90000"/>
              </a:lnSpc>
              <a:buFont typeface="Arial" panose="020B0604020202020204" pitchFamily="34" charset="0"/>
              <a:buChar char="•"/>
            </a:pPr>
            <a:r>
              <a:rPr lang="en-US" altLang="en-US" sz="3200" dirty="0">
                <a:cs typeface="Arial" charset="0"/>
              </a:rPr>
              <a:t> Short pulse of laser confines damage to cells 	containing melanin</a:t>
            </a:r>
            <a:endParaRPr lang="en-US" altLang="en-US" sz="3200" i="1" dirty="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pic>
        <p:nvPicPr>
          <p:cNvPr id="45060" name="Picture 5" descr="~AUT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749040"/>
            <a:ext cx="33321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AUT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749040"/>
            <a:ext cx="3143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3108960" y="3810000"/>
            <a:ext cx="65112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har char="•"/>
              <a:defRPr sz="3200">
                <a:solidFill>
                  <a:schemeClr val="bg1"/>
                </a:solidFill>
                <a:latin typeface="Arial" charset="0"/>
                <a:ea typeface="MS PGothic" pitchFamily="34" charset="-128"/>
                <a:cs typeface="Arial" charset="0"/>
              </a:defRPr>
            </a:lvl1pPr>
            <a:lvl2pPr marL="742950" indent="-285750" algn="l" eaLnBrk="0" hangingPunct="0">
              <a:buChar char="–"/>
              <a:defRPr sz="2800">
                <a:solidFill>
                  <a:schemeClr val="bg1"/>
                </a:solidFill>
                <a:latin typeface="Arial" charset="0"/>
                <a:ea typeface="Arial" charset="0"/>
                <a:cs typeface="Arial" charset="0"/>
              </a:defRPr>
            </a:lvl2pPr>
            <a:lvl3pPr marL="1143000" indent="-228600" algn="l" eaLnBrk="0" hangingPunct="0">
              <a:buChar char="•"/>
              <a:defRPr sz="2400">
                <a:solidFill>
                  <a:schemeClr val="bg1"/>
                </a:solidFill>
                <a:latin typeface="Arial" charset="0"/>
                <a:ea typeface="Arial" charset="0"/>
                <a:cs typeface="Arial" charset="0"/>
              </a:defRPr>
            </a:lvl3pPr>
            <a:lvl4pPr marL="1600200" indent="-228600" algn="l" eaLnBrk="0" hangingPunct="0">
              <a:buChar char="–"/>
              <a:defRPr sz="2000">
                <a:solidFill>
                  <a:schemeClr val="bg1"/>
                </a:solidFill>
                <a:latin typeface="Arial" charset="0"/>
                <a:ea typeface="Arial" charset="0"/>
                <a:cs typeface="Arial" charset="0"/>
              </a:defRPr>
            </a:lvl4pPr>
            <a:lvl5pPr marL="2057400" indent="-228600" algn="l" eaLnBrk="0" hangingPunct="0">
              <a:buChar char="»"/>
              <a:defRPr sz="2000">
                <a:solidFill>
                  <a:schemeClr val="bg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ea typeface="Arial" charset="0"/>
                <a:cs typeface="Arial" charset="0"/>
              </a:defRPr>
            </a:lvl9pPr>
          </a:lstStyle>
          <a:p>
            <a:pPr eaLnBrk="1" hangingPunct="1">
              <a:spcBef>
                <a:spcPct val="50000"/>
              </a:spcBef>
              <a:buFontTx/>
              <a:buNone/>
            </a:pPr>
            <a:r>
              <a:rPr lang="en-US" altLang="en-US" dirty="0">
                <a:solidFill>
                  <a:srgbClr val="FFCC00"/>
                </a:solidFill>
                <a:latin typeface="Copperplate Gothic Bold" pitchFamily="34" charset="0"/>
              </a:rPr>
              <a:t>               </a:t>
            </a:r>
            <a:r>
              <a:rPr lang="en-US" altLang="en-US" b="1" dirty="0">
                <a:solidFill>
                  <a:srgbClr val="FFD74F"/>
                </a:solidFill>
                <a:latin typeface="Calibri" pitchFamily="34" charset="0"/>
              </a:rPr>
              <a:t>ALT</a:t>
            </a:r>
            <a:r>
              <a:rPr lang="en-US" altLang="en-US" b="1" dirty="0">
                <a:solidFill>
                  <a:srgbClr val="F58D1F"/>
                </a:solidFill>
                <a:latin typeface="Calibri" pitchFamily="34" charset="0"/>
              </a:rPr>
              <a:t>                                      SLT</a:t>
            </a:r>
          </a:p>
        </p:txBody>
      </p:sp>
    </p:spTree>
    <p:extLst>
      <p:ext uri="{BB962C8B-B14F-4D97-AF65-F5344CB8AC3E}">
        <p14:creationId xmlns:p14="http://schemas.microsoft.com/office/powerpoint/2010/main" val="26431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E75-E51D-4CB9-A3EF-ACC6FA973A12}"/>
              </a:ext>
            </a:extLst>
          </p:cNvPr>
          <p:cNvSpPr>
            <a:spLocks noGrp="1"/>
          </p:cNvSpPr>
          <p:nvPr>
            <p:ph type="title"/>
          </p:nvPr>
        </p:nvSpPr>
        <p:spPr/>
        <p:txBody>
          <a:bodyPr/>
          <a:lstStyle/>
          <a:p>
            <a:r>
              <a:rPr lang="en-US" dirty="0"/>
              <a:t>Optometric Education</a:t>
            </a:r>
          </a:p>
        </p:txBody>
      </p:sp>
      <p:sp>
        <p:nvSpPr>
          <p:cNvPr id="3" name="Text Placeholder 2">
            <a:extLst>
              <a:ext uri="{FF2B5EF4-FFF2-40B4-BE49-F238E27FC236}">
                <a16:creationId xmlns:a16="http://schemas.microsoft.com/office/drawing/2014/main" id="{C39C7478-A8A5-4DEE-8640-E73283708F12}"/>
              </a:ext>
            </a:extLst>
          </p:cNvPr>
          <p:cNvSpPr>
            <a:spLocks noGrp="1"/>
          </p:cNvSpPr>
          <p:nvPr>
            <p:ph type="body" idx="1"/>
          </p:nvPr>
        </p:nvSpPr>
        <p:spPr/>
        <p:txBody>
          <a:bodyPr>
            <a:normAutofit/>
          </a:bodyPr>
          <a:lstStyle/>
          <a:p>
            <a:r>
              <a:rPr lang="en-US" sz="3200" b="1" dirty="0">
                <a:solidFill>
                  <a:schemeClr val="accent6">
                    <a:lumMod val="50000"/>
                  </a:schemeClr>
                </a:solidFill>
              </a:rPr>
              <a:t>Knowns</a:t>
            </a:r>
          </a:p>
        </p:txBody>
      </p:sp>
      <p:sp>
        <p:nvSpPr>
          <p:cNvPr id="4" name="Content Placeholder 3">
            <a:extLst>
              <a:ext uri="{FF2B5EF4-FFF2-40B4-BE49-F238E27FC236}">
                <a16:creationId xmlns:a16="http://schemas.microsoft.com/office/drawing/2014/main" id="{F80EBAC9-0725-4D9B-B611-B3EF3E6099C1}"/>
              </a:ext>
            </a:extLst>
          </p:cNvPr>
          <p:cNvSpPr>
            <a:spLocks noGrp="1"/>
          </p:cNvSpPr>
          <p:nvPr>
            <p:ph sz="half" idx="2"/>
          </p:nvPr>
        </p:nvSpPr>
        <p:spPr>
          <a:xfrm>
            <a:off x="762000" y="2582334"/>
            <a:ext cx="5364480" cy="3378200"/>
          </a:xfrm>
        </p:spPr>
        <p:txBody>
          <a:bodyPr>
            <a:normAutofit fontScale="92500"/>
          </a:bodyPr>
          <a:lstStyle/>
          <a:p>
            <a:pPr>
              <a:buFont typeface="Arial" panose="020B0604020202020204" pitchFamily="34" charset="0"/>
              <a:buChar char="•"/>
            </a:pPr>
            <a:r>
              <a:rPr lang="en-US" dirty="0"/>
              <a:t>21of 23 Schools NOT in 	States that Authorize 	SLTs</a:t>
            </a:r>
          </a:p>
          <a:p>
            <a:pPr>
              <a:buFont typeface="Arial" panose="020B0604020202020204" pitchFamily="34" charset="0"/>
              <a:buChar char="•"/>
            </a:pPr>
            <a:r>
              <a:rPr lang="en-US" dirty="0"/>
              <a:t> Large Class Sizes and 	few patients needing 	SLT</a:t>
            </a:r>
          </a:p>
        </p:txBody>
      </p:sp>
      <p:sp>
        <p:nvSpPr>
          <p:cNvPr id="5" name="Text Placeholder 4">
            <a:extLst>
              <a:ext uri="{FF2B5EF4-FFF2-40B4-BE49-F238E27FC236}">
                <a16:creationId xmlns:a16="http://schemas.microsoft.com/office/drawing/2014/main" id="{05FC788B-0DAF-4739-9B79-D33BDBC81585}"/>
              </a:ext>
            </a:extLst>
          </p:cNvPr>
          <p:cNvSpPr>
            <a:spLocks noGrp="1"/>
          </p:cNvSpPr>
          <p:nvPr>
            <p:ph type="body" sz="quarter" idx="3"/>
          </p:nvPr>
        </p:nvSpPr>
        <p:spPr/>
        <p:txBody>
          <a:bodyPr>
            <a:normAutofit/>
          </a:bodyPr>
          <a:lstStyle/>
          <a:p>
            <a:r>
              <a:rPr lang="en-US" sz="3200" b="1" dirty="0">
                <a:solidFill>
                  <a:schemeClr val="accent6">
                    <a:lumMod val="50000"/>
                  </a:schemeClr>
                </a:solidFill>
              </a:rPr>
              <a:t>Unknowns</a:t>
            </a:r>
          </a:p>
        </p:txBody>
      </p:sp>
      <p:sp>
        <p:nvSpPr>
          <p:cNvPr id="6" name="Content Placeholder 5">
            <a:extLst>
              <a:ext uri="{FF2B5EF4-FFF2-40B4-BE49-F238E27FC236}">
                <a16:creationId xmlns:a16="http://schemas.microsoft.com/office/drawing/2014/main" id="{AC932A1C-16D0-4915-A3C5-0034CC43B479}"/>
              </a:ext>
            </a:extLst>
          </p:cNvPr>
          <p:cNvSpPr>
            <a:spLocks noGrp="1"/>
          </p:cNvSpPr>
          <p:nvPr>
            <p:ph sz="quarter" idx="4"/>
          </p:nvPr>
        </p:nvSpPr>
        <p:spPr>
          <a:xfrm>
            <a:off x="6217920" y="2582334"/>
            <a:ext cx="5740400" cy="3378200"/>
          </a:xfrm>
        </p:spPr>
        <p:txBody>
          <a:bodyPr>
            <a:normAutofit fontScale="92500"/>
          </a:bodyPr>
          <a:lstStyle/>
          <a:p>
            <a:pPr>
              <a:buFont typeface="Arial" panose="020B0604020202020204" pitchFamily="34" charset="0"/>
              <a:buChar char="•"/>
            </a:pPr>
            <a:r>
              <a:rPr lang="en-US" dirty="0"/>
              <a:t> Simulated and real patient 	training</a:t>
            </a:r>
          </a:p>
          <a:p>
            <a:pPr>
              <a:buFont typeface="Arial" panose="020B0604020202020204" pitchFamily="34" charset="0"/>
              <a:buChar char="•"/>
            </a:pPr>
            <a:r>
              <a:rPr lang="en-US" dirty="0"/>
              <a:t> Avg. # Patients Needing 	SLT Evaluated</a:t>
            </a:r>
          </a:p>
          <a:p>
            <a:pPr>
              <a:buFont typeface="Arial" panose="020B0604020202020204" pitchFamily="34" charset="0"/>
              <a:buChar char="•"/>
            </a:pPr>
            <a:r>
              <a:rPr lang="en-US" dirty="0"/>
              <a:t> Avg. # Gonioscopy Exams</a:t>
            </a:r>
          </a:p>
          <a:p>
            <a:pPr>
              <a:buFont typeface="Arial" panose="020B0604020202020204" pitchFamily="34" charset="0"/>
              <a:buChar char="•"/>
            </a:pPr>
            <a:r>
              <a:rPr lang="en-US" dirty="0"/>
              <a:t> Avg. # of SLT Performed</a:t>
            </a:r>
          </a:p>
        </p:txBody>
      </p:sp>
    </p:spTree>
    <p:extLst>
      <p:ext uri="{BB962C8B-B14F-4D97-AF65-F5344CB8AC3E}">
        <p14:creationId xmlns:p14="http://schemas.microsoft.com/office/powerpoint/2010/main" val="13515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B7E0-9541-4FB5-98EC-B339770931BD}"/>
              </a:ext>
            </a:extLst>
          </p:cNvPr>
          <p:cNvSpPr>
            <a:spLocks noGrp="1"/>
          </p:cNvSpPr>
          <p:nvPr>
            <p:ph type="title"/>
          </p:nvPr>
        </p:nvSpPr>
        <p:spPr>
          <a:xfrm>
            <a:off x="1097280" y="629522"/>
            <a:ext cx="10058400" cy="1107838"/>
          </a:xfrm>
        </p:spPr>
        <p:txBody>
          <a:bodyPr>
            <a:normAutofit fontScale="90000"/>
          </a:bodyPr>
          <a:lstStyle/>
          <a:p>
            <a:r>
              <a:rPr lang="en-US" dirty="0"/>
              <a:t>OD 16-Hour Laser Therapy to the Anterior Segment Course</a:t>
            </a:r>
          </a:p>
        </p:txBody>
      </p:sp>
      <p:pic>
        <p:nvPicPr>
          <p:cNvPr id="6" name="Content Placeholder 5" descr="Graphical user interface, application, Word&#10;&#10;Description automatically generated">
            <a:extLst>
              <a:ext uri="{FF2B5EF4-FFF2-40B4-BE49-F238E27FC236}">
                <a16:creationId xmlns:a16="http://schemas.microsoft.com/office/drawing/2014/main" id="{7740DE9C-DBB5-6526-444B-D158276F20FB}"/>
              </a:ext>
            </a:extLst>
          </p:cNvPr>
          <p:cNvPicPr>
            <a:picLocks noGrp="1" noChangeAspect="1"/>
          </p:cNvPicPr>
          <p:nvPr>
            <p:ph sz="half" idx="1"/>
          </p:nvPr>
        </p:nvPicPr>
        <p:blipFill rotWithShape="1">
          <a:blip r:embed="rId3"/>
          <a:srcRect l="33469" t="20163" r="33198" b="19350"/>
          <a:stretch/>
        </p:blipFill>
        <p:spPr>
          <a:xfrm>
            <a:off x="1251752" y="1882669"/>
            <a:ext cx="3920324" cy="4294293"/>
          </a:xfrm>
          <a:prstGeom prst="rect">
            <a:avLst/>
          </a:prstGeom>
          <a:solidFill>
            <a:srgbClr val="D00000"/>
          </a:solidFill>
          <a:ln w="57150">
            <a:solidFill>
              <a:srgbClr val="D00000"/>
            </a:solid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39A56B9E-7DD7-4DE0-8F2D-8F4A0548344E}"/>
              </a:ext>
            </a:extLst>
          </p:cNvPr>
          <p:cNvPicPr>
            <a:picLocks noChangeAspect="1"/>
          </p:cNvPicPr>
          <p:nvPr/>
        </p:nvPicPr>
        <p:blipFill>
          <a:blip r:embed="rId4"/>
          <a:stretch>
            <a:fillRect/>
          </a:stretch>
        </p:blipFill>
        <p:spPr>
          <a:xfrm>
            <a:off x="6835514" y="1933189"/>
            <a:ext cx="3234595" cy="4295289"/>
          </a:xfrm>
          <a:prstGeom prst="rect">
            <a:avLst/>
          </a:prstGeom>
          <a:ln w="57150">
            <a:solidFill>
              <a:schemeClr val="accent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189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6</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fontScale="92500"/>
          </a:bodyPr>
          <a:lstStyle/>
          <a:p>
            <a:pPr algn="ctr"/>
            <a:endParaRPr lang="en-US" dirty="0"/>
          </a:p>
          <a:p>
            <a:pPr algn="ctr"/>
            <a:r>
              <a:rPr lang="en-US" sz="48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4800" spc="-50" dirty="0"/>
          </a:p>
        </p:txBody>
      </p:sp>
    </p:spTree>
    <p:extLst>
      <p:ext uri="{BB962C8B-B14F-4D97-AF65-F5344CB8AC3E}">
        <p14:creationId xmlns:p14="http://schemas.microsoft.com/office/powerpoint/2010/main" val="2747028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92AB-FAA4-7CD3-2F52-6B49C3A2C1BA}"/>
              </a:ext>
            </a:extLst>
          </p:cNvPr>
          <p:cNvSpPr>
            <a:spLocks noGrp="1"/>
          </p:cNvSpPr>
          <p:nvPr>
            <p:ph type="title"/>
          </p:nvPr>
        </p:nvSpPr>
        <p:spPr/>
        <p:txBody>
          <a:bodyPr>
            <a:normAutofit/>
          </a:bodyPr>
          <a:lstStyle/>
          <a:p>
            <a:r>
              <a:rPr lang="en-US" sz="3200" dirty="0"/>
              <a:t>Criteria 6: </a:t>
            </a:r>
            <a:r>
              <a:rPr lang="en-US" sz="3200" kern="1200" spc="-50" baseline="0" dirty="0">
                <a:solidFill>
                  <a:schemeClr val="tx1">
                    <a:lumMod val="75000"/>
                    <a:lumOff val="25000"/>
                  </a:schemeClr>
                </a:solidFill>
                <a:effectLst/>
              </a:rPr>
              <a:t>Adequate measures to assess </a:t>
            </a:r>
            <a:br>
              <a:rPr lang="en-US" sz="3200" kern="1200" spc="-50" baseline="0" dirty="0">
                <a:solidFill>
                  <a:schemeClr val="tx1">
                    <a:lumMod val="75000"/>
                    <a:lumOff val="25000"/>
                  </a:schemeClr>
                </a:solidFill>
                <a:effectLst/>
              </a:rPr>
            </a:br>
            <a:r>
              <a:rPr lang="en-US" sz="3200" kern="1200" spc="-50" baseline="0" dirty="0">
                <a:solidFill>
                  <a:schemeClr val="tx1">
                    <a:lumMod val="75000"/>
                    <a:lumOff val="25000"/>
                  </a:schemeClr>
                </a:solidFill>
                <a:effectLst/>
              </a:rPr>
              <a:t>if competently performing new skill or service and take appropriate measures if they are not</a:t>
            </a:r>
            <a:endParaRPr lang="en-US" sz="3200" dirty="0"/>
          </a:p>
        </p:txBody>
      </p:sp>
      <p:sp>
        <p:nvSpPr>
          <p:cNvPr id="3" name="Content Placeholder 2">
            <a:extLst>
              <a:ext uri="{FF2B5EF4-FFF2-40B4-BE49-F238E27FC236}">
                <a16:creationId xmlns:a16="http://schemas.microsoft.com/office/drawing/2014/main" id="{3D53396E-A00C-9AE7-5CFA-896941A22FC3}"/>
              </a:ext>
            </a:extLst>
          </p:cNvPr>
          <p:cNvSpPr>
            <a:spLocks noGrp="1"/>
          </p:cNvSpPr>
          <p:nvPr>
            <p:ph idx="1"/>
          </p:nvPr>
        </p:nvSpPr>
        <p:spPr/>
        <p:txBody>
          <a:bodyPr>
            <a:normAutofit/>
          </a:bodyPr>
          <a:lstStyle/>
          <a:p>
            <a:r>
              <a:rPr lang="en-US" dirty="0"/>
              <a:t>Unknown competency assessment and corrective actions</a:t>
            </a:r>
          </a:p>
          <a:p>
            <a:endParaRPr lang="en-US" dirty="0"/>
          </a:p>
        </p:txBody>
      </p:sp>
      <p:graphicFrame>
        <p:nvGraphicFramePr>
          <p:cNvPr id="4" name="Table 4">
            <a:extLst>
              <a:ext uri="{FF2B5EF4-FFF2-40B4-BE49-F238E27FC236}">
                <a16:creationId xmlns:a16="http://schemas.microsoft.com/office/drawing/2014/main" id="{3B11EFF9-3A5D-431C-A65D-26902716AC16}"/>
              </a:ext>
            </a:extLst>
          </p:cNvPr>
          <p:cNvGraphicFramePr>
            <a:graphicFrameLocks noGrp="1"/>
          </p:cNvGraphicFramePr>
          <p:nvPr>
            <p:extLst>
              <p:ext uri="{D42A27DB-BD31-4B8C-83A1-F6EECF244321}">
                <p14:modId xmlns:p14="http://schemas.microsoft.com/office/powerpoint/2010/main" val="2639602263"/>
              </p:ext>
            </p:extLst>
          </p:nvPr>
        </p:nvGraphicFramePr>
        <p:xfrm>
          <a:off x="1748118" y="3197513"/>
          <a:ext cx="8915631" cy="2804160"/>
        </p:xfrm>
        <a:graphic>
          <a:graphicData uri="http://schemas.openxmlformats.org/drawingml/2006/table">
            <a:tbl>
              <a:tblPr firstRow="1" bandRow="1">
                <a:tableStyleId>{21E4AEA4-8DFA-4A89-87EB-49C32662AFE0}</a:tableStyleId>
              </a:tblPr>
              <a:tblGrid>
                <a:gridCol w="4652682">
                  <a:extLst>
                    <a:ext uri="{9D8B030D-6E8A-4147-A177-3AD203B41FA5}">
                      <a16:colId xmlns:a16="http://schemas.microsoft.com/office/drawing/2014/main" val="241396861"/>
                    </a:ext>
                  </a:extLst>
                </a:gridCol>
                <a:gridCol w="4262949">
                  <a:extLst>
                    <a:ext uri="{9D8B030D-6E8A-4147-A177-3AD203B41FA5}">
                      <a16:colId xmlns:a16="http://schemas.microsoft.com/office/drawing/2014/main" val="2731590616"/>
                    </a:ext>
                  </a:extLst>
                </a:gridCol>
              </a:tblGrid>
              <a:tr h="370840">
                <a:tc>
                  <a:txBody>
                    <a:bodyPr/>
                    <a:lstStyle/>
                    <a:p>
                      <a:r>
                        <a:rPr lang="en-US" sz="3200" dirty="0">
                          <a:latin typeface="+mj-lt"/>
                        </a:rPr>
                        <a:t>Optometrists</a:t>
                      </a:r>
                    </a:p>
                  </a:txBody>
                  <a:tcPr/>
                </a:tc>
                <a:tc>
                  <a:txBody>
                    <a:bodyPr/>
                    <a:lstStyle/>
                    <a:p>
                      <a:r>
                        <a:rPr lang="en-US" sz="3200" dirty="0">
                          <a:latin typeface="+mj-lt"/>
                        </a:rPr>
                        <a:t>Ophthalmologists</a:t>
                      </a:r>
                    </a:p>
                  </a:txBody>
                  <a:tcPr/>
                </a:tc>
                <a:extLst>
                  <a:ext uri="{0D108BD9-81ED-4DB2-BD59-A6C34878D82A}">
                    <a16:rowId xmlns:a16="http://schemas.microsoft.com/office/drawing/2014/main" val="3242178241"/>
                  </a:ext>
                </a:extLst>
              </a:tr>
              <a:tr h="370840">
                <a:tc>
                  <a:txBody>
                    <a:bodyPr/>
                    <a:lstStyle/>
                    <a:p>
                      <a:r>
                        <a:rPr lang="en-US" sz="3200" dirty="0">
                          <a:latin typeface="+mj-lt"/>
                        </a:rPr>
                        <a:t>a 16-hour course in anterior segment laser therapy</a:t>
                      </a:r>
                    </a:p>
                  </a:txBody>
                  <a:tcPr/>
                </a:tc>
                <a:tc>
                  <a:txBody>
                    <a:bodyPr/>
                    <a:lstStyle/>
                    <a:p>
                      <a:r>
                        <a:rPr lang="en-US" sz="2800" dirty="0">
                          <a:latin typeface="+mj-lt"/>
                        </a:rPr>
                        <a:t>ACGME RRC and AUPO defined minimal and competency standards before independent practice</a:t>
                      </a:r>
                    </a:p>
                  </a:txBody>
                  <a:tcPr/>
                </a:tc>
                <a:extLst>
                  <a:ext uri="{0D108BD9-81ED-4DB2-BD59-A6C34878D82A}">
                    <a16:rowId xmlns:a16="http://schemas.microsoft.com/office/drawing/2014/main" val="1084139431"/>
                  </a:ext>
                </a:extLst>
              </a:tr>
            </a:tbl>
          </a:graphicData>
        </a:graphic>
      </p:graphicFrame>
    </p:spTree>
    <p:extLst>
      <p:ext uri="{BB962C8B-B14F-4D97-AF65-F5344CB8AC3E}">
        <p14:creationId xmlns:p14="http://schemas.microsoft.com/office/powerpoint/2010/main" val="3816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80CA-106A-C9EF-0DC9-8A25989ADF05}"/>
              </a:ext>
            </a:extLst>
          </p:cNvPr>
          <p:cNvSpPr>
            <a:spLocks noGrp="1"/>
          </p:cNvSpPr>
          <p:nvPr>
            <p:ph type="title"/>
          </p:nvPr>
        </p:nvSpPr>
        <p:spPr/>
        <p:txBody>
          <a:bodyPr/>
          <a:lstStyle/>
          <a:p>
            <a:r>
              <a:rPr lang="en-US"/>
              <a:t>Comparative Perspective</a:t>
            </a:r>
          </a:p>
        </p:txBody>
      </p:sp>
      <p:sp>
        <p:nvSpPr>
          <p:cNvPr id="3" name="Content Placeholder 2">
            <a:extLst>
              <a:ext uri="{FF2B5EF4-FFF2-40B4-BE49-F238E27FC236}">
                <a16:creationId xmlns:a16="http://schemas.microsoft.com/office/drawing/2014/main" id="{16DECB91-C523-0EBC-17C6-903E704EC7CE}"/>
              </a:ext>
            </a:extLst>
          </p:cNvPr>
          <p:cNvSpPr>
            <a:spLocks noGrp="1"/>
          </p:cNvSpPr>
          <p:nvPr>
            <p:ph idx="1"/>
          </p:nvPr>
        </p:nvSpPr>
        <p:spPr>
          <a:xfrm>
            <a:off x="838200" y="2120347"/>
            <a:ext cx="10515600" cy="4056615"/>
          </a:xfrm>
        </p:spPr>
        <p:txBody>
          <a:bodyPr>
            <a:normAutofit/>
          </a:bodyPr>
          <a:lstStyle/>
          <a:p>
            <a:pPr marL="0" indent="0">
              <a:buNone/>
            </a:pPr>
            <a:r>
              <a:rPr lang="en-US" sz="3600"/>
              <a:t> </a:t>
            </a:r>
          </a:p>
          <a:p>
            <a:pPr marL="0" indent="0">
              <a:buNone/>
            </a:pPr>
            <a:r>
              <a:rPr lang="en-US" sz="3600"/>
              <a:t>American Board of Ophthalmology</a:t>
            </a:r>
          </a:p>
          <a:p>
            <a:pPr marL="0" indent="0">
              <a:buNone/>
            </a:pPr>
            <a:endParaRPr lang="en-US" sz="3600"/>
          </a:p>
          <a:p>
            <a:pPr marL="0" indent="0">
              <a:buNone/>
            </a:pPr>
            <a:r>
              <a:rPr lang="en-US" sz="3600"/>
              <a:t>American Council on Graduate Medical             	      Education</a:t>
            </a:r>
          </a:p>
        </p:txBody>
      </p:sp>
    </p:spTree>
    <p:extLst>
      <p:ext uri="{BB962C8B-B14F-4D97-AF65-F5344CB8AC3E}">
        <p14:creationId xmlns:p14="http://schemas.microsoft.com/office/powerpoint/2010/main" val="1993155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FE0E-9761-9599-5877-289E8B6E4181}"/>
              </a:ext>
            </a:extLst>
          </p:cNvPr>
          <p:cNvSpPr>
            <a:spLocks noGrp="1"/>
          </p:cNvSpPr>
          <p:nvPr>
            <p:ph type="title"/>
          </p:nvPr>
        </p:nvSpPr>
        <p:spPr>
          <a:xfrm>
            <a:off x="838200" y="365126"/>
            <a:ext cx="10515600" cy="1219126"/>
          </a:xfrm>
        </p:spPr>
        <p:txBody>
          <a:bodyPr>
            <a:normAutofit fontScale="90000"/>
          </a:bodyPr>
          <a:lstStyle/>
          <a:p>
            <a:r>
              <a:rPr lang="en-US" dirty="0"/>
              <a:t>American Council on Graduate Medical Education</a:t>
            </a:r>
          </a:p>
        </p:txBody>
      </p:sp>
      <p:sp>
        <p:nvSpPr>
          <p:cNvPr id="3" name="Content Placeholder 2">
            <a:extLst>
              <a:ext uri="{FF2B5EF4-FFF2-40B4-BE49-F238E27FC236}">
                <a16:creationId xmlns:a16="http://schemas.microsoft.com/office/drawing/2014/main" id="{31E6C0E9-DCD9-843E-9AC1-E28CF6C7501C}"/>
              </a:ext>
            </a:extLst>
          </p:cNvPr>
          <p:cNvSpPr>
            <a:spLocks noGrp="1"/>
          </p:cNvSpPr>
          <p:nvPr>
            <p:ph idx="1"/>
          </p:nvPr>
        </p:nvSpPr>
        <p:spPr>
          <a:xfrm>
            <a:off x="602034" y="2277210"/>
            <a:ext cx="10515600" cy="3718487"/>
          </a:xfrm>
        </p:spPr>
        <p:txBody>
          <a:bodyPr>
            <a:noAutofit/>
          </a:bodyPr>
          <a:lstStyle/>
          <a:p>
            <a:pPr>
              <a:lnSpc>
                <a:spcPct val="100000"/>
              </a:lnSpc>
              <a:buFont typeface="Arial" panose="020B0604020202020204" pitchFamily="34" charset="0"/>
              <a:buChar char="•"/>
            </a:pPr>
            <a:r>
              <a:rPr lang="en-US" sz="2400" dirty="0"/>
              <a:t>Continuously Assessed Training, performance reviewed every 6 </a:t>
            </a:r>
            <a:r>
              <a:rPr lang="en-US" sz="2400" dirty="0" err="1"/>
              <a:t>mo</a:t>
            </a:r>
            <a:endParaRPr lang="en-US" sz="2400" dirty="0"/>
          </a:p>
          <a:p>
            <a:pPr lvl="1">
              <a:lnSpc>
                <a:spcPct val="100000"/>
              </a:lnSpc>
              <a:buFont typeface="Arial" panose="020B0604020202020204" pitchFamily="34" charset="0"/>
              <a:buChar char="•"/>
            </a:pPr>
            <a:r>
              <a:rPr lang="en-US" sz="2400" dirty="0"/>
              <a:t>Clinical Competency Committee and ACGME standards</a:t>
            </a:r>
          </a:p>
          <a:p>
            <a:pPr>
              <a:lnSpc>
                <a:spcPct val="100000"/>
              </a:lnSpc>
              <a:buFont typeface="Arial" panose="020B0604020202020204" pitchFamily="34" charset="0"/>
              <a:buChar char="•"/>
            </a:pPr>
            <a:r>
              <a:rPr lang="en-US" sz="2400" dirty="0"/>
              <a:t> Large volume of 1:1 proctored Clinical Cases</a:t>
            </a:r>
          </a:p>
          <a:p>
            <a:pPr>
              <a:lnSpc>
                <a:spcPct val="100000"/>
              </a:lnSpc>
              <a:buFont typeface="Arial" panose="020B0604020202020204" pitchFamily="34" charset="0"/>
              <a:buChar char="•"/>
            </a:pPr>
            <a:r>
              <a:rPr lang="en-US" sz="2400" dirty="0"/>
              <a:t> Step-wise Surgeon-proctored Instruction</a:t>
            </a:r>
          </a:p>
          <a:p>
            <a:pPr>
              <a:lnSpc>
                <a:spcPct val="100000"/>
              </a:lnSpc>
              <a:buFont typeface="Arial" panose="020B0604020202020204" pitchFamily="34" charset="0"/>
              <a:buChar char="•"/>
            </a:pPr>
            <a:r>
              <a:rPr lang="en-US" sz="2400" dirty="0"/>
              <a:t>Graduated increase in responsibility and procedure performance</a:t>
            </a:r>
          </a:p>
          <a:p>
            <a:pPr>
              <a:lnSpc>
                <a:spcPct val="100000"/>
              </a:lnSpc>
              <a:buFont typeface="Arial" panose="020B0604020202020204" pitchFamily="34" charset="0"/>
              <a:buChar char="•"/>
            </a:pPr>
            <a:endParaRPr lang="en-US" sz="2400" dirty="0"/>
          </a:p>
          <a:p>
            <a:pPr>
              <a:lnSpc>
                <a:spcPct val="100000"/>
              </a:lnSpc>
            </a:pPr>
            <a:r>
              <a:rPr lang="en-US" sz="2400" dirty="0">
                <a:hlinkClick r:id="rId3"/>
              </a:rPr>
              <a:t>https://www.acgme.org/specialties/ophthalmology/overview/</a:t>
            </a:r>
            <a:r>
              <a:rPr lang="en-US" sz="2400" dirty="0"/>
              <a:t> </a:t>
            </a:r>
          </a:p>
          <a:p>
            <a:pPr>
              <a:lnSpc>
                <a:spcPct val="100000"/>
              </a:lnSpc>
              <a:buFont typeface="Arial" panose="020B0604020202020204" pitchFamily="34" charset="0"/>
              <a:buChar char="•"/>
            </a:pPr>
            <a:endParaRPr lang="en-US" sz="2400" dirty="0"/>
          </a:p>
          <a:p>
            <a:pPr>
              <a:lnSpc>
                <a:spcPct val="100000"/>
              </a:lnSpc>
            </a:pPr>
            <a:endParaRPr lang="en-US" sz="2400" dirty="0"/>
          </a:p>
        </p:txBody>
      </p:sp>
    </p:spTree>
    <p:extLst>
      <p:ext uri="{BB962C8B-B14F-4D97-AF65-F5344CB8AC3E}">
        <p14:creationId xmlns:p14="http://schemas.microsoft.com/office/powerpoint/2010/main" val="2530706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29A4-5D11-EC40-EE1C-D866342D1BC2}"/>
              </a:ext>
            </a:extLst>
          </p:cNvPr>
          <p:cNvSpPr>
            <a:spLocks noGrp="1"/>
          </p:cNvSpPr>
          <p:nvPr>
            <p:ph type="title"/>
          </p:nvPr>
        </p:nvSpPr>
        <p:spPr>
          <a:xfrm>
            <a:off x="838200" y="365126"/>
            <a:ext cx="10515600" cy="1123432"/>
          </a:xfrm>
        </p:spPr>
        <p:txBody>
          <a:bodyPr>
            <a:normAutofit fontScale="90000"/>
          </a:bodyPr>
          <a:lstStyle/>
          <a:p>
            <a:r>
              <a:rPr lang="en-US" dirty="0"/>
              <a:t>American Academy of Ophthalmology</a:t>
            </a:r>
          </a:p>
        </p:txBody>
      </p:sp>
      <p:sp>
        <p:nvSpPr>
          <p:cNvPr id="3" name="Content Placeholder 2">
            <a:extLst>
              <a:ext uri="{FF2B5EF4-FFF2-40B4-BE49-F238E27FC236}">
                <a16:creationId xmlns:a16="http://schemas.microsoft.com/office/drawing/2014/main" id="{8A30EB29-EA38-B27A-3975-4F99818F1F92}"/>
              </a:ext>
            </a:extLst>
          </p:cNvPr>
          <p:cNvSpPr>
            <a:spLocks noGrp="1"/>
          </p:cNvSpPr>
          <p:nvPr>
            <p:ph idx="1"/>
          </p:nvPr>
        </p:nvSpPr>
        <p:spPr>
          <a:xfrm>
            <a:off x="838200" y="2318140"/>
            <a:ext cx="10515600" cy="3615300"/>
          </a:xfrm>
        </p:spPr>
        <p:txBody>
          <a:bodyPr>
            <a:noAutofit/>
          </a:bodyPr>
          <a:lstStyle/>
          <a:p>
            <a:pPr>
              <a:buFont typeface="Arial" panose="020B0604020202020204" pitchFamily="34" charset="0"/>
              <a:buChar char="•"/>
            </a:pPr>
            <a:r>
              <a:rPr lang="en-US" sz="4000" dirty="0"/>
              <a:t> 32,000 Ophthalmic surgeons, 7   	Subspecialties</a:t>
            </a:r>
          </a:p>
          <a:p>
            <a:pPr>
              <a:buFont typeface="Arial" panose="020B0604020202020204" pitchFamily="34" charset="0"/>
              <a:buChar char="•"/>
            </a:pPr>
            <a:r>
              <a:rPr lang="en-US" sz="4000" dirty="0"/>
              <a:t>Gold Standard: Education and Training</a:t>
            </a:r>
          </a:p>
          <a:p>
            <a:pPr>
              <a:buFont typeface="Arial" panose="020B0604020202020204" pitchFamily="34" charset="0"/>
              <a:buChar char="•"/>
            </a:pPr>
            <a:r>
              <a:rPr lang="en-US" sz="4000" dirty="0"/>
              <a:t> ONE Network</a:t>
            </a:r>
          </a:p>
          <a:p>
            <a:pPr>
              <a:buFont typeface="Arial" panose="020B0604020202020204" pitchFamily="34" charset="0"/>
              <a:buChar char="•"/>
            </a:pPr>
            <a:r>
              <a:rPr lang="en-US" sz="4000" dirty="0"/>
              <a:t> IRIS Registry</a:t>
            </a:r>
          </a:p>
        </p:txBody>
      </p:sp>
    </p:spTree>
    <p:extLst>
      <p:ext uri="{BB962C8B-B14F-4D97-AF65-F5344CB8AC3E}">
        <p14:creationId xmlns:p14="http://schemas.microsoft.com/office/powerpoint/2010/main" val="2265950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B3D9-6321-3A0F-7B74-07009DC82A21}"/>
              </a:ext>
            </a:extLst>
          </p:cNvPr>
          <p:cNvSpPr>
            <a:spLocks noGrp="1"/>
          </p:cNvSpPr>
          <p:nvPr>
            <p:ph type="title"/>
          </p:nvPr>
        </p:nvSpPr>
        <p:spPr/>
        <p:txBody>
          <a:bodyPr/>
          <a:lstStyle/>
          <a:p>
            <a:r>
              <a:rPr lang="en-US" b="1"/>
              <a:t>Complexity of Patients </a:t>
            </a:r>
            <a:r>
              <a:rPr lang="en-US"/>
              <a:t>MD vs OD</a:t>
            </a:r>
          </a:p>
        </p:txBody>
      </p:sp>
      <p:sp>
        <p:nvSpPr>
          <p:cNvPr id="3" name="Content Placeholder 2">
            <a:extLst>
              <a:ext uri="{FF2B5EF4-FFF2-40B4-BE49-F238E27FC236}">
                <a16:creationId xmlns:a16="http://schemas.microsoft.com/office/drawing/2014/main" id="{3F3776C1-065D-1A30-885A-03B6071B3BB5}"/>
              </a:ext>
            </a:extLst>
          </p:cNvPr>
          <p:cNvSpPr>
            <a:spLocks noGrp="1"/>
          </p:cNvSpPr>
          <p:nvPr>
            <p:ph idx="1"/>
          </p:nvPr>
        </p:nvSpPr>
        <p:spPr>
          <a:xfrm>
            <a:off x="1097280" y="1845734"/>
            <a:ext cx="10664900" cy="4510096"/>
          </a:xfrm>
        </p:spPr>
        <p:txBody>
          <a:bodyPr>
            <a:normAutofit/>
          </a:bodyPr>
          <a:lstStyle/>
          <a:p>
            <a:r>
              <a:rPr lang="en-US" sz="3900" dirty="0">
                <a:solidFill>
                  <a:srgbClr val="202020"/>
                </a:solidFill>
              </a:rPr>
              <a:t>Comparative Study of Eye Care Patients</a:t>
            </a:r>
          </a:p>
          <a:p>
            <a:r>
              <a:rPr lang="en-US" sz="3900" b="0" i="0" dirty="0">
                <a:solidFill>
                  <a:srgbClr val="202020"/>
                </a:solidFill>
                <a:effectLst/>
              </a:rPr>
              <a:t>Ophthalmology:</a:t>
            </a:r>
          </a:p>
          <a:p>
            <a:pPr lvl="1">
              <a:buFont typeface="Arial" panose="020B0604020202020204" pitchFamily="34" charset="0"/>
              <a:buChar char="•"/>
            </a:pPr>
            <a:r>
              <a:rPr lang="en-US" sz="3900" dirty="0">
                <a:solidFill>
                  <a:srgbClr val="202020"/>
                </a:solidFill>
              </a:rPr>
              <a:t>O</a:t>
            </a:r>
            <a:r>
              <a:rPr lang="en-US" sz="3900" i="0" dirty="0">
                <a:solidFill>
                  <a:srgbClr val="202020"/>
                </a:solidFill>
                <a:effectLst/>
              </a:rPr>
              <a:t>lder beneficiaries</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racially diverse</a:t>
            </a:r>
          </a:p>
          <a:p>
            <a:pPr lvl="1">
              <a:buFont typeface="Arial" panose="020B0604020202020204" pitchFamily="34" charset="0"/>
              <a:buChar char="•"/>
            </a:pPr>
            <a:r>
              <a:rPr lang="en-US" sz="3900" dirty="0">
                <a:solidFill>
                  <a:srgbClr val="202020"/>
                </a:solidFill>
              </a:rPr>
              <a:t>M</a:t>
            </a:r>
            <a:r>
              <a:rPr lang="en-US" sz="3900" i="0" dirty="0">
                <a:solidFill>
                  <a:srgbClr val="202020"/>
                </a:solidFill>
                <a:effectLst/>
              </a:rPr>
              <a:t>ore medically complex beneficiaries</a:t>
            </a:r>
            <a:endParaRPr lang="en-US" dirty="0"/>
          </a:p>
        </p:txBody>
      </p:sp>
      <p:sp>
        <p:nvSpPr>
          <p:cNvPr id="5" name="TextBox 4">
            <a:extLst>
              <a:ext uri="{FF2B5EF4-FFF2-40B4-BE49-F238E27FC236}">
                <a16:creationId xmlns:a16="http://schemas.microsoft.com/office/drawing/2014/main" id="{83ABDDF7-ED2F-4171-A671-BB7D26B864AC}"/>
              </a:ext>
            </a:extLst>
          </p:cNvPr>
          <p:cNvSpPr txBox="1"/>
          <p:nvPr/>
        </p:nvSpPr>
        <p:spPr>
          <a:xfrm>
            <a:off x="1018755" y="5120641"/>
            <a:ext cx="10743425" cy="1261884"/>
          </a:xfrm>
          <a:prstGeom prst="rect">
            <a:avLst/>
          </a:prstGeom>
          <a:noFill/>
        </p:spPr>
        <p:txBody>
          <a:bodyPr wrap="square">
            <a:spAutoFit/>
          </a:bodyPr>
          <a:lstStyle/>
          <a:p>
            <a:r>
              <a:rPr kumimoji="0" lang="en-US" sz="1200" b="0" i="0" u="none" strike="noStrike" kern="1200" cap="none" spc="0" normalizeH="0" baseline="0" noProof="0">
                <a:ln>
                  <a:noFill/>
                </a:ln>
                <a:solidFill>
                  <a:srgbClr val="202020"/>
                </a:solidFill>
                <a:effectLst/>
                <a:uLnTx/>
                <a:uFillTx/>
                <a:latin typeface="Calibri" panose="020F0502020204030204"/>
                <a:ea typeface="+mn-ea"/>
                <a:cs typeface="+mn-cs"/>
              </a:rPr>
              <a:t>, </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https://journals.plos.org/plosone/article?id=10.1371/journal.pone.0227783</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sz="3200"/>
          </a:p>
        </p:txBody>
      </p:sp>
    </p:spTree>
    <p:extLst>
      <p:ext uri="{BB962C8B-B14F-4D97-AF65-F5344CB8AC3E}">
        <p14:creationId xmlns:p14="http://schemas.microsoft.com/office/powerpoint/2010/main" val="109505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9624-1F9D-389E-17B7-0D9FEB726789}"/>
              </a:ext>
            </a:extLst>
          </p:cNvPr>
          <p:cNvSpPr>
            <a:spLocks noGrp="1"/>
          </p:cNvSpPr>
          <p:nvPr>
            <p:ph type="title"/>
          </p:nvPr>
        </p:nvSpPr>
        <p:spPr/>
        <p:txBody>
          <a:bodyPr/>
          <a:lstStyle/>
          <a:p>
            <a:r>
              <a:rPr lang="en-US" b="1" dirty="0"/>
              <a:t>Typical Day in a Rural Ophthalmology Clinic</a:t>
            </a:r>
          </a:p>
        </p:txBody>
      </p:sp>
      <p:sp>
        <p:nvSpPr>
          <p:cNvPr id="3" name="Content Placeholder 2">
            <a:extLst>
              <a:ext uri="{FF2B5EF4-FFF2-40B4-BE49-F238E27FC236}">
                <a16:creationId xmlns:a16="http://schemas.microsoft.com/office/drawing/2014/main" id="{B177688E-F675-4214-66DB-D8214F794B96}"/>
              </a:ext>
            </a:extLst>
          </p:cNvPr>
          <p:cNvSpPr>
            <a:spLocks noGrp="1"/>
          </p:cNvSpPr>
          <p:nvPr>
            <p:ph idx="1"/>
          </p:nvPr>
        </p:nvSpPr>
        <p:spPr/>
        <p:txBody>
          <a:bodyPr>
            <a:normAutofit lnSpcReduction="10000"/>
          </a:bodyPr>
          <a:lstStyle/>
          <a:p>
            <a:r>
              <a:rPr lang="en-US" dirty="0"/>
              <a:t>Cataract Evaluations- 7</a:t>
            </a:r>
          </a:p>
          <a:p>
            <a:r>
              <a:rPr lang="en-US" dirty="0"/>
              <a:t>YAG Laser Surgeries- 5</a:t>
            </a:r>
          </a:p>
          <a:p>
            <a:r>
              <a:rPr lang="en-US" dirty="0"/>
              <a:t>Post Operative Patients- 11</a:t>
            </a:r>
          </a:p>
          <a:p>
            <a:r>
              <a:rPr lang="en-US" dirty="0"/>
              <a:t>Cornea Patients- 5</a:t>
            </a:r>
          </a:p>
          <a:p>
            <a:r>
              <a:rPr lang="en-US" dirty="0"/>
              <a:t>Glaucoma Patients- 10</a:t>
            </a:r>
          </a:p>
          <a:p>
            <a:r>
              <a:rPr lang="en-US" dirty="0"/>
              <a:t>Retina Patients- 5</a:t>
            </a:r>
          </a:p>
          <a:p>
            <a:r>
              <a:rPr lang="en-US" dirty="0"/>
              <a:t>Plastics Patients- 1</a:t>
            </a:r>
          </a:p>
          <a:p>
            <a:endParaRPr lang="en-US" dirty="0"/>
          </a:p>
        </p:txBody>
      </p:sp>
    </p:spTree>
    <p:extLst>
      <p:ext uri="{BB962C8B-B14F-4D97-AF65-F5344CB8AC3E}">
        <p14:creationId xmlns:p14="http://schemas.microsoft.com/office/powerpoint/2010/main" val="969242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lnSpcReduction="10000"/>
          </a:bodyPr>
          <a:lstStyle/>
          <a:p>
            <a:r>
              <a:rPr lang="en-US" dirty="0"/>
              <a:t>Criterion 1 - </a:t>
            </a:r>
            <a:r>
              <a:rPr lang="en-US" sz="3200" dirty="0">
                <a:latin typeface="Futura Bk BT"/>
              </a:rPr>
              <a:t>Health, safety, and welfare of the </a:t>
            </a:r>
            <a:br>
              <a:rPr lang="en-US" sz="3200" dirty="0"/>
            </a:br>
            <a:r>
              <a:rPr lang="en-US" sz="3200" dirty="0">
                <a:latin typeface="Futura Bk BT"/>
              </a:rPr>
              <a:t>public are inadequately addressed by present scope of practice</a:t>
            </a:r>
          </a:p>
          <a:p>
            <a:endParaRPr lang="en-US" dirty="0"/>
          </a:p>
          <a:p>
            <a:r>
              <a:rPr lang="en-US" dirty="0"/>
              <a:t>The health, safety, and welfare of the public is currently being addressed adequately as shown on the data presented. Nebraskan’s access to SLT is adequate with the current referral to ophthalmology system.</a:t>
            </a:r>
          </a:p>
        </p:txBody>
      </p:sp>
    </p:spTree>
    <p:extLst>
      <p:ext uri="{BB962C8B-B14F-4D97-AF65-F5344CB8AC3E}">
        <p14:creationId xmlns:p14="http://schemas.microsoft.com/office/powerpoint/2010/main" val="20013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916F-08D1-D049-CA1A-E8D66D978A02}"/>
              </a:ext>
            </a:extLst>
          </p:cNvPr>
          <p:cNvSpPr>
            <a:spLocks noGrp="1"/>
          </p:cNvSpPr>
          <p:nvPr>
            <p:ph type="title"/>
          </p:nvPr>
        </p:nvSpPr>
        <p:spPr>
          <a:xfrm>
            <a:off x="838200" y="365126"/>
            <a:ext cx="10515600" cy="1134066"/>
          </a:xfrm>
        </p:spPr>
        <p:txBody>
          <a:bodyPr/>
          <a:lstStyle/>
          <a:p>
            <a:r>
              <a:rPr lang="en-US" sz="4400" dirty="0"/>
              <a:t>SLT Authority</a:t>
            </a:r>
            <a:endParaRPr lang="en-US" dirty="0"/>
          </a:p>
        </p:txBody>
      </p:sp>
      <p:pic>
        <p:nvPicPr>
          <p:cNvPr id="8" name="Content Placeholder 7" descr="Map&#10;&#10;Description automatically generated">
            <a:extLst>
              <a:ext uri="{FF2B5EF4-FFF2-40B4-BE49-F238E27FC236}">
                <a16:creationId xmlns:a16="http://schemas.microsoft.com/office/drawing/2014/main" id="{B9F84BBC-AF27-4F63-9B96-AA28EBA5B6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85" t="18710" r="10953" b="31857"/>
          <a:stretch/>
        </p:blipFill>
        <p:spPr>
          <a:xfrm>
            <a:off x="3098799" y="1808892"/>
            <a:ext cx="5994401" cy="3240216"/>
          </a:xfrm>
        </p:spPr>
      </p:pic>
      <p:pic>
        <p:nvPicPr>
          <p:cNvPr id="12" name="Picture 11" descr="Map&#10;&#10;Description automatically generated">
            <a:extLst>
              <a:ext uri="{FF2B5EF4-FFF2-40B4-BE49-F238E27FC236}">
                <a16:creationId xmlns:a16="http://schemas.microsoft.com/office/drawing/2014/main" id="{B0DB507C-0556-45EC-91D3-349ECC6BB772}"/>
              </a:ext>
            </a:extLst>
          </p:cNvPr>
          <p:cNvPicPr>
            <a:picLocks noChangeAspect="1"/>
          </p:cNvPicPr>
          <p:nvPr/>
        </p:nvPicPr>
        <p:blipFill rotWithShape="1">
          <a:blip r:embed="rId2">
            <a:extLst>
              <a:ext uri="{28A0092B-C50C-407E-A947-70E740481C1C}">
                <a14:useLocalDpi xmlns:a14="http://schemas.microsoft.com/office/drawing/2010/main" val="0"/>
              </a:ext>
            </a:extLst>
          </a:blip>
          <a:srcRect l="3778" t="67100" r="70445" b="8000"/>
          <a:stretch/>
        </p:blipFill>
        <p:spPr>
          <a:xfrm>
            <a:off x="763466" y="1808893"/>
            <a:ext cx="2119430" cy="1637800"/>
          </a:xfrm>
          <a:prstGeom prst="rect">
            <a:avLst/>
          </a:prstGeom>
        </p:spPr>
      </p:pic>
      <p:pic>
        <p:nvPicPr>
          <p:cNvPr id="13" name="Picture 12" descr="Map&#10;&#10;Description automatically generated">
            <a:extLst>
              <a:ext uri="{FF2B5EF4-FFF2-40B4-BE49-F238E27FC236}">
                <a16:creationId xmlns:a16="http://schemas.microsoft.com/office/drawing/2014/main" id="{3886F8A6-C541-439F-A2F9-BD08EFBFD603}"/>
              </a:ext>
            </a:extLst>
          </p:cNvPr>
          <p:cNvPicPr>
            <a:picLocks noChangeAspect="1"/>
          </p:cNvPicPr>
          <p:nvPr/>
        </p:nvPicPr>
        <p:blipFill rotWithShape="1">
          <a:blip r:embed="rId2">
            <a:extLst>
              <a:ext uri="{28A0092B-C50C-407E-A947-70E740481C1C}">
                <a14:useLocalDpi xmlns:a14="http://schemas.microsoft.com/office/drawing/2010/main" val="0"/>
              </a:ext>
            </a:extLst>
          </a:blip>
          <a:srcRect l="75742" t="5888" r="15649" b="85185"/>
          <a:stretch/>
        </p:blipFill>
        <p:spPr>
          <a:xfrm>
            <a:off x="9093200" y="1924791"/>
            <a:ext cx="2119431" cy="1758208"/>
          </a:xfrm>
          <a:prstGeom prst="rect">
            <a:avLst/>
          </a:prstGeom>
        </p:spPr>
      </p:pic>
      <p:pic>
        <p:nvPicPr>
          <p:cNvPr id="14" name="Picture 13" descr="Map&#10;&#10;Description automatically generated">
            <a:extLst>
              <a:ext uri="{FF2B5EF4-FFF2-40B4-BE49-F238E27FC236}">
                <a16:creationId xmlns:a16="http://schemas.microsoft.com/office/drawing/2014/main" id="{4495FB3E-5BDE-4F41-A7F6-4424230F0F13}"/>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115056" y="3682999"/>
            <a:ext cx="1767840" cy="136610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DE30CD6-2F96-46F2-9041-A0C407CA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385" y="5084680"/>
            <a:ext cx="8483229" cy="1243232"/>
          </a:xfrm>
          <a:prstGeom prst="rect">
            <a:avLst/>
          </a:prstGeom>
        </p:spPr>
      </p:pic>
      <p:pic>
        <p:nvPicPr>
          <p:cNvPr id="17" name="Picture 16" descr="Map&#10;&#10;Description automatically generated">
            <a:extLst>
              <a:ext uri="{FF2B5EF4-FFF2-40B4-BE49-F238E27FC236}">
                <a16:creationId xmlns:a16="http://schemas.microsoft.com/office/drawing/2014/main" id="{AE5F7427-244B-4122-8D1C-752408C43C84}"/>
              </a:ext>
            </a:extLst>
          </p:cNvPr>
          <p:cNvPicPr>
            <a:picLocks noChangeAspect="1"/>
          </p:cNvPicPr>
          <p:nvPr/>
        </p:nvPicPr>
        <p:blipFill rotWithShape="1">
          <a:blip r:embed="rId2">
            <a:extLst>
              <a:ext uri="{28A0092B-C50C-407E-A947-70E740481C1C}">
                <a14:useLocalDpi xmlns:a14="http://schemas.microsoft.com/office/drawing/2010/main" val="0"/>
              </a:ext>
            </a:extLst>
          </a:blip>
          <a:srcRect l="27408" t="67160" r="46815" b="7940"/>
          <a:stretch/>
        </p:blipFill>
        <p:spPr>
          <a:xfrm>
            <a:off x="1267456" y="3835399"/>
            <a:ext cx="1767840" cy="1366109"/>
          </a:xfrm>
          <a:prstGeom prst="rect">
            <a:avLst/>
          </a:prstGeom>
        </p:spPr>
      </p:pic>
    </p:spTree>
    <p:extLst>
      <p:ext uri="{BB962C8B-B14F-4D97-AF65-F5344CB8AC3E}">
        <p14:creationId xmlns:p14="http://schemas.microsoft.com/office/powerpoint/2010/main" val="3511593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92500" lnSpcReduction="20000"/>
          </a:bodyPr>
          <a:lstStyle/>
          <a:p>
            <a:r>
              <a:rPr lang="en-US" dirty="0"/>
              <a:t>Criterion 2 - The enactment of the proposed changes in scope of practice would produce widespread benefits for the public, and the amount and extent of the benefits would outweigh any potential harm or danger to the public that might be caused by enactment of these changes</a:t>
            </a:r>
          </a:p>
          <a:p>
            <a:endParaRPr lang="en-US" dirty="0"/>
          </a:p>
          <a:p>
            <a:r>
              <a:rPr lang="en-US" dirty="0"/>
              <a:t>Data from State’s with OD SLT privileges does not show increased benefits for the public or reduced cost to SLT delivery to the extent of outweighing any potential harm or damage to the public.</a:t>
            </a:r>
          </a:p>
        </p:txBody>
      </p:sp>
    </p:spTree>
    <p:extLst>
      <p:ext uri="{BB962C8B-B14F-4D97-AF65-F5344CB8AC3E}">
        <p14:creationId xmlns:p14="http://schemas.microsoft.com/office/powerpoint/2010/main" val="36244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p:txBody>
          <a:bodyPr>
            <a:normAutofit fontScale="85000" lnSpcReduction="20000"/>
          </a:bodyPr>
          <a:lstStyle/>
          <a:p>
            <a:pPr marL="0" indent="0">
              <a:buNone/>
            </a:pPr>
            <a:r>
              <a:rPr lang="en-US" dirty="0"/>
              <a:t>Criterion 3 - </a:t>
            </a:r>
            <a:r>
              <a:rPr lang="en-US" sz="3200" dirty="0"/>
              <a:t>The proposed change in scope of practice does not create a significant new danger to the health, safety, or welfare of the public</a:t>
            </a:r>
          </a:p>
          <a:p>
            <a:endParaRPr lang="en-US" dirty="0"/>
          </a:p>
          <a:p>
            <a:r>
              <a:rPr lang="en-US" dirty="0"/>
              <a:t>The proposed change does create a significant new danger to the health, safety, and welfare of the public. Repeat SLT treatments or SLT performed in cases with low chances for success may result delayed referral for definitive surgical glaucoma care.</a:t>
            </a:r>
          </a:p>
          <a:p>
            <a:r>
              <a:rPr lang="en-US" dirty="0"/>
              <a:t>Repeat SLT billed in close succession outside of global period may increase costs of the procedure.</a:t>
            </a:r>
          </a:p>
        </p:txBody>
      </p:sp>
    </p:spTree>
    <p:extLst>
      <p:ext uri="{BB962C8B-B14F-4D97-AF65-F5344CB8AC3E}">
        <p14:creationId xmlns:p14="http://schemas.microsoft.com/office/powerpoint/2010/main" val="35407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12826"/>
          </a:xfrm>
        </p:spPr>
        <p:txBody>
          <a:bodyPr>
            <a:normAutofit fontScale="85000" lnSpcReduction="20000"/>
          </a:bodyPr>
          <a:lstStyle/>
          <a:p>
            <a:r>
              <a:rPr lang="en-US" dirty="0"/>
              <a:t>Criterion 4 - </a:t>
            </a:r>
            <a:r>
              <a:rPr lang="en-US" sz="3200" dirty="0"/>
              <a:t>Current education and training adequately prepares practitioners to perform the new skill or service</a:t>
            </a:r>
          </a:p>
          <a:p>
            <a:endParaRPr lang="en-US" dirty="0"/>
          </a:p>
          <a:p>
            <a:r>
              <a:rPr lang="en-US" dirty="0"/>
              <a:t>The suggested education and training as outlined in the proposal does not adequately prepare optometrists to perform SLT. There is a lack of educational experience and supervision of SLT on real patients. </a:t>
            </a:r>
          </a:p>
          <a:p>
            <a:r>
              <a:rPr lang="en-US" dirty="0"/>
              <a:t>By comparison, NE ophthalmology residents receive 6 months of 1:1 proctored experience in glaucoma clinics and weekly VA glaucoma consult clinics. Ophthalmology residents perform an average of 20 supervised SLT lasers before being cleared for independent SLT. </a:t>
            </a:r>
          </a:p>
        </p:txBody>
      </p:sp>
    </p:spTree>
    <p:extLst>
      <p:ext uri="{BB962C8B-B14F-4D97-AF65-F5344CB8AC3E}">
        <p14:creationId xmlns:p14="http://schemas.microsoft.com/office/powerpoint/2010/main" val="39578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85000" lnSpcReduction="20000"/>
          </a:bodyPr>
          <a:lstStyle/>
          <a:p>
            <a:r>
              <a:rPr lang="en-US" dirty="0"/>
              <a:t>Criterion 5 - </a:t>
            </a:r>
            <a:r>
              <a:rPr lang="en-US" sz="3200" kern="1200" spc="-50" baseline="0" dirty="0">
                <a:solidFill>
                  <a:schemeClr val="tx1">
                    <a:lumMod val="75000"/>
                    <a:lumOff val="25000"/>
                  </a:schemeClr>
                </a:solidFill>
                <a:effectLst/>
              </a:rPr>
              <a:t>Appropriate post-professional programs and competence assessment to ensure being performed in a safe and effective manner</a:t>
            </a:r>
            <a:endParaRPr lang="en-US" sz="3200" dirty="0"/>
          </a:p>
          <a:p>
            <a:endParaRPr lang="en-US" dirty="0"/>
          </a:p>
          <a:p>
            <a:r>
              <a:rPr lang="en-US" dirty="0"/>
              <a:t>Though OD licensure has requirements of Continuing Education to maintain licensure, it is unclear on what criteria are otherwise used to assess and ensure continued competency in States that allow OD laser privileges. </a:t>
            </a:r>
          </a:p>
          <a:p>
            <a:r>
              <a:rPr lang="en-US" dirty="0"/>
              <a:t>By comparison, the American Board of Ophthalmology certification and subsequent maintenance of certification include quarterly questions, impactful peer-reviewed ophthalmic publication review and questions, and clinical chart review to ensure compliant. </a:t>
            </a:r>
          </a:p>
          <a:p>
            <a:endParaRPr lang="en-US" dirty="0"/>
          </a:p>
        </p:txBody>
      </p:sp>
    </p:spTree>
    <p:extLst>
      <p:ext uri="{BB962C8B-B14F-4D97-AF65-F5344CB8AC3E}">
        <p14:creationId xmlns:p14="http://schemas.microsoft.com/office/powerpoint/2010/main" val="32007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9684-9485-4305-8FC6-326BD81DFF2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A6E939F-0B3B-4A40-92DB-A260E84ADE57}"/>
              </a:ext>
            </a:extLst>
          </p:cNvPr>
          <p:cNvSpPr>
            <a:spLocks noGrp="1"/>
          </p:cNvSpPr>
          <p:nvPr>
            <p:ph idx="1"/>
          </p:nvPr>
        </p:nvSpPr>
        <p:spPr>
          <a:xfrm>
            <a:off x="1097280" y="1845734"/>
            <a:ext cx="10058400" cy="4422986"/>
          </a:xfrm>
        </p:spPr>
        <p:txBody>
          <a:bodyPr>
            <a:normAutofit fontScale="92500" lnSpcReduction="20000"/>
          </a:bodyPr>
          <a:lstStyle/>
          <a:p>
            <a:r>
              <a:rPr lang="en-US" dirty="0"/>
              <a:t>Criterion 6 - </a:t>
            </a:r>
            <a:r>
              <a:rPr lang="en-US" sz="3200" kern="1200" spc="-50" baseline="0" dirty="0">
                <a:solidFill>
                  <a:schemeClr val="tx1">
                    <a:lumMod val="75000"/>
                    <a:lumOff val="25000"/>
                  </a:schemeClr>
                </a:solidFill>
                <a:effectLst/>
              </a:rPr>
              <a:t>Adequate measures to assess if competently performing new skill or service and take appropriate measures if they are not</a:t>
            </a:r>
            <a:endParaRPr lang="en-US" sz="3200" spc="-50" dirty="0"/>
          </a:p>
          <a:p>
            <a:endParaRPr lang="en-US" dirty="0"/>
          </a:p>
          <a:p>
            <a:r>
              <a:rPr lang="en-US" dirty="0"/>
              <a:t>Based on the application, it is unclear that adequate measures and criteria are used to assess and ensure continued competency in States that allow OD laser privileges. </a:t>
            </a:r>
          </a:p>
          <a:p>
            <a:r>
              <a:rPr lang="en-US" dirty="0"/>
              <a:t>ABO and maintenance of certification has been proven to ensure competency among Ophthalmologists for decades. </a:t>
            </a:r>
          </a:p>
          <a:p>
            <a:endParaRPr lang="en-US" dirty="0"/>
          </a:p>
        </p:txBody>
      </p:sp>
    </p:spTree>
    <p:extLst>
      <p:ext uri="{BB962C8B-B14F-4D97-AF65-F5344CB8AC3E}">
        <p14:creationId xmlns:p14="http://schemas.microsoft.com/office/powerpoint/2010/main" val="26923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231" y="441236"/>
            <a:ext cx="10058400" cy="1783831"/>
          </a:xfrm>
        </p:spPr>
        <p:txBody>
          <a:bodyPr>
            <a:normAutofit fontScale="90000"/>
          </a:bodyPr>
          <a:lstStyle/>
          <a:p>
            <a:br>
              <a:rPr lang="en-US" sz="4267" b="1" dirty="0"/>
            </a:br>
            <a:br>
              <a:rPr lang="en-US" sz="4267" b="1" dirty="0"/>
            </a:br>
            <a:br>
              <a:rPr lang="en-US" sz="4267" b="1" dirty="0"/>
            </a:br>
            <a:r>
              <a:rPr lang="en-US" sz="4267" b="1" dirty="0"/>
              <a:t>Oklahoma</a:t>
            </a:r>
            <a:r>
              <a:rPr lang="en-US" sz="4267" i="1" dirty="0"/>
              <a:t> </a:t>
            </a:r>
            <a:r>
              <a:rPr lang="en-US" sz="4267" b="1" dirty="0"/>
              <a:t>LTP Study</a:t>
            </a:r>
            <a:br>
              <a:rPr lang="en-US" sz="4267" b="1" dirty="0"/>
            </a:br>
            <a:br>
              <a:rPr lang="en-US" b="1" dirty="0"/>
            </a:br>
            <a:endParaRPr lang="en-US" b="1" i="1" dirty="0"/>
          </a:p>
        </p:txBody>
      </p:sp>
      <p:sp>
        <p:nvSpPr>
          <p:cNvPr id="5" name="Content Placeholder 4">
            <a:extLst>
              <a:ext uri="{FF2B5EF4-FFF2-40B4-BE49-F238E27FC236}">
                <a16:creationId xmlns:a16="http://schemas.microsoft.com/office/drawing/2014/main" id="{05E816F4-D3D0-4A1E-A705-D80E4816FF13}"/>
              </a:ext>
            </a:extLst>
          </p:cNvPr>
          <p:cNvSpPr>
            <a:spLocks noGrp="1"/>
          </p:cNvSpPr>
          <p:nvPr>
            <p:ph sz="half" idx="2"/>
          </p:nvPr>
        </p:nvSpPr>
        <p:spPr>
          <a:xfrm>
            <a:off x="-136636" y="2169910"/>
            <a:ext cx="7105338" cy="3972393"/>
          </a:xfrm>
        </p:spPr>
        <p:txBody>
          <a:bodyPr>
            <a:normAutofit fontScale="47500" lnSpcReduction="20000"/>
          </a:bodyPr>
          <a:lstStyle/>
          <a:p>
            <a:pPr marL="384048" lvl="2" indent="0">
              <a:buNone/>
            </a:pPr>
            <a:r>
              <a:rPr lang="en-US" sz="6000" b="1" dirty="0"/>
              <a:t>Total of 1,384 eyes  underwent LTP</a:t>
            </a:r>
          </a:p>
          <a:p>
            <a:pPr marL="384048" lvl="2" indent="0">
              <a:buNone/>
            </a:pPr>
            <a:endParaRPr lang="en-US" sz="5500" dirty="0"/>
          </a:p>
          <a:p>
            <a:pPr lvl="2">
              <a:buFont typeface="Arial" panose="020B0604020202020204" pitchFamily="34" charset="0"/>
              <a:buChar char="•"/>
            </a:pPr>
            <a:r>
              <a:rPr lang="en-US" sz="5500" dirty="0"/>
              <a:t>1,150 (83%) were performed by </a:t>
            </a:r>
            <a:r>
              <a:rPr lang="en-US" sz="5500" dirty="0" err="1"/>
              <a:t>EyeMDs</a:t>
            </a:r>
            <a:endParaRPr lang="en-US" sz="5500" dirty="0"/>
          </a:p>
          <a:p>
            <a:pPr lvl="2">
              <a:buFont typeface="Arial" panose="020B0604020202020204" pitchFamily="34" charset="0"/>
              <a:buChar char="•"/>
            </a:pPr>
            <a:r>
              <a:rPr lang="en-US" sz="5500" dirty="0"/>
              <a:t>234 (17%) performed by ODs</a:t>
            </a:r>
          </a:p>
          <a:p>
            <a:pPr lvl="2">
              <a:buFont typeface="Arial" panose="020B0604020202020204" pitchFamily="34" charset="0"/>
              <a:buChar char="•"/>
            </a:pPr>
            <a:r>
              <a:rPr lang="en-US" sz="5500" dirty="0"/>
              <a:t>258 eyes (19%) underwent &gt;1 LTP in the same eye by MDs</a:t>
            </a:r>
          </a:p>
          <a:p>
            <a:pPr lvl="2">
              <a:buFont typeface="Arial" panose="020B0604020202020204" pitchFamily="34" charset="0"/>
              <a:buChar char="•"/>
            </a:pPr>
            <a:r>
              <a:rPr lang="en-US" sz="5500" dirty="0"/>
              <a:t>OD patients (36%) another LTP; 2x likely to require repeat surgery</a:t>
            </a:r>
          </a:p>
          <a:p>
            <a:pPr lvl="2">
              <a:buFont typeface="Arial" panose="020B0604020202020204" pitchFamily="34" charset="0"/>
              <a:buChar char="•"/>
            </a:pPr>
            <a:r>
              <a:rPr lang="en-US" sz="5500" dirty="0">
                <a:solidFill>
                  <a:srgbClr val="FF6129"/>
                </a:solidFill>
              </a:rPr>
              <a:t>Less proficient and/or overutilization</a:t>
            </a:r>
          </a:p>
          <a:p>
            <a:pPr lvl="2">
              <a:buFont typeface="Arial" panose="020B0604020202020204" pitchFamily="34" charset="0"/>
              <a:buChar char="•"/>
            </a:pPr>
            <a:r>
              <a:rPr lang="en-US" sz="5500" dirty="0">
                <a:solidFill>
                  <a:srgbClr val="FF6129"/>
                </a:solidFill>
              </a:rPr>
              <a:t>More costly if 180 treatment completed outside of 10 day global </a:t>
            </a:r>
          </a:p>
          <a:p>
            <a:endParaRPr lang="en-US" dirty="0"/>
          </a:p>
        </p:txBody>
      </p:sp>
      <p:pic>
        <p:nvPicPr>
          <p:cNvPr id="4" name="Picture 6" descr="Image result for state of oklah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59" y="300726"/>
            <a:ext cx="1963789" cy="997480"/>
          </a:xfrm>
          <a:prstGeom prst="rect">
            <a:avLst/>
          </a:prstGeom>
          <a:noFill/>
          <a:extLst>
            <a:ext uri="{909E8E84-426E-40DD-AFC4-6F175D3DCCD1}">
              <a14:hiddenFill xmlns:a14="http://schemas.microsoft.com/office/drawing/2010/main">
                <a:solidFill>
                  <a:srgbClr val="FFFFFF"/>
                </a:solidFill>
              </a14:hiddenFill>
            </a:ext>
          </a:extLst>
        </p:spPr>
      </p:pic>
      <p:pic>
        <p:nvPicPr>
          <p:cNvPr id="27" name="Content Placeholder 26" descr="Chart, bar chart&#10;&#10;Description automatically generated">
            <a:extLst>
              <a:ext uri="{FF2B5EF4-FFF2-40B4-BE49-F238E27FC236}">
                <a16:creationId xmlns:a16="http://schemas.microsoft.com/office/drawing/2014/main" id="{2B3C1170-A041-4412-A8EC-840EF2B9B557}"/>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r="49697"/>
          <a:stretch/>
        </p:blipFill>
        <p:spPr>
          <a:xfrm>
            <a:off x="6688996" y="1954904"/>
            <a:ext cx="2768155" cy="4402403"/>
          </a:xfrm>
        </p:spPr>
      </p:pic>
      <p:grpSp>
        <p:nvGrpSpPr>
          <p:cNvPr id="8" name="Group 7">
            <a:extLst>
              <a:ext uri="{FF2B5EF4-FFF2-40B4-BE49-F238E27FC236}">
                <a16:creationId xmlns:a16="http://schemas.microsoft.com/office/drawing/2014/main" id="{3C451811-8571-C6D4-8961-72698D9B84DE}"/>
              </a:ext>
            </a:extLst>
          </p:cNvPr>
          <p:cNvGrpSpPr/>
          <p:nvPr/>
        </p:nvGrpSpPr>
        <p:grpSpPr>
          <a:xfrm>
            <a:off x="9423845" y="1941774"/>
            <a:ext cx="2768155" cy="4402403"/>
            <a:chOff x="9423845" y="1941774"/>
            <a:chExt cx="2768155" cy="4402403"/>
          </a:xfrm>
        </p:grpSpPr>
        <p:pic>
          <p:nvPicPr>
            <p:cNvPr id="28" name="Content Placeholder 26" descr="Chart, bar chart&#10;&#10;Description automatically generated">
              <a:extLst>
                <a:ext uri="{FF2B5EF4-FFF2-40B4-BE49-F238E27FC236}">
                  <a16:creationId xmlns:a16="http://schemas.microsoft.com/office/drawing/2014/main" id="{6CE938FC-F4B9-4FEB-A498-82E6F019A5FA}"/>
                </a:ext>
              </a:extLst>
            </p:cNvPr>
            <p:cNvPicPr>
              <a:picLocks noChangeAspect="1"/>
            </p:cNvPicPr>
            <p:nvPr/>
          </p:nvPicPr>
          <p:blipFill rotWithShape="1">
            <a:blip r:embed="rId4">
              <a:extLst>
                <a:ext uri="{28A0092B-C50C-407E-A947-70E740481C1C}">
                  <a14:useLocalDpi xmlns:a14="http://schemas.microsoft.com/office/drawing/2010/main" val="0"/>
                </a:ext>
              </a:extLst>
            </a:blip>
            <a:srcRect l="49697"/>
            <a:stretch/>
          </p:blipFill>
          <p:spPr>
            <a:xfrm>
              <a:off x="9423845" y="1941774"/>
              <a:ext cx="2768155" cy="4402403"/>
            </a:xfrm>
            <a:prstGeom prst="rect">
              <a:avLst/>
            </a:prstGeom>
          </p:spPr>
        </p:pic>
        <p:pic>
          <p:nvPicPr>
            <p:cNvPr id="6" name="Picture 5">
              <a:extLst>
                <a:ext uri="{FF2B5EF4-FFF2-40B4-BE49-F238E27FC236}">
                  <a16:creationId xmlns:a16="http://schemas.microsoft.com/office/drawing/2014/main" id="{AD76F30D-94C1-7934-6D01-1749455D5B63}"/>
                </a:ext>
              </a:extLst>
            </p:cNvPr>
            <p:cNvPicPr>
              <a:picLocks noChangeAspect="1"/>
            </p:cNvPicPr>
            <p:nvPr/>
          </p:nvPicPr>
          <p:blipFill>
            <a:blip r:embed="rId5"/>
            <a:stretch>
              <a:fillRect/>
            </a:stretch>
          </p:blipFill>
          <p:spPr>
            <a:xfrm>
              <a:off x="10083287" y="4246880"/>
              <a:ext cx="808233" cy="386054"/>
            </a:xfrm>
            <a:prstGeom prst="rect">
              <a:avLst/>
            </a:prstGeom>
          </p:spPr>
        </p:pic>
        <p:sp>
          <p:nvSpPr>
            <p:cNvPr id="7" name="TextBox 6">
              <a:extLst>
                <a:ext uri="{FF2B5EF4-FFF2-40B4-BE49-F238E27FC236}">
                  <a16:creationId xmlns:a16="http://schemas.microsoft.com/office/drawing/2014/main" id="{B82F4522-574F-7A53-415F-F9837FE34741}"/>
                </a:ext>
              </a:extLst>
            </p:cNvPr>
            <p:cNvSpPr txBox="1"/>
            <p:nvPr/>
          </p:nvSpPr>
          <p:spPr>
            <a:xfrm>
              <a:off x="10353040" y="4064000"/>
              <a:ext cx="406400" cy="230832"/>
            </a:xfrm>
            <a:prstGeom prst="rect">
              <a:avLst/>
            </a:prstGeom>
            <a:noFill/>
            <a:ln>
              <a:noFill/>
            </a:ln>
          </p:spPr>
          <p:txBody>
            <a:bodyPr wrap="square" rtlCol="0">
              <a:spAutoFit/>
            </a:bodyPr>
            <a:lstStyle/>
            <a:p>
              <a:r>
                <a:rPr lang="en-US" sz="900" dirty="0"/>
                <a:t>19%</a:t>
              </a:r>
            </a:p>
          </p:txBody>
        </p:sp>
      </p:grpSp>
    </p:spTree>
    <p:extLst>
      <p:ext uri="{BB962C8B-B14F-4D97-AF65-F5344CB8AC3E}">
        <p14:creationId xmlns:p14="http://schemas.microsoft.com/office/powerpoint/2010/main" val="21617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1622-1312-4B1E-A325-A437D9C6C87F}"/>
              </a:ext>
            </a:extLst>
          </p:cNvPr>
          <p:cNvSpPr>
            <a:spLocks noGrp="1"/>
          </p:cNvSpPr>
          <p:nvPr>
            <p:ph type="title"/>
          </p:nvPr>
        </p:nvSpPr>
        <p:spPr/>
        <p:txBody>
          <a:bodyPr/>
          <a:lstStyle/>
          <a:p>
            <a:r>
              <a:rPr lang="en-US" dirty="0"/>
              <a:t>Could NE lose </a:t>
            </a:r>
            <a:r>
              <a:rPr lang="en-US" sz="4800" dirty="0"/>
              <a:t>ODs to “</a:t>
            </a:r>
            <a:r>
              <a:rPr lang="en-US" sz="4800" i="1" dirty="0"/>
              <a:t>Less Restrictive”</a:t>
            </a:r>
            <a:r>
              <a:rPr lang="en-US" sz="4800" dirty="0"/>
              <a:t> States?</a:t>
            </a:r>
            <a:endParaRPr lang="en-US" dirty="0"/>
          </a:p>
        </p:txBody>
      </p:sp>
      <p:graphicFrame>
        <p:nvGraphicFramePr>
          <p:cNvPr id="6" name="Chart 5">
            <a:extLst>
              <a:ext uri="{FF2B5EF4-FFF2-40B4-BE49-F238E27FC236}">
                <a16:creationId xmlns:a16="http://schemas.microsoft.com/office/drawing/2014/main" id="{862B2D57-B318-447D-BED9-64420E3DB931}"/>
              </a:ext>
            </a:extLst>
          </p:cNvPr>
          <p:cNvGraphicFramePr>
            <a:graphicFrameLocks/>
          </p:cNvGraphicFramePr>
          <p:nvPr/>
        </p:nvGraphicFramePr>
        <p:xfrm>
          <a:off x="1421744" y="1737360"/>
          <a:ext cx="8666153" cy="4545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61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25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4D119-E21F-4395-AF23-EA171EB3BAA3}"/>
              </a:ext>
            </a:extLst>
          </p:cNvPr>
          <p:cNvSpPr>
            <a:spLocks noGrp="1"/>
          </p:cNvSpPr>
          <p:nvPr>
            <p:ph type="title"/>
          </p:nvPr>
        </p:nvSpPr>
        <p:spPr>
          <a:xfrm>
            <a:off x="8007744" y="580292"/>
            <a:ext cx="3401961" cy="4625976"/>
          </a:xfrm>
        </p:spPr>
        <p:txBody>
          <a:bodyPr vert="horz" lIns="91440" tIns="45720" rIns="91440" bIns="45720" rtlCol="0" anchor="b">
            <a:normAutofit/>
          </a:bodyPr>
          <a:lstStyle/>
          <a:p>
            <a:pPr>
              <a:lnSpc>
                <a:spcPct val="100000"/>
              </a:lnSpc>
            </a:pPr>
            <a:r>
              <a:rPr lang="en-US" sz="4100" dirty="0">
                <a:solidFill>
                  <a:schemeClr val="tx1">
                    <a:lumMod val="85000"/>
                    <a:lumOff val="15000"/>
                  </a:schemeClr>
                </a:solidFill>
                <a:latin typeface="+mj-lt"/>
              </a:rPr>
              <a:t>16.5% Shift of Nebraska Optometrists to Metro Areas</a:t>
            </a:r>
          </a:p>
        </p:txBody>
      </p:sp>
      <p:pic>
        <p:nvPicPr>
          <p:cNvPr id="4" name="Picture 3" descr="A screenshot of a computer&#10;&#10;Description automatically generated with medium confidence">
            <a:extLst>
              <a:ext uri="{FF2B5EF4-FFF2-40B4-BE49-F238E27FC236}">
                <a16:creationId xmlns:a16="http://schemas.microsoft.com/office/drawing/2014/main" id="{D8BE1CD8-A67D-4F30-AAAB-BEA833982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1" y="898952"/>
            <a:ext cx="7237006" cy="5060095"/>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Graphical user interface, text&#10;&#10;Description automatically generated with medium confidence">
            <a:extLst>
              <a:ext uri="{FF2B5EF4-FFF2-40B4-BE49-F238E27FC236}">
                <a16:creationId xmlns:a16="http://schemas.microsoft.com/office/drawing/2014/main" id="{5B46F653-3750-4A41-8E94-6F21E414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680" y="187967"/>
            <a:ext cx="2419563" cy="827745"/>
          </a:xfrm>
          <a:prstGeom prst="rect">
            <a:avLst/>
          </a:prstGeom>
        </p:spPr>
      </p:pic>
      <p:sp>
        <p:nvSpPr>
          <p:cNvPr id="14" name="TextBox 13">
            <a:extLst>
              <a:ext uri="{FF2B5EF4-FFF2-40B4-BE49-F238E27FC236}">
                <a16:creationId xmlns:a16="http://schemas.microsoft.com/office/drawing/2014/main" id="{5A82150E-8C2D-5EA6-9604-EA8070C630E5}"/>
              </a:ext>
            </a:extLst>
          </p:cNvPr>
          <p:cNvSpPr txBox="1"/>
          <p:nvPr/>
        </p:nvSpPr>
        <p:spPr>
          <a:xfrm>
            <a:off x="802834" y="601839"/>
            <a:ext cx="6096000" cy="369332"/>
          </a:xfrm>
          <a:prstGeom prst="rect">
            <a:avLst/>
          </a:prstGeom>
          <a:noFill/>
        </p:spPr>
        <p:txBody>
          <a:bodyPr wrap="square">
            <a:spAutoFit/>
          </a:bodyPr>
          <a:lstStyle/>
          <a:p>
            <a:pPr algn="ctr"/>
            <a:r>
              <a:rPr lang="en-US" sz="1800" dirty="0"/>
              <a:t>Ratio of Rural to Urban Nebraska Optometrists</a:t>
            </a:r>
            <a:endParaRPr lang="en-US" dirty="0"/>
          </a:p>
        </p:txBody>
      </p:sp>
    </p:spTree>
    <p:extLst>
      <p:ext uri="{BB962C8B-B14F-4D97-AF65-F5344CB8AC3E}">
        <p14:creationId xmlns:p14="http://schemas.microsoft.com/office/powerpoint/2010/main" val="3136406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3E9C-EFF0-9BE5-52BA-AE3F3002F28D}"/>
              </a:ext>
            </a:extLst>
          </p:cNvPr>
          <p:cNvSpPr>
            <a:spLocks noGrp="1"/>
          </p:cNvSpPr>
          <p:nvPr>
            <p:ph type="title"/>
          </p:nvPr>
        </p:nvSpPr>
        <p:spPr/>
        <p:txBody>
          <a:bodyPr/>
          <a:lstStyle/>
          <a:p>
            <a:r>
              <a:rPr lang="en-US" dirty="0"/>
              <a:t>SLT and ALTP Studies</a:t>
            </a:r>
          </a:p>
        </p:txBody>
      </p:sp>
      <p:sp>
        <p:nvSpPr>
          <p:cNvPr id="3" name="Content Placeholder 2">
            <a:extLst>
              <a:ext uri="{FF2B5EF4-FFF2-40B4-BE49-F238E27FC236}">
                <a16:creationId xmlns:a16="http://schemas.microsoft.com/office/drawing/2014/main" id="{7FC9A901-E21A-D917-DDED-F359C5C4BE74}"/>
              </a:ext>
            </a:extLst>
          </p:cNvPr>
          <p:cNvSpPr>
            <a:spLocks noGrp="1"/>
          </p:cNvSpPr>
          <p:nvPr>
            <p:ph idx="1"/>
          </p:nvPr>
        </p:nvSpPr>
        <p:spPr>
          <a:xfrm>
            <a:off x="838200" y="1520456"/>
            <a:ext cx="10515600" cy="4656507"/>
          </a:xfrm>
        </p:spPr>
        <p:txBody>
          <a:bodyPr>
            <a:normAutofit fontScale="85000" lnSpcReduction="10000"/>
          </a:bodyPr>
          <a:lstStyle/>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https://journals.lww.com/glaucomajournal/Abstract/2015/06000/A_Randomized_Clinical_Trial_of_Selective_Laser.2.aspx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and ALTP equivalent results at 6 months in PEX.   June 2015</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https://journals.lww.com/glaucomajournal/Abstract/2020/07000/Predictors_of_Success_in_Selective_Laser.8.aspx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not effective in 35% of patients.  Effect in other eye main predictor of success.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https://journals.lww.com/glaucomajournal/Abstract/2021/07000/Low_energy_Selective_Laser_Trabeculoplasty.1.aspx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COAST Trial;  low energy SLT annually instead of prn SLT or medications.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https://journals.lww.com/glaucomajournal/Abstract/2017/03000/Transscleral_Selective_Laser_Trabeculoplasty.2.aspx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Transscleral SLT may work as well as standard SLT for one year.</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https://tvst.arvojournals.org/article.aspx?articleid=2772356</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Automated direct SLT equivalent to SLT;  15 patients.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https://pubmed.ncbi.nlm.nih.gov/31028768/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75% effectiveness of SLT once or twice in treatment-naïve OHT or OAG.</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https://www.thelancet.com/article/S0140-6736(18)32213-X/fulltext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study supporting SLT as first-line therapy.</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https://pubmed.ncbi.nlm.nih.gov/31264958/</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more cost effective vs. medication, better outcomes.</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https://pubmed.ncbi.nlm.nih.gov/16234442/</a:t>
            </a:r>
            <a:r>
              <a:rPr lang="en-US" sz="1800" dirty="0">
                <a:effectLst/>
                <a:latin typeface="Calibri" panose="020F0502020204030204" pitchFamily="34" charset="0"/>
                <a:ea typeface="Calibri" panose="020F0502020204030204" pitchFamily="34" charset="0"/>
                <a:cs typeface="Times New Roman" panose="02020603050405020304" pitchFamily="18" charset="0"/>
              </a:rPr>
              <a:t> SLT of 360 degrees effective 60% of time;  90 and 180 degrees not as effective as Latanoprost.</a:t>
            </a:r>
          </a:p>
          <a:p>
            <a:endParaRPr lang="en-US" dirty="0"/>
          </a:p>
        </p:txBody>
      </p:sp>
    </p:spTree>
    <p:extLst>
      <p:ext uri="{BB962C8B-B14F-4D97-AF65-F5344CB8AC3E}">
        <p14:creationId xmlns:p14="http://schemas.microsoft.com/office/powerpoint/2010/main" val="250952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9D3C-807D-E75E-BE0B-D43381416944}"/>
              </a:ext>
            </a:extLst>
          </p:cNvPr>
          <p:cNvSpPr>
            <a:spLocks noGrp="1"/>
          </p:cNvSpPr>
          <p:nvPr>
            <p:ph type="title"/>
          </p:nvPr>
        </p:nvSpPr>
        <p:spPr/>
        <p:txBody>
          <a:bodyPr/>
          <a:lstStyle/>
          <a:p>
            <a:r>
              <a:rPr lang="en-US" dirty="0"/>
              <a:t>SLT and ALTP Studies (continued)</a:t>
            </a:r>
          </a:p>
        </p:txBody>
      </p:sp>
      <p:sp>
        <p:nvSpPr>
          <p:cNvPr id="3" name="Content Placeholder 2">
            <a:extLst>
              <a:ext uri="{FF2B5EF4-FFF2-40B4-BE49-F238E27FC236}">
                <a16:creationId xmlns:a16="http://schemas.microsoft.com/office/drawing/2014/main" id="{8BF1F73E-F4FC-250A-D6E9-5749A7F870BB}"/>
              </a:ext>
            </a:extLst>
          </p:cNvPr>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https://pubmed.ncbi.nlm.nih.gov/32005561/</a:t>
            </a:r>
            <a:r>
              <a:rPr lang="en-US" sz="2800" dirty="0">
                <a:effectLst/>
                <a:latin typeface="Calibri" panose="020F0502020204030204" pitchFamily="34" charset="0"/>
                <a:ea typeface="Calibri" panose="020F0502020204030204" pitchFamily="34" charset="0"/>
                <a:cs typeface="Times New Roman" panose="02020603050405020304" pitchFamily="18" charset="0"/>
              </a:rPr>
              <a:t>  Repeat SLT appears as effective as initial SLT in treatment-naïve OHT and OAG.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https://pubmed.ncbi.nlm.nih.gov/19396790/</a:t>
            </a:r>
            <a:r>
              <a:rPr lang="en-US" sz="2800" dirty="0">
                <a:effectLst/>
                <a:latin typeface="Calibri" panose="020F0502020204030204" pitchFamily="34" charset="0"/>
                <a:ea typeface="Calibri" panose="020F0502020204030204" pitchFamily="34" charset="0"/>
                <a:cs typeface="Times New Roman" panose="02020603050405020304" pitchFamily="18" charset="0"/>
              </a:rPr>
              <a:t>  Retreatments slightly better with SLT vs ALTP (6 vs 4.5mm Hg).</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https://pubmed.ncbi.nlm.nih.gov/15465546/</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 over 5 years.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https://pubmed.ncbi.nlm.nih.gov/17385117/</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and ALTP appear =.</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https://pubmed.ncbi.nlm.nih.gov/23769780/</a:t>
            </a:r>
            <a:r>
              <a:rPr lang="en-US" sz="2800" dirty="0">
                <a:effectLst/>
                <a:latin typeface="Calibri" panose="020F0502020204030204" pitchFamily="34" charset="0"/>
                <a:ea typeface="Calibri" panose="020F0502020204030204" pitchFamily="34" charset="0"/>
                <a:cs typeface="Times New Roman" panose="02020603050405020304" pitchFamily="18" charset="0"/>
              </a:rPr>
              <a:t>  SLT slightly better than ALTP.</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https://www.aao.org/eyenet/article/zap-light-and-salt</a:t>
            </a:r>
            <a:r>
              <a:rPr lang="en-US" sz="2800" dirty="0">
                <a:effectLst/>
                <a:latin typeface="Calibri" panose="020F0502020204030204" pitchFamily="34" charset="0"/>
                <a:ea typeface="Calibri" panose="020F0502020204030204" pitchFamily="34" charset="0"/>
                <a:cs typeface="Times New Roman" panose="02020603050405020304" pitchFamily="18" charset="0"/>
              </a:rPr>
              <a:t>  ZAP,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LiGHT</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SALT study reviews.</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https://jamanetwork.com/journals/jamaophthalmology/fullarticle/2535226</a:t>
            </a:r>
            <a:r>
              <a:rPr lang="en-US" sz="2800" dirty="0">
                <a:effectLst/>
                <a:latin typeface="Calibri" panose="020F0502020204030204" pitchFamily="34" charset="0"/>
                <a:ea typeface="Calibri" panose="020F0502020204030204" pitchFamily="34" charset="0"/>
                <a:cs typeface="Times New Roman" panose="02020603050405020304" pitchFamily="18" charset="0"/>
              </a:rPr>
              <a:t>  Comparison of laser trabeculoplasty by ODs vs MDs in Oklahoma;  Josh Stein, M.D.</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https://www.ophthalmologyglaucoma.org/article/S2589-4196(21)00172-1/pdf</a:t>
            </a:r>
            <a:r>
              <a:rPr lang="en-US" sz="2800" dirty="0">
                <a:effectLst/>
                <a:latin typeface="Calibri" panose="020F0502020204030204" pitchFamily="34" charset="0"/>
                <a:ea typeface="Calibri" panose="020F0502020204030204" pitchFamily="34" charset="0"/>
                <a:cs typeface="Times New Roman" panose="02020603050405020304" pitchFamily="18" charset="0"/>
              </a:rPr>
              <a:t>   LTP did not alter the need for incisional glaucoma surgery.</a:t>
            </a:r>
          </a:p>
          <a:p>
            <a:pPr marL="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https://pubmed.ncbi.nlm.nih.gov/31028768/</a:t>
            </a:r>
            <a:r>
              <a:rPr lang="en-US" sz="2800" dirty="0">
                <a:effectLst/>
                <a:latin typeface="Calibri" panose="020F0502020204030204" pitchFamily="34" charset="0"/>
                <a:ea typeface="Calibri" panose="020F0502020204030204" pitchFamily="34" charset="0"/>
                <a:cs typeface="Times New Roman" panose="02020603050405020304" pitchFamily="18" charset="0"/>
              </a:rPr>
              <a:t>  Effectiveness of SLT.</a:t>
            </a:r>
          </a:p>
          <a:p>
            <a:endParaRPr lang="en-US" dirty="0"/>
          </a:p>
        </p:txBody>
      </p:sp>
    </p:spTree>
    <p:extLst>
      <p:ext uri="{BB962C8B-B14F-4D97-AF65-F5344CB8AC3E}">
        <p14:creationId xmlns:p14="http://schemas.microsoft.com/office/powerpoint/2010/main" val="161042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528211"/>
            <a:ext cx="10972800" cy="1143000"/>
          </a:xfrm>
        </p:spPr>
        <p:txBody>
          <a:bodyPr>
            <a:normAutofit/>
          </a:bodyPr>
          <a:lstStyle/>
          <a:p>
            <a:r>
              <a:rPr lang="en-US" sz="3000" dirty="0"/>
              <a:t>Vermont Secretary of State Office of Professional Regulation</a:t>
            </a:r>
            <a:br>
              <a:rPr lang="en-US" sz="3000" dirty="0"/>
            </a:br>
            <a:r>
              <a:rPr lang="en-US" sz="3000" dirty="0"/>
              <a:t>2019 Report</a:t>
            </a:r>
          </a:p>
        </p:txBody>
      </p:sp>
      <p:sp>
        <p:nvSpPr>
          <p:cNvPr id="45059" name="Rectangle 3"/>
          <p:cNvSpPr>
            <a:spLocks noGrp="1" noChangeArrowheads="1"/>
          </p:cNvSpPr>
          <p:nvPr>
            <p:ph type="body" sz="half" idx="1"/>
          </p:nvPr>
        </p:nvSpPr>
        <p:spPr>
          <a:xfrm>
            <a:off x="609600" y="1962024"/>
            <a:ext cx="10972800" cy="4081494"/>
          </a:xfrm>
        </p:spPr>
        <p:txBody>
          <a:bodyPr>
            <a:normAutofit fontScale="70000" lnSpcReduction="20000"/>
          </a:bodyPr>
          <a:lstStyle/>
          <a:p>
            <a:r>
              <a:rPr lang="en-US" sz="3200" dirty="0"/>
              <a:t>Study to evaluate the safety and public health needs of expanding the scope of practice of optometrists to include advanced procedures</a:t>
            </a:r>
          </a:p>
          <a:p>
            <a:endParaRPr lang="en-US" sz="3200" dirty="0"/>
          </a:p>
          <a:p>
            <a:r>
              <a:rPr lang="en-US" sz="3200" dirty="0"/>
              <a:t>“Finds there is little need for, and minimal cost savings associated with, expanding the optometric scope of practice to include advanced procedures.”</a:t>
            </a:r>
          </a:p>
          <a:p>
            <a:endParaRPr lang="en-US" sz="3200" dirty="0"/>
          </a:p>
          <a:p>
            <a:r>
              <a:rPr lang="en-US" sz="3200" dirty="0"/>
              <a:t>no demonstrated cost savings of expanded scope. </a:t>
            </a:r>
          </a:p>
          <a:p>
            <a:endParaRPr lang="en-US" sz="3200" dirty="0"/>
          </a:p>
          <a:p>
            <a:r>
              <a:rPr lang="en-US" sz="3200" dirty="0"/>
              <a:t>“Recommends against expanding the optometric scope of practice”</a:t>
            </a:r>
          </a:p>
          <a:p>
            <a:endParaRPr lang="en-US" sz="3200" dirty="0"/>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390082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FCCD-64BF-4170-81DF-815C9214A283}"/>
              </a:ext>
            </a:extLst>
          </p:cNvPr>
          <p:cNvSpPr>
            <a:spLocks noGrp="1"/>
          </p:cNvSpPr>
          <p:nvPr>
            <p:ph type="title"/>
          </p:nvPr>
        </p:nvSpPr>
        <p:spPr/>
        <p:txBody>
          <a:bodyPr/>
          <a:lstStyle/>
          <a:p>
            <a:r>
              <a:rPr lang="en-US" b="1" dirty="0">
                <a:solidFill>
                  <a:schemeClr val="tx1"/>
                </a:solidFill>
              </a:rPr>
              <a:t>Technical Review Committee</a:t>
            </a:r>
            <a:r>
              <a:rPr lang="en-US" dirty="0">
                <a:solidFill>
                  <a:schemeClr val="tx1"/>
                </a:solidFill>
              </a:rPr>
              <a:t>:</a:t>
            </a:r>
            <a:br>
              <a:rPr lang="en-US" dirty="0">
                <a:solidFill>
                  <a:schemeClr val="tx1"/>
                </a:solidFill>
              </a:rPr>
            </a:br>
            <a:r>
              <a:rPr lang="en-US" dirty="0">
                <a:solidFill>
                  <a:schemeClr val="tx1"/>
                </a:solidFill>
              </a:rPr>
              <a:t>Six Criteria</a:t>
            </a:r>
          </a:p>
        </p:txBody>
      </p:sp>
      <mc:AlternateContent xmlns:mc="http://schemas.openxmlformats.org/markup-compatibility/2006">
        <mc:Choice xmlns:psuz="http://schemas.microsoft.com/office/powerpoint/2016/summaryzoom" Requires="psuz">
          <p:graphicFrame>
            <p:nvGraphicFramePr>
              <p:cNvPr id="4" name="Content Placeholder 3">
                <a:extLst>
                  <a:ext uri="{FF2B5EF4-FFF2-40B4-BE49-F238E27FC236}">
                    <a16:creationId xmlns:a16="http://schemas.microsoft.com/office/drawing/2014/main" id="{48BE08A1-4D3F-4458-91A1-2E20B161C1FE}"/>
                  </a:ext>
                </a:extLst>
              </p:cNvPr>
              <p:cNvGraphicFramePr>
                <a:graphicFrameLocks noGrp="1" noChangeAspect="1"/>
              </p:cNvGraphicFramePr>
              <p:nvPr>
                <p:ph idx="1"/>
                <p:extLst>
                  <p:ext uri="{D42A27DB-BD31-4B8C-83A1-F6EECF244321}">
                    <p14:modId xmlns:p14="http://schemas.microsoft.com/office/powerpoint/2010/main" val="4293230150"/>
                  </p:ext>
                </p:extLst>
              </p:nvPr>
            </p:nvGraphicFramePr>
            <p:xfrm>
              <a:off x="1096963" y="1846263"/>
              <a:ext cx="10058400" cy="4022725"/>
            </p:xfrm>
            <a:graphic>
              <a:graphicData uri="http://schemas.microsoft.com/office/powerpoint/2016/summaryzoom">
                <psuz:summaryZm>
                  <psuz:summaryZmObj sectionId="{58BD5B78-934F-4472-B802-95C12291BAC7}">
                    <psuz:zmPr id="{7B1496B4-3C8D-425D-B7C9-28B442D2EC1A}" transitionDur="1000">
                      <p166:blipFill xmlns:p166="http://schemas.microsoft.com/office/powerpoint/2016/6/main">
                        <a:blip r:embed="rId3"/>
                        <a:stretch>
                          <a:fillRect/>
                        </a:stretch>
                      </p166:blipFill>
                      <p166:spPr xmlns:p166="http://schemas.microsoft.com/office/powerpoint/2016/6/main">
                        <a:xfrm>
                          <a:off x="389763"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2C4F264-3B27-4B60-B2FB-794449380EEC}">
                    <psuz:zmPr id="{519D317C-E6B6-4725-B673-94C6E434E2F9}" transitionDur="1000">
                      <p166:blipFill xmlns:p166="http://schemas.microsoft.com/office/powerpoint/2016/6/main">
                        <a:blip r:embed="rId4"/>
                        <a:stretch>
                          <a:fillRect/>
                        </a:stretch>
                      </p166:blipFill>
                      <p166:spPr xmlns:p166="http://schemas.microsoft.com/office/powerpoint/2016/6/main">
                        <a:xfrm>
                          <a:off x="3520440"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8C2C147B-32B2-4256-A1F0-DA52CA281E2A}">
                    <psuz:zmPr id="{154A00DE-7855-4A49-85DB-8E6ADD1FCF28}" transitionDur="1000">
                      <p166:blipFill xmlns:p166="http://schemas.microsoft.com/office/powerpoint/2016/6/main">
                        <a:blip r:embed="rId5"/>
                        <a:stretch>
                          <a:fillRect/>
                        </a:stretch>
                      </p166:blipFill>
                      <p166:spPr xmlns:p166="http://schemas.microsoft.com/office/powerpoint/2016/6/main">
                        <a:xfrm>
                          <a:off x="6651117" y="257429"/>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3C72A8EA-97A8-44A1-A688-B76E163D089E}">
                    <psuz:zmPr id="{46974C12-0E56-4778-AAF0-08C9A5819451}" transitionDur="1000">
                      <p166:blipFill xmlns:p166="http://schemas.microsoft.com/office/powerpoint/2016/6/main">
                        <a:blip r:embed="rId6"/>
                        <a:stretch>
                          <a:fillRect/>
                        </a:stretch>
                      </p166:blipFill>
                      <p166:spPr xmlns:p166="http://schemas.microsoft.com/office/powerpoint/2016/6/main">
                        <a:xfrm>
                          <a:off x="389763"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EB4ECF80-8FC0-425F-932F-096B56D930FA}">
                    <psuz:zmPr id="{715C40A7-CA14-4BA7-AA92-365FC497E467}" transitionDur="1000">
                      <p166:blipFill xmlns:p166="http://schemas.microsoft.com/office/powerpoint/2016/6/main">
                        <a:blip r:embed="rId7"/>
                        <a:stretch>
                          <a:fillRect/>
                        </a:stretch>
                      </p166:blipFill>
                      <p166:spPr xmlns:p166="http://schemas.microsoft.com/office/powerpoint/2016/6/main">
                        <a:xfrm>
                          <a:off x="3520440"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summaryZmObj sectionId="{2ECA1552-A4B1-498F-B433-F8292B4C3A4F}">
                    <psuz:zmPr id="{63170825-8432-420A-A07A-3C6B71482E31}" transitionDur="1000">
                      <p166:blipFill xmlns:p166="http://schemas.microsoft.com/office/powerpoint/2016/6/main">
                        <a:blip r:embed="rId8"/>
                        <a:stretch>
                          <a:fillRect/>
                        </a:stretch>
                      </p166:blipFill>
                      <p166:spPr xmlns:p166="http://schemas.microsoft.com/office/powerpoint/2016/6/main">
                        <a:xfrm>
                          <a:off x="6651117" y="2067941"/>
                          <a:ext cx="3017520" cy="1697355"/>
                        </a:xfrm>
                        <a:prstGeom prst="rect">
                          <a:avLst/>
                        </a:prstGeom>
                        <a:ln w="88900" cap="sq" cmpd="thickThin">
                          <a:solidFill>
                            <a:srgbClr val="000000"/>
                          </a:solidFill>
                          <a:prstDash val="solid"/>
                          <a:miter lim="800000"/>
                        </a:ln>
                        <a:effectLst>
                          <a:innerShdw blurRad="114300">
                            <a:prstClr val="black"/>
                          </a:innerShdw>
                        </a:effectLst>
                      </p166:spPr>
                    </psuz:zmPr>
                  </psuz:summaryZmObj>
                  <psuz:gridLayout/>
                </psuz:summaryZm>
              </a:graphicData>
            </a:graphic>
          </p:graphicFrame>
        </mc:Choice>
        <mc:Fallback>
          <p:grpSp>
            <p:nvGrpSpPr>
              <p:cNvPr id="4" name="Content Placeholder 3">
                <a:extLst>
                  <a:ext uri="{FF2B5EF4-FFF2-40B4-BE49-F238E27FC236}">
                    <a16:creationId xmlns:a16="http://schemas.microsoft.com/office/drawing/2014/main" id="{48BE08A1-4D3F-4458-91A1-2E20B161C1FE}"/>
                  </a:ext>
                </a:extLst>
              </p:cNvPr>
              <p:cNvGrpSpPr>
                <a:grpSpLocks noGrp="1" noUngrp="1" noRot="1" noChangeAspect="1" noMove="1" noResize="1"/>
              </p:cNvGrpSpPr>
              <p:nvPr/>
            </p:nvGrpSpPr>
            <p:grpSpPr>
              <a:xfrm>
                <a:off x="1096963" y="1846263"/>
                <a:ext cx="10058400" cy="4022725"/>
                <a:chOff x="1096963" y="1846263"/>
                <a:chExt cx="10058400" cy="4022725"/>
              </a:xfrm>
            </p:grpSpPr>
            <p:pic>
              <p:nvPicPr>
                <p:cNvPr id="3" name="Picture 3">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1486726"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5" name="Picture 5">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617403"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6" name="Picture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748080" y="2103692"/>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7" name="Picture 7">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486726"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8" name="Picture 8">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4617403" y="3914204"/>
                  <a:ext cx="3017520" cy="1697355"/>
                </a:xfrm>
                <a:prstGeom prst="rect">
                  <a:avLst/>
                </a:prstGeom>
                <a:ln w="88900" cap="sq" cmpd="thickThin">
                  <a:solidFill>
                    <a:srgbClr val="000000"/>
                  </a:solidFill>
                  <a:prstDash val="solid"/>
                  <a:miter lim="800000"/>
                </a:ln>
                <a:effectLst>
                  <a:innerShdw blurRad="114300">
                    <a:prstClr val="black"/>
                  </a:innerShdw>
                </a:effectLst>
              </p:spPr>
            </p:pic>
            <p:pic>
              <p:nvPicPr>
                <p:cNvPr id="9" name="Picture 9">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7748080" y="3914204"/>
                  <a:ext cx="3017520" cy="1697355"/>
                </a:xfrm>
                <a:prstGeom prst="rect">
                  <a:avLst/>
                </a:prstGeom>
                <a:ln w="88900" cap="sq" cmpd="thickThin">
                  <a:solidFill>
                    <a:srgbClr val="000000"/>
                  </a:solidFill>
                  <a:prstDash val="solid"/>
                  <a:miter lim="800000"/>
                </a:ln>
                <a:effectLst>
                  <a:innerShdw blurRad="114300">
                    <a:prstClr val="black"/>
                  </a:innerShdw>
                </a:effectLst>
              </p:spPr>
            </p:pic>
          </p:grpSp>
        </mc:Fallback>
      </mc:AlternateContent>
      <mc:AlternateContent xmlns:mc="http://schemas.openxmlformats.org/markup-compatibility/2006" xmlns:psez="http://schemas.microsoft.com/office/powerpoint/2016/sectionzoom">
        <mc:Choice Requires="psez">
          <p:graphicFrame>
            <p:nvGraphicFramePr>
              <p:cNvPr id="10" name="Section Zoom 9">
                <a:extLst>
                  <a:ext uri="{FF2B5EF4-FFF2-40B4-BE49-F238E27FC236}">
                    <a16:creationId xmlns:a16="http://schemas.microsoft.com/office/drawing/2014/main" id="{B7B35DCF-E970-4EE0-9A6A-7CB1BB80C8C6}"/>
                  </a:ext>
                </a:extLst>
              </p:cNvPr>
              <p:cNvGraphicFramePr>
                <a:graphicFrameLocks noChangeAspect="1"/>
              </p:cNvGraphicFramePr>
              <p:nvPr>
                <p:extLst>
                  <p:ext uri="{D42A27DB-BD31-4B8C-83A1-F6EECF244321}">
                    <p14:modId xmlns:p14="http://schemas.microsoft.com/office/powerpoint/2010/main" val="1341699671"/>
                  </p:ext>
                </p:extLst>
              </p:nvPr>
            </p:nvGraphicFramePr>
            <p:xfrm>
              <a:off x="10384076" y="6445103"/>
              <a:ext cx="1445241" cy="474808"/>
            </p:xfrm>
            <a:graphic>
              <a:graphicData uri="http://schemas.microsoft.com/office/powerpoint/2016/sectionzoom">
                <psez:sectionZm>
                  <psez:sectionZmObj sectionId="{8EF43215-9F8B-4C3C-9325-ACA3F204DC89}">
                    <psez:zmPr id="{228A2F47-20C9-46B0-8EF0-557D41C6E43E}" returnToParent="0"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445241" cy="474808"/>
                        </a:xfrm>
                        <a:prstGeom prst="rect">
                          <a:avLst/>
                        </a:prstGeom>
                        <a:ln w="3175">
                          <a:solidFill>
                            <a:prstClr val="ltGray"/>
                          </a:solidFill>
                        </a:ln>
                      </p166:spPr>
                    </psez:zmPr>
                  </psez:sectionZmObj>
                </psez:sectionZm>
              </a:graphicData>
            </a:graphic>
          </p:graphicFrame>
        </mc:Choice>
        <mc:Fallback xmlns="">
          <p:pic>
            <p:nvPicPr>
              <p:cNvPr id="10" name="Section Zoom 9">
                <a:hlinkClick r:id="rId16" action="ppaction://hlinksldjump"/>
                <a:extLst>
                  <a:ext uri="{FF2B5EF4-FFF2-40B4-BE49-F238E27FC236}">
                    <a16:creationId xmlns:a16="http://schemas.microsoft.com/office/drawing/2014/main" id="{B7B35DCF-E970-4EE0-9A6A-7CB1BB80C8C6}"/>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10384076" y="6445103"/>
                <a:ext cx="1445241" cy="474808"/>
              </a:xfrm>
              <a:prstGeom prst="rect">
                <a:avLst/>
              </a:prstGeom>
              <a:ln w="3175">
                <a:solidFill>
                  <a:prstClr val="ltGray"/>
                </a:solidFill>
              </a:ln>
            </p:spPr>
          </p:pic>
        </mc:Fallback>
      </mc:AlternateContent>
    </p:spTree>
    <p:extLst>
      <p:ext uri="{BB962C8B-B14F-4D97-AF65-F5344CB8AC3E}">
        <p14:creationId xmlns:p14="http://schemas.microsoft.com/office/powerpoint/2010/main" val="3008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B964-0171-497D-944A-7546BA910A21}"/>
              </a:ext>
            </a:extLst>
          </p:cNvPr>
          <p:cNvSpPr>
            <a:spLocks noGrp="1"/>
          </p:cNvSpPr>
          <p:nvPr>
            <p:ph type="title"/>
          </p:nvPr>
        </p:nvSpPr>
        <p:spPr/>
        <p:txBody>
          <a:bodyPr/>
          <a:lstStyle/>
          <a:p>
            <a:r>
              <a:rPr lang="en-US" dirty="0"/>
              <a:t>Criterion 1</a:t>
            </a:r>
          </a:p>
        </p:txBody>
      </p:sp>
      <p:sp>
        <p:nvSpPr>
          <p:cNvPr id="3" name="Content Placeholder 2">
            <a:extLst>
              <a:ext uri="{FF2B5EF4-FFF2-40B4-BE49-F238E27FC236}">
                <a16:creationId xmlns:a16="http://schemas.microsoft.com/office/drawing/2014/main" id="{F857B4B0-E969-4A37-843A-0C8855225A1D}"/>
              </a:ext>
            </a:extLst>
          </p:cNvPr>
          <p:cNvSpPr>
            <a:spLocks noGrp="1"/>
          </p:cNvSpPr>
          <p:nvPr>
            <p:ph idx="1"/>
          </p:nvPr>
        </p:nvSpPr>
        <p:spPr/>
        <p:txBody>
          <a:bodyPr>
            <a:normAutofit lnSpcReduction="10000"/>
          </a:bodyPr>
          <a:lstStyle/>
          <a:p>
            <a:pPr marL="0" indent="0" algn="ctr">
              <a:buNone/>
            </a:pPr>
            <a:endParaRPr lang="en-US" dirty="0"/>
          </a:p>
          <a:p>
            <a:pPr algn="ctr"/>
            <a:r>
              <a:rPr lang="en-US" sz="4800" dirty="0"/>
              <a:t>Health safety, and welfare of the </a:t>
            </a:r>
            <a:br>
              <a:rPr lang="en-US" sz="4800" dirty="0"/>
            </a:br>
            <a:r>
              <a:rPr lang="en-US" sz="4800" dirty="0"/>
              <a:t>public are inadequately addressed by present scope of practice</a:t>
            </a:r>
          </a:p>
        </p:txBody>
      </p:sp>
    </p:spTree>
    <p:extLst>
      <p:ext uri="{BB962C8B-B14F-4D97-AF65-F5344CB8AC3E}">
        <p14:creationId xmlns:p14="http://schemas.microsoft.com/office/powerpoint/2010/main" val="2555280948"/>
      </p:ext>
    </p:extLst>
  </p:cSld>
  <p:clrMapOvr>
    <a:masterClrMapping/>
  </p:clrMapOvr>
</p:sld>
</file>

<file path=ppt/theme/theme1.xml><?xml version="1.0" encoding="utf-8"?>
<a:theme xmlns:a="http://schemas.openxmlformats.org/drawingml/2006/main" name="Retrospect">
  <a:themeElements>
    <a:clrScheme name="Custom 17">
      <a:dk1>
        <a:srgbClr val="000000"/>
      </a:dk1>
      <a:lt1>
        <a:srgbClr val="F5F1E7"/>
      </a:lt1>
      <a:dk2>
        <a:srgbClr val="C7C8CA"/>
      </a:dk2>
      <a:lt2>
        <a:srgbClr val="F5F1E7"/>
      </a:lt2>
      <a:accent1>
        <a:srgbClr val="C7C8CA"/>
      </a:accent1>
      <a:accent2>
        <a:srgbClr val="D00000"/>
      </a:accent2>
      <a:accent3>
        <a:srgbClr val="C7C8CA"/>
      </a:accent3>
      <a:accent4>
        <a:srgbClr val="C7C8CA"/>
      </a:accent4>
      <a:accent5>
        <a:srgbClr val="C7C8CA"/>
      </a:accent5>
      <a:accent6>
        <a:srgbClr val="C7C8CA"/>
      </a:accent6>
      <a:hlink>
        <a:srgbClr val="005D84"/>
      </a:hlink>
      <a:folHlink>
        <a:srgbClr val="8C8C8C"/>
      </a:folHlink>
    </a:clrScheme>
    <a:fontScheme name="Custom 2">
      <a:majorFont>
        <a:latin typeface="Futura Bk BT"/>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682CF3533A867C42BB9B5E82E8CD94D0" ma:contentTypeVersion="5" ma:contentTypeDescription="" ma:contentTypeScope="" ma:versionID="bc284befdcb1d35594397f28c249c66c">
  <xsd:schema xmlns:xsd="http://www.w3.org/2001/XMLSchema" xmlns:xs="http://www.w3.org/2001/XMLSchema" xmlns:p="http://schemas.microsoft.com/office/2006/metadata/properties" xmlns:ns2="32249c65-da49-47e9-984a-f0159a6f027c" targetNamespace="http://schemas.microsoft.com/office/2006/metadata/properties" ma:root="true" ma:fieldsID="8e504ffeae7ec93d649e8899daf1c25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enumeration value="9"/>
                    <xsd:enumeration value="10"/>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Credentialing Review</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0528557E-583D-4E3A-8313-B86A2F2EAE07}"/>
</file>

<file path=customXml/itemProps2.xml><?xml version="1.0" encoding="utf-8"?>
<ds:datastoreItem xmlns:ds="http://schemas.openxmlformats.org/officeDocument/2006/customXml" ds:itemID="{CFE6014A-BF24-4669-A14B-2BFA12DF46B3}"/>
</file>

<file path=customXml/itemProps3.xml><?xml version="1.0" encoding="utf-8"?>
<ds:datastoreItem xmlns:ds="http://schemas.openxmlformats.org/officeDocument/2006/customXml" ds:itemID="{4DC409E4-C4F7-4D49-94D5-D023E7CF08E0}"/>
</file>

<file path=docProps/app.xml><?xml version="1.0" encoding="utf-8"?>
<Properties xmlns="http://schemas.openxmlformats.org/officeDocument/2006/extended-properties" xmlns:vt="http://schemas.openxmlformats.org/officeDocument/2006/docPropsVTypes">
  <Template/>
  <TotalTime>14399</TotalTime>
  <Words>5250</Words>
  <Application>Microsoft Office PowerPoint</Application>
  <PresentationFormat>Widescreen</PresentationFormat>
  <Paragraphs>564</Paragraphs>
  <Slides>69</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Arial</vt:lpstr>
      <vt:lpstr>Calibri</vt:lpstr>
      <vt:lpstr>Copperplate Gothic Bold</vt:lpstr>
      <vt:lpstr>Courier New</vt:lpstr>
      <vt:lpstr>Futura Bk BT</vt:lpstr>
      <vt:lpstr>Futura Md BT</vt:lpstr>
      <vt:lpstr>Roboto</vt:lpstr>
      <vt:lpstr>Tableau Book</vt:lpstr>
      <vt:lpstr>Times New Roman</vt:lpstr>
      <vt:lpstr>Verdana</vt:lpstr>
      <vt:lpstr>Wingdings</vt:lpstr>
      <vt:lpstr>Wingdings 3</vt:lpstr>
      <vt:lpstr>Retrospect</vt:lpstr>
      <vt:lpstr>Technical Review Committee: Selective Laser Trabeculoplasty</vt:lpstr>
      <vt:lpstr>Laser Trabeculoplasty (ALT and SLT)</vt:lpstr>
      <vt:lpstr>Selective Laser Trabeculoplasty (SLT) Technique</vt:lpstr>
      <vt:lpstr>Selective Laser Trabeculoplasty (SLT)  Technique</vt:lpstr>
      <vt:lpstr>Selective Laser Trabeculoplasty (SLT)</vt:lpstr>
      <vt:lpstr>SLT Authority</vt:lpstr>
      <vt:lpstr>Vermont Secretary of State Office of Professional Regulation 2019 Report</vt:lpstr>
      <vt:lpstr>Technical Review Committee: Six Criteria</vt:lpstr>
      <vt:lpstr>Criterion 1</vt:lpstr>
      <vt:lpstr>Criterion 1: Health safety, and welfare of the  public are inadequately addressed by present scope of practice </vt:lpstr>
      <vt:lpstr>Criterion 1: Health safety, and welfare of the  public are inadequately addressed by present scope of practice </vt:lpstr>
      <vt:lpstr>Nebraska’s Access to Care</vt:lpstr>
      <vt:lpstr>PowerPoint Presentation</vt:lpstr>
      <vt:lpstr>Access to an Ophthalmologist</vt:lpstr>
      <vt:lpstr>Is access to SLT an issue in Nebraska?</vt:lpstr>
      <vt:lpstr>Comparative Rate of SLTs</vt:lpstr>
      <vt:lpstr>Has access to SLT improved in states with OD laser privileges?</vt:lpstr>
      <vt:lpstr>Which factors might affect access in States with OD laser privileges</vt:lpstr>
      <vt:lpstr>What factors might affect access in States with OD laser privileges</vt:lpstr>
      <vt:lpstr>Which factors might affect access in States with OD laser privileges?</vt:lpstr>
      <vt:lpstr>Vermont OPR 2019 Report</vt:lpstr>
      <vt:lpstr>Criterion 2</vt:lpstr>
      <vt:lpstr>Criterion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Criteria 2: The enactment of the proposed changes in  scope of practice would produce widespread benefits  for the public, and the amount and extent of the benefits would outweigh any potential harm or danger to the public that might be caused by enactment of these changes</vt:lpstr>
      <vt:lpstr>Vermont OPR 2019 Report</vt:lpstr>
      <vt:lpstr>Criterion 3  </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Criteria 3: The proposed change in scope of practice does not create a significant new danger to the health, safety, or welfare of the public</vt:lpstr>
      <vt:lpstr>Selective Laser Trabeculoplasty</vt:lpstr>
      <vt:lpstr>Selective Laser Trabeculoplasty</vt:lpstr>
      <vt:lpstr>Selective Laser Trabeculoplasty</vt:lpstr>
      <vt:lpstr>Selective Laser Trabeculoplasty</vt:lpstr>
      <vt:lpstr>Selective Laser Trabeculoplasty</vt:lpstr>
      <vt:lpstr>Selective Laser Trabeculoplasty</vt:lpstr>
      <vt:lpstr>Criterion 4</vt:lpstr>
      <vt:lpstr>Ophthalmology Training In NE</vt:lpstr>
      <vt:lpstr>Ophthalmology Training in the US</vt:lpstr>
      <vt:lpstr>Vermont OPR 2019 Report</vt:lpstr>
      <vt:lpstr>Training Comparison</vt:lpstr>
      <vt:lpstr>Optometric Education</vt:lpstr>
      <vt:lpstr>OD Training</vt:lpstr>
      <vt:lpstr>Laser Lab at the Pennsylvania OD School</vt:lpstr>
      <vt:lpstr>Criterion 5</vt:lpstr>
      <vt:lpstr>Criteria 5: Appropriate post-professional programs and competence assessment to ensure being performed in a safe and effective manner</vt:lpstr>
      <vt:lpstr>Optometric Education</vt:lpstr>
      <vt:lpstr>OD 16-Hour Laser Therapy to the Anterior Segment Course</vt:lpstr>
      <vt:lpstr>Criterion 6</vt:lpstr>
      <vt:lpstr>Criteria 6: Adequate measures to assess  if competently performing new skill or service and take appropriate measures if they are not</vt:lpstr>
      <vt:lpstr>Comparative Perspective</vt:lpstr>
      <vt:lpstr>American Council on Graduate Medical Education</vt:lpstr>
      <vt:lpstr>American Academy of Ophthalmology</vt:lpstr>
      <vt:lpstr>Complexity of Patients MD vs OD</vt:lpstr>
      <vt:lpstr>Typical Day in a Rural Ophthalmology Clinic</vt:lpstr>
      <vt:lpstr>Conclusion</vt:lpstr>
      <vt:lpstr>Conclusion</vt:lpstr>
      <vt:lpstr>Conclusion</vt:lpstr>
      <vt:lpstr>Conclusion</vt:lpstr>
      <vt:lpstr>Conclusion</vt:lpstr>
      <vt:lpstr>Conclusion</vt:lpstr>
      <vt:lpstr>   Oklahoma LTP Study  </vt:lpstr>
      <vt:lpstr>Could NE lose ODs to “Less Restrictive” States?</vt:lpstr>
      <vt:lpstr>16.5% Shift of Nebraska Optometrists to Metro Areas</vt:lpstr>
      <vt:lpstr>SLT and ALTP Studies</vt:lpstr>
      <vt:lpstr>SLT and ALTP Studies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Review Committee Selective Laser Trabeculoplasty</dc:title>
  <dc:creator>Office Install 2</dc:creator>
  <cp:lastModifiedBy>Sorensen, Beth</cp:lastModifiedBy>
  <cp:revision>76</cp:revision>
  <cp:lastPrinted>2022-06-06T19:52:59Z</cp:lastPrinted>
  <dcterms:created xsi:type="dcterms:W3CDTF">2022-05-15T17:25:27Z</dcterms:created>
  <dcterms:modified xsi:type="dcterms:W3CDTF">2022-06-07T21:45:43Z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0x010100BAD75EA75CD83B45A34259F0B184D02700682CF3533A867C42BB9B5E82E8CD94D0</vt:lpwstr>
  </property>
  <property fmtid="{D5CDD505-2E9C-101B-9397-08002B2CF9AE}" pid="3" name="Order">
    <vt:r8>51300</vt:r8>
  </property>
  <property fmtid="{D5CDD505-2E9C-101B-9397-08002B2CF9AE}" pid="4" name="Topic">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