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entation.xml" ContentType="application/vnd.openxmlformats-officedocument.presentationml.presentation.main+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2.xml" ContentType="application/vnd.openxmlformats-officedocument.presentationml.tags+xml"/>
  <Override PartName="/ppt/tags/tag1.xml" ContentType="application/vnd.openxmlformats-officedocument.presentationml.tags+xml"/>
  <Override PartName="/docProps/app.xml" ContentType="application/vnd.openxmlformats-officedocument.extended-properties+xml"/>
  <Override PartName="/ppt/tags/tag3.xml" ContentType="application/vnd.openxmlformats-officedocument.presentationml.tag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Lst>
  <p:notesMasterIdLst>
    <p:notesMasterId r:id="rId43"/>
  </p:notesMasterIdLst>
  <p:sldIdLst>
    <p:sldId id="257" r:id="rId4"/>
    <p:sldId id="695" r:id="rId5"/>
    <p:sldId id="694" r:id="rId6"/>
    <p:sldId id="272" r:id="rId7"/>
    <p:sldId id="280" r:id="rId8"/>
    <p:sldId id="282" r:id="rId9"/>
    <p:sldId id="284" r:id="rId10"/>
    <p:sldId id="277" r:id="rId11"/>
    <p:sldId id="286" r:id="rId12"/>
    <p:sldId id="285" r:id="rId13"/>
    <p:sldId id="287" r:id="rId14"/>
    <p:sldId id="288" r:id="rId15"/>
    <p:sldId id="676" r:id="rId16"/>
    <p:sldId id="693" r:id="rId17"/>
    <p:sldId id="682" r:id="rId18"/>
    <p:sldId id="421" r:id="rId19"/>
    <p:sldId id="662" r:id="rId20"/>
    <p:sldId id="686" r:id="rId21"/>
    <p:sldId id="278" r:id="rId22"/>
    <p:sldId id="395" r:id="rId23"/>
    <p:sldId id="696" r:id="rId24"/>
    <p:sldId id="697" r:id="rId25"/>
    <p:sldId id="698" r:id="rId26"/>
    <p:sldId id="628" r:id="rId27"/>
    <p:sldId id="560" r:id="rId28"/>
    <p:sldId id="630" r:id="rId29"/>
    <p:sldId id="565" r:id="rId30"/>
    <p:sldId id="645" r:id="rId31"/>
    <p:sldId id="561" r:id="rId32"/>
    <p:sldId id="638" r:id="rId33"/>
    <p:sldId id="562" r:id="rId34"/>
    <p:sldId id="639" r:id="rId35"/>
    <p:sldId id="653" r:id="rId36"/>
    <p:sldId id="563" r:id="rId37"/>
    <p:sldId id="640" r:id="rId38"/>
    <p:sldId id="699" r:id="rId39"/>
    <p:sldId id="564" r:id="rId40"/>
    <p:sldId id="641" r:id="rId41"/>
    <p:sldId id="700"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9FB4"/>
    <a:srgbClr val="E791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767"/>
    <p:restoredTop sz="95775"/>
  </p:normalViewPr>
  <p:slideViewPr>
    <p:cSldViewPr snapToGrid="0" snapToObjects="1">
      <p:cViewPr varScale="1">
        <p:scale>
          <a:sx n="80" d="100"/>
          <a:sy n="80" d="100"/>
        </p:scale>
        <p:origin x="102"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542E646-B096-B745-BCC6-F1FE40B4C9CB}" type="datetimeFigureOut">
              <a:rPr lang="en-US" smtClean="0"/>
              <a:t>7/27/2022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F0C8130-B062-6A4E-A45A-F0619FF06033}" type="slidenum">
              <a:rPr lang="en-US" smtClean="0"/>
              <a:t>‹#›</a:t>
            </a:fld>
            <a:endParaRPr lang="en-US"/>
          </a:p>
        </p:txBody>
      </p:sp>
    </p:spTree>
    <p:extLst>
      <p:ext uri="{BB962C8B-B14F-4D97-AF65-F5344CB8AC3E}">
        <p14:creationId xmlns:p14="http://schemas.microsoft.com/office/powerpoint/2010/main" val="4164757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1</a:t>
            </a:fld>
            <a:endParaRPr lang="en-US"/>
          </a:p>
        </p:txBody>
      </p:sp>
    </p:spTree>
    <p:extLst>
      <p:ext uri="{BB962C8B-B14F-4D97-AF65-F5344CB8AC3E}">
        <p14:creationId xmlns:p14="http://schemas.microsoft.com/office/powerpoint/2010/main" val="532717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2DDED-0AD6-40AC-8197-A6CE8065C7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0351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Ocular surface disease (OSD) often coexists with other eye conditions, especially glaucoma. In fact, approximately 60% of glaucoma patients show some signs of OSD.</a:t>
            </a:r>
            <a:r>
              <a:rPr lang="en-US" baseline="30000" dirty="0"/>
              <a:t>1</a:t>
            </a:r>
            <a:r>
              <a:rPr lang="en-US" sz="1200" b="0" i="0" u="none" strike="noStrike" kern="1200" dirty="0">
                <a:solidFill>
                  <a:schemeClr val="tx1"/>
                </a:solidFill>
                <a:effectLst/>
                <a:latin typeface="+mn-lt"/>
                <a:ea typeface="+mn-ea"/>
                <a:cs typeface="+mn-cs"/>
              </a:rPr>
              <a:t> This is not surprising considering the demographic overlay — both diseases increase in prevalence with increasing age. Topical agents, including beta blockers, alpha-adrenergic agonists, and prostaglandins, are most commonly used to treat glaucoma. These agents, however, can exacerbate OSD and </a:t>
            </a:r>
            <a:r>
              <a:rPr lang="en-US" sz="1200" b="0" i="0" u="none" strike="noStrike" kern="1200" dirty="0" err="1">
                <a:solidFill>
                  <a:schemeClr val="tx1"/>
                </a:solidFill>
                <a:effectLst/>
                <a:latin typeface="+mn-lt"/>
                <a:ea typeface="+mn-ea"/>
                <a:cs typeface="+mn-cs"/>
              </a:rPr>
              <a:t>meibomian</a:t>
            </a:r>
            <a:r>
              <a:rPr lang="en-US" sz="1200" b="0" i="0" u="none" strike="noStrike" kern="1200" dirty="0">
                <a:solidFill>
                  <a:schemeClr val="tx1"/>
                </a:solidFill>
                <a:effectLst/>
                <a:latin typeface="+mn-lt"/>
                <a:ea typeface="+mn-ea"/>
                <a:cs typeface="+mn-cs"/>
              </a:rPr>
              <a:t> gland dysfunction,</a:t>
            </a:r>
            <a:r>
              <a:rPr lang="en-US" baseline="30000" dirty="0"/>
              <a:t>2,3 </a:t>
            </a:r>
            <a:r>
              <a:rPr lang="en-US" sz="1200" b="0" i="0" u="none" strike="noStrike" kern="1200" dirty="0">
                <a:solidFill>
                  <a:schemeClr val="tx1"/>
                </a:solidFill>
                <a:effectLst/>
                <a:latin typeface="+mn-lt"/>
                <a:ea typeface="+mn-ea"/>
                <a:cs typeface="+mn-cs"/>
              </a:rPr>
              <a:t>and thereby reduce patient compliance with treatment. When it comes to using glaucoma drops in these patients, less is more, as many studies have demonstrated poor adherence as a leading issue in chronic glaucoma therapy.</a:t>
            </a:r>
            <a:r>
              <a:rPr lang="en-US" baseline="30000" dirty="0"/>
              <a:t>4</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121E2-2079-49DB-BDB0-73725D5386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3295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228600" rtl="0">
              <a:spcBef>
                <a:spcPts val="0"/>
              </a:spcBef>
              <a:buChar char="-"/>
            </a:pPr>
            <a:endParaRPr lang="en" dirty="0"/>
          </a:p>
        </p:txBody>
      </p:sp>
    </p:spTree>
    <p:extLst>
      <p:ext uri="{BB962C8B-B14F-4D97-AF65-F5344CB8AC3E}">
        <p14:creationId xmlns:p14="http://schemas.microsoft.com/office/powerpoint/2010/main" val="249710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228600" rtl="0">
              <a:spcBef>
                <a:spcPts val="0"/>
              </a:spcBef>
              <a:buChar char="-"/>
            </a:pPr>
            <a:endParaRPr lang="en" dirty="0"/>
          </a:p>
        </p:txBody>
      </p:sp>
    </p:spTree>
    <p:extLst>
      <p:ext uri="{BB962C8B-B14F-4D97-AF65-F5344CB8AC3E}">
        <p14:creationId xmlns:p14="http://schemas.microsoft.com/office/powerpoint/2010/main" val="2081863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Most often transient IOP spikes – that is why we use</a:t>
            </a:r>
            <a:r>
              <a:rPr lang="en-US" baseline="0" dirty="0"/>
              <a:t> Alphagan pre and post laser, that is also why we continue the </a:t>
            </a:r>
            <a:r>
              <a:rPr lang="en-US" baseline="0" dirty="0" err="1"/>
              <a:t>glc</a:t>
            </a:r>
            <a:r>
              <a:rPr lang="en-US" baseline="0" dirty="0"/>
              <a:t> meds for at least the first month after the laser</a:t>
            </a:r>
          </a:p>
          <a:p>
            <a:endParaRPr lang="en-US" baseline="0" dirty="0"/>
          </a:p>
          <a:p>
            <a:r>
              <a:rPr lang="en-US" baseline="0" dirty="0"/>
              <a:t>I have never read of the complication of stromal haze/edema after an SLT but talking with Bill </a:t>
            </a:r>
            <a:r>
              <a:rPr lang="en-US" baseline="0" dirty="0" err="1"/>
              <a:t>Markolini</a:t>
            </a:r>
            <a:r>
              <a:rPr lang="en-US" baseline="0" dirty="0"/>
              <a:t> of the NJ optometric association at our Atlantic City meeting, he has had 2 patients who developed a stromal haze after an SLT.   Both were present 4-5 days post-SLT, and both responded to a topical steroids.  So keep stromal haze in the back of your mind.   It is not common but can occur.  </a:t>
            </a:r>
          </a:p>
          <a:p>
            <a:endParaRPr lang="en-US" baseline="0" dirty="0"/>
          </a:p>
          <a:p>
            <a:r>
              <a:rPr lang="en-US" baseline="0" dirty="0"/>
              <a:t>Inflammation and PAS – can reduce those complications by use the correct laser energy and # of burns – also put the burns in the correct location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5121E2-2079-49DB-BDB0-73725D5386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0613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8130-B062-6A4E-A45A-F0619FF060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680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8130-B062-6A4E-A45A-F0619FF060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24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8130-B062-6A4E-A45A-F0619FF060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146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62DD76-76B4-4B1A-9C08-17C2578C0707}" type="slidenum">
              <a:rPr lang="en-US" smtClean="0"/>
              <a:t>24</a:t>
            </a:fld>
            <a:endParaRPr lang="en-US"/>
          </a:p>
        </p:txBody>
      </p:sp>
    </p:spTree>
    <p:extLst>
      <p:ext uri="{BB962C8B-B14F-4D97-AF65-F5344CB8AC3E}">
        <p14:creationId xmlns:p14="http://schemas.microsoft.com/office/powerpoint/2010/main" val="1976126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62DD76-76B4-4B1A-9C08-17C2578C0707}" type="slidenum">
              <a:rPr lang="en-US" smtClean="0"/>
              <a:t>25</a:t>
            </a:fld>
            <a:endParaRPr lang="en-US"/>
          </a:p>
        </p:txBody>
      </p:sp>
    </p:spTree>
    <p:extLst>
      <p:ext uri="{BB962C8B-B14F-4D97-AF65-F5344CB8AC3E}">
        <p14:creationId xmlns:p14="http://schemas.microsoft.com/office/powerpoint/2010/main" val="2597928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2</a:t>
            </a:fld>
            <a:endParaRPr lang="en-US"/>
          </a:p>
        </p:txBody>
      </p:sp>
    </p:spTree>
    <p:extLst>
      <p:ext uri="{BB962C8B-B14F-4D97-AF65-F5344CB8AC3E}">
        <p14:creationId xmlns:p14="http://schemas.microsoft.com/office/powerpoint/2010/main" val="1904388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62DD76-76B4-4B1A-9C08-17C2578C0707}" type="slidenum">
              <a:rPr lang="en-US" smtClean="0"/>
              <a:t>29</a:t>
            </a:fld>
            <a:endParaRPr lang="en-US"/>
          </a:p>
        </p:txBody>
      </p:sp>
    </p:spTree>
    <p:extLst>
      <p:ext uri="{BB962C8B-B14F-4D97-AF65-F5344CB8AC3E}">
        <p14:creationId xmlns:p14="http://schemas.microsoft.com/office/powerpoint/2010/main" val="1091101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62DD76-76B4-4B1A-9C08-17C2578C0707}" type="slidenum">
              <a:rPr lang="en-US" smtClean="0"/>
              <a:t>31</a:t>
            </a:fld>
            <a:endParaRPr lang="en-US"/>
          </a:p>
        </p:txBody>
      </p:sp>
    </p:spTree>
    <p:extLst>
      <p:ext uri="{BB962C8B-B14F-4D97-AF65-F5344CB8AC3E}">
        <p14:creationId xmlns:p14="http://schemas.microsoft.com/office/powerpoint/2010/main" val="179858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62DD76-76B4-4B1A-9C08-17C2578C0707}" type="slidenum">
              <a:rPr lang="en-US" smtClean="0"/>
              <a:t>37</a:t>
            </a:fld>
            <a:endParaRPr lang="en-US"/>
          </a:p>
        </p:txBody>
      </p:sp>
    </p:spTree>
    <p:extLst>
      <p:ext uri="{BB962C8B-B14F-4D97-AF65-F5344CB8AC3E}">
        <p14:creationId xmlns:p14="http://schemas.microsoft.com/office/powerpoint/2010/main" val="1194547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3</a:t>
            </a:fld>
            <a:endParaRPr lang="en-US"/>
          </a:p>
        </p:txBody>
      </p:sp>
    </p:spTree>
    <p:extLst>
      <p:ext uri="{BB962C8B-B14F-4D97-AF65-F5344CB8AC3E}">
        <p14:creationId xmlns:p14="http://schemas.microsoft.com/office/powerpoint/2010/main" val="290669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8652E8-BC74-484D-B0EE-D977077F1F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0475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5121E2-2079-49DB-BDB0-73725D5386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4967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8652E8-BC74-484D-B0EE-D977077F1F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18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Researchers used a mathematical model to compare cost effectiveness of treating newly diagnosed open-angle glaucoma patients with a prostaglandin, LTP or observation only. </a:t>
            </a:r>
            <a:br>
              <a:rPr lang="en-US" sz="1200" kern="1200">
                <a:solidFill>
                  <a:schemeClr val="tx1"/>
                </a:solidFill>
                <a:latin typeface="+mn-lt"/>
                <a:ea typeface="+mn-ea"/>
                <a:cs typeface="+mn-cs"/>
              </a:rPr>
            </a:br>
            <a:r>
              <a:rPr lang="en-US" sz="1200" kern="1200">
                <a:solidFill>
                  <a:schemeClr val="tx1"/>
                </a:solidFill>
                <a:latin typeface="+mn-lt"/>
                <a:ea typeface="+mn-ea"/>
                <a:cs typeface="+mn-cs"/>
              </a:rPr>
              <a:t>Interestingly</a:t>
            </a:r>
            <a:r>
              <a:rPr lang="en-US" sz="1200" kern="1200" dirty="0">
                <a:solidFill>
                  <a:schemeClr val="tx1"/>
                </a:solidFill>
                <a:latin typeface="+mn-lt"/>
                <a:ea typeface="+mn-ea"/>
                <a:cs typeface="+mn-cs"/>
              </a:rPr>
              <a:t>, they found that prostaglandins and LTP are both cost-effective treatment options for this patient population. However, when patients have “optimal medication adherence,” then prostaglandin therapy is a better value than LTP. Yet, as we know, patients are more likely to be noncompliant than compliant with therapy. Given this reality, the researchers concluded, LTP may be a more cost-effective alternative than prostaglandins at current prices.8 For instance, Medicare reimburses physicians about $336 for LTP. The patient’s responsibility is 20% of that, unless they have supplemental insurance. Copayment and other deductibles may also apply.</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5121E2-2079-49DB-BDB0-73725D5386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0265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Researchers used a mathematical model to compare cost effectiveness of treating newly diagnosed open-angle glaucoma patients with a prostaglandin, LTP or observation only. </a:t>
            </a:r>
            <a:br>
              <a:rPr lang="en-US" sz="1200" kern="1200">
                <a:solidFill>
                  <a:schemeClr val="tx1"/>
                </a:solidFill>
                <a:latin typeface="+mn-lt"/>
                <a:ea typeface="+mn-ea"/>
                <a:cs typeface="+mn-cs"/>
              </a:rPr>
            </a:br>
            <a:r>
              <a:rPr lang="en-US" sz="1200" kern="1200">
                <a:solidFill>
                  <a:schemeClr val="tx1"/>
                </a:solidFill>
                <a:latin typeface="+mn-lt"/>
                <a:ea typeface="+mn-ea"/>
                <a:cs typeface="+mn-cs"/>
              </a:rPr>
              <a:t>Interestingly</a:t>
            </a:r>
            <a:r>
              <a:rPr lang="en-US" sz="1200" kern="1200" dirty="0">
                <a:solidFill>
                  <a:schemeClr val="tx1"/>
                </a:solidFill>
                <a:latin typeface="+mn-lt"/>
                <a:ea typeface="+mn-ea"/>
                <a:cs typeface="+mn-cs"/>
              </a:rPr>
              <a:t>, they found that prostaglandins and LTP are both cost-effective treatment options for this patient population. However, when patients have “optimal medication adherence,” then prostaglandin therapy is a better value than LTP. Yet, as we know, patients are more likely to be noncompliant than compliant with therapy. Given this reality, the researchers concluded, LTP may be a more cost-effective alternative than prostaglandins at current prices.8 For instance, Medicare reimburses physicians about $336 for LTP. The patient’s responsibility is 20% of that, unless they have supplemental insurance. Copayment and other deductibles may also apply.</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5121E2-2079-49DB-BDB0-73725D5386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5641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2DDED-0AD6-40AC-8197-A6CE8065C7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1164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B08CB-DAD0-4441-A4A9-9DD03857D2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B1DBEA-1CFB-C44E-A374-EE5ABB471A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34E74B-78BB-C74B-A614-C4B5B16201DA}"/>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5" name="Footer Placeholder 4">
            <a:extLst>
              <a:ext uri="{FF2B5EF4-FFF2-40B4-BE49-F238E27FC236}">
                <a16:creationId xmlns:a16="http://schemas.microsoft.com/office/drawing/2014/main" id="{BC06C0EE-E37D-E943-908B-EA81D8BA74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76B57-9FA8-1542-83E1-B00957C94D26}"/>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198273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4208-BA35-844B-B0A7-AEB16B27CA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F11A0-CAC7-6340-858E-719A3B2BCB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0B7CE-71BC-4244-82E8-F8DB473B8E64}"/>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5" name="Footer Placeholder 4">
            <a:extLst>
              <a:ext uri="{FF2B5EF4-FFF2-40B4-BE49-F238E27FC236}">
                <a16:creationId xmlns:a16="http://schemas.microsoft.com/office/drawing/2014/main" id="{C0D11E15-D3BA-FA49-83C1-ABF11CE73F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EFB6A-44D5-6045-AEE2-CC6760328FF0}"/>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37862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E0B97B-D59F-2B43-A9EE-9488087F10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1F7097-C247-EC4E-B3F9-6BEAA75F30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69A9D-E964-384A-91F7-226DA494CB07}"/>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5" name="Footer Placeholder 4">
            <a:extLst>
              <a:ext uri="{FF2B5EF4-FFF2-40B4-BE49-F238E27FC236}">
                <a16:creationId xmlns:a16="http://schemas.microsoft.com/office/drawing/2014/main" id="{902AEA80-0758-064D-BA7A-8BBE61988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82E0DE-E09A-5440-AD73-B327749600CE}"/>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2412409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29" name="Slide Number Placeholder 28"/>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extLst>
      <p:ext uri="{BB962C8B-B14F-4D97-AF65-F5344CB8AC3E}">
        <p14:creationId xmlns:p14="http://schemas.microsoft.com/office/powerpoint/2010/main" val="3255628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52227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2133600" y="2507786"/>
            <a:ext cx="94488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a:xfrm>
            <a:off x="10566400" y="6416676"/>
            <a:ext cx="1016000" cy="365125"/>
          </a:xfrm>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5413614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7" name="Slide Number Placeholder 6"/>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3833121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9" name="Slide Number Placeholder 8"/>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828071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5" name="Slide Number Placeholder 4"/>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1112298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4" name="Slide Number Placeholder 3"/>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3107200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7" name="Slide Number Placeholder 6"/>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2321103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4FC1F-B263-2641-BA25-A92559A62A5A}"/>
              </a:ext>
            </a:extLst>
          </p:cNvPr>
          <p:cNvSpPr>
            <a:spLocks noGrp="1"/>
          </p:cNvSpPr>
          <p:nvPr>
            <p:ph type="title"/>
          </p:nvPr>
        </p:nvSpPr>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6D9CD11-2C2F-F244-9640-3FB1A9111C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ACBCD9-18AB-A244-8506-EAE426416DA0}"/>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5" name="Footer Placeholder 4">
            <a:extLst>
              <a:ext uri="{FF2B5EF4-FFF2-40B4-BE49-F238E27FC236}">
                <a16:creationId xmlns:a16="http://schemas.microsoft.com/office/drawing/2014/main" id="{3DEEC468-30B6-BD4E-AE9A-0744EDA8A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8217BD-3305-F943-B551-31AC521B2A1F}"/>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7" name="Picture 6">
            <a:extLst>
              <a:ext uri="{FF2B5EF4-FFF2-40B4-BE49-F238E27FC236}">
                <a16:creationId xmlns:a16="http://schemas.microsoft.com/office/drawing/2014/main" id="{B0CECAEB-E86A-E940-B954-27CB0D91F02D}"/>
              </a:ext>
            </a:extLst>
          </p:cNvPr>
          <p:cNvPicPr>
            <a:picLocks noChangeAspect="1"/>
          </p:cNvPicPr>
          <p:nvPr userDrawn="1"/>
        </p:nvPicPr>
        <p:blipFill>
          <a:blip r:embed="rId2"/>
          <a:stretch>
            <a:fillRect/>
          </a:stretch>
        </p:blipFill>
        <p:spPr>
          <a:xfrm>
            <a:off x="8969298" y="5768502"/>
            <a:ext cx="2955073" cy="816921"/>
          </a:xfrm>
          <a:prstGeom prst="rect">
            <a:avLst/>
          </a:prstGeom>
        </p:spPr>
      </p:pic>
    </p:spTree>
    <p:extLst>
      <p:ext uri="{BB962C8B-B14F-4D97-AF65-F5344CB8AC3E}">
        <p14:creationId xmlns:p14="http://schemas.microsoft.com/office/powerpoint/2010/main" val="338958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2438400" y="1166787"/>
            <a:ext cx="73152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7" name="Slide Number Placeholder 6"/>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1450033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2451625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15366652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712535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F20FD5-AA13-44E1-8055-4DCDD8942DB5}"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1708019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20FD5-AA13-44E1-8055-4DCDD8942DB5}"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7013348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F20FD5-AA13-44E1-8055-4DCDD8942DB5}"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2308361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F20FD5-AA13-44E1-8055-4DCDD8942DB5}" type="datetimeFigureOut">
              <a:rPr lang="en-US" smtClean="0"/>
              <a:pPr/>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2775004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F20FD5-AA13-44E1-8055-4DCDD8942DB5}" type="datetimeFigureOut">
              <a:rPr lang="en-US" smtClean="0"/>
              <a:pPr/>
              <a:t>7/27/2022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3581275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F20FD5-AA13-44E1-8055-4DCDD8942DB5}" type="datetimeFigureOut">
              <a:rPr lang="en-US" smtClean="0"/>
              <a:pPr/>
              <a:t>7/27/2022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2094583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ADAB0-BDCD-E74C-9482-AA9ED69BFE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94E54B-F7E5-464D-AB42-934BBE8CD1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66EB93-E23B-0543-930C-0FD1456DF1D8}"/>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5" name="Footer Placeholder 4">
            <a:extLst>
              <a:ext uri="{FF2B5EF4-FFF2-40B4-BE49-F238E27FC236}">
                <a16:creationId xmlns:a16="http://schemas.microsoft.com/office/drawing/2014/main" id="{E4A71543-E448-C74C-A866-635C7FF06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6FE6EC-5026-BF4D-8758-0C24DBBF17C3}"/>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2438481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20FD5-AA13-44E1-8055-4DCDD8942DB5}" type="datetimeFigureOut">
              <a:rPr lang="en-US" smtClean="0"/>
              <a:pPr/>
              <a:t>7/27/2022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3424667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F20FD5-AA13-44E1-8055-4DCDD8942DB5}" type="datetimeFigureOut">
              <a:rPr lang="en-US" smtClean="0"/>
              <a:pPr/>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2406575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F20FD5-AA13-44E1-8055-4DCDD8942DB5}" type="datetimeFigureOut">
              <a:rPr lang="en-US" smtClean="0"/>
              <a:pPr/>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3046338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20FD5-AA13-44E1-8055-4DCDD8942DB5}"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4262683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20FD5-AA13-44E1-8055-4DCDD8942DB5}"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1755654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20FD5-AA13-44E1-8055-4DCDD8942DB5}"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1140946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A0374-482C-B649-A7A0-2B9A621F7D78}"/>
              </a:ext>
            </a:extLst>
          </p:cNvPr>
          <p:cNvSpPr>
            <a:spLocks noGrp="1"/>
          </p:cNvSpPr>
          <p:nvPr>
            <p:ph type="title"/>
          </p:nvPr>
        </p:nvSpPr>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376BA8F-D135-ED4A-9474-E17D6625D6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C86BD4-0DEC-6340-8C63-CADC2111A2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D74060-363C-1A41-B6DC-B224F5592F70}"/>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6" name="Footer Placeholder 5">
            <a:extLst>
              <a:ext uri="{FF2B5EF4-FFF2-40B4-BE49-F238E27FC236}">
                <a16:creationId xmlns:a16="http://schemas.microsoft.com/office/drawing/2014/main" id="{1574500D-0D7C-DB4B-A514-809F01647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380B5D-3613-A243-9C2C-6B90BC6E17BC}"/>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9" name="Picture 8">
            <a:extLst>
              <a:ext uri="{FF2B5EF4-FFF2-40B4-BE49-F238E27FC236}">
                <a16:creationId xmlns:a16="http://schemas.microsoft.com/office/drawing/2014/main" id="{7238A866-DBE6-924D-B1A3-92B6BC9B6E81}"/>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11" name="Picture 10">
            <a:extLst>
              <a:ext uri="{FF2B5EF4-FFF2-40B4-BE49-F238E27FC236}">
                <a16:creationId xmlns:a16="http://schemas.microsoft.com/office/drawing/2014/main" id="{734B97D6-F845-F546-AABD-129DFC373442}"/>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600105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73296-A83E-604F-919D-2C5269FF0C25}"/>
              </a:ext>
            </a:extLst>
          </p:cNvPr>
          <p:cNvSpPr>
            <a:spLocks noGrp="1"/>
          </p:cNvSpPr>
          <p:nvPr>
            <p:ph type="title"/>
          </p:nvPr>
        </p:nvSpPr>
        <p:spPr>
          <a:xfrm>
            <a:off x="839788" y="365125"/>
            <a:ext cx="10515600" cy="1325563"/>
          </a:xfrm>
        </p:spPr>
        <p:txBody>
          <a:bodyPr/>
          <a:lstStyle>
            <a:lvl1pPr>
              <a:defRPr b="1">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96D8143-5D9E-684C-A75B-468A9CFF84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E94D65-E990-C04A-A418-BE22F65690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39AEF4-FCAE-224A-853D-B07299A4A0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A3696A-C1EF-8C48-A656-A1DDCB38FD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11916F-A1DD-EF4E-AA9C-4230F7A8898B}"/>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8" name="Footer Placeholder 7">
            <a:extLst>
              <a:ext uri="{FF2B5EF4-FFF2-40B4-BE49-F238E27FC236}">
                <a16:creationId xmlns:a16="http://schemas.microsoft.com/office/drawing/2014/main" id="{4288A589-D32F-354F-B375-03874C0CD3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6C4A49-CD59-4A40-89D5-7B72DAA86AFB}"/>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11" name="Picture 10">
            <a:extLst>
              <a:ext uri="{FF2B5EF4-FFF2-40B4-BE49-F238E27FC236}">
                <a16:creationId xmlns:a16="http://schemas.microsoft.com/office/drawing/2014/main" id="{0EFB6F7C-5F3F-2B44-AD7A-756F9B41F572}"/>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12" name="Picture 11">
            <a:extLst>
              <a:ext uri="{FF2B5EF4-FFF2-40B4-BE49-F238E27FC236}">
                <a16:creationId xmlns:a16="http://schemas.microsoft.com/office/drawing/2014/main" id="{6DE15502-934A-7842-B4C7-C69C47CB1885}"/>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1613854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035CD-13DD-A445-80A0-E9E58E6ACD24}"/>
              </a:ext>
            </a:extLst>
          </p:cNvPr>
          <p:cNvSpPr>
            <a:spLocks noGrp="1"/>
          </p:cNvSpPr>
          <p:nvPr>
            <p:ph type="title"/>
          </p:nvPr>
        </p:nvSpPr>
        <p:spPr/>
        <p:txBody>
          <a:bodyPr/>
          <a:lstStyle>
            <a:lvl1pPr>
              <a:defRPr b="1">
                <a:solidFill>
                  <a:schemeClr val="accent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D47E43B4-44FC-DC4B-9970-772A6BCE85D9}"/>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4" name="Footer Placeholder 3">
            <a:extLst>
              <a:ext uri="{FF2B5EF4-FFF2-40B4-BE49-F238E27FC236}">
                <a16:creationId xmlns:a16="http://schemas.microsoft.com/office/drawing/2014/main" id="{DF02CA36-7068-5D45-8ADE-316D9873E0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983B86-4584-9A46-A5C9-362C135A75A6}"/>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7" name="Picture 6">
            <a:extLst>
              <a:ext uri="{FF2B5EF4-FFF2-40B4-BE49-F238E27FC236}">
                <a16:creationId xmlns:a16="http://schemas.microsoft.com/office/drawing/2014/main" id="{E5AC39B0-AEB1-BB47-9CBD-BF4DF5E0B313}"/>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8" name="Picture 7">
            <a:extLst>
              <a:ext uri="{FF2B5EF4-FFF2-40B4-BE49-F238E27FC236}">
                <a16:creationId xmlns:a16="http://schemas.microsoft.com/office/drawing/2014/main" id="{801EAA36-FB12-C942-A7D9-3EB4A58525B5}"/>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3123303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025BF1-44AF-1743-9788-A731EB7D7736}"/>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3" name="Footer Placeholder 2">
            <a:extLst>
              <a:ext uri="{FF2B5EF4-FFF2-40B4-BE49-F238E27FC236}">
                <a16:creationId xmlns:a16="http://schemas.microsoft.com/office/drawing/2014/main" id="{C8E312B0-0747-3B45-BF95-54306A5585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312123-3D3E-C44A-9E21-454D10644FD0}"/>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6" name="Picture 5">
            <a:extLst>
              <a:ext uri="{FF2B5EF4-FFF2-40B4-BE49-F238E27FC236}">
                <a16:creationId xmlns:a16="http://schemas.microsoft.com/office/drawing/2014/main" id="{A49DCC30-DDA1-6446-B0ED-CEBE8D9AE53E}"/>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7" name="Picture 6">
            <a:extLst>
              <a:ext uri="{FF2B5EF4-FFF2-40B4-BE49-F238E27FC236}">
                <a16:creationId xmlns:a16="http://schemas.microsoft.com/office/drawing/2014/main" id="{8D7D3C7E-4F88-6B45-9A74-FF1DA3B14ECE}"/>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4068969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4F43-82BD-3049-8BD1-38AA79E84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5CA78C-D250-2F4D-A44F-4ADB4A9C5F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44A381-F4AC-D648-AC1D-111C9E416F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116913-36DF-C341-A55D-0176F22EF0E1}"/>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6" name="Footer Placeholder 5">
            <a:extLst>
              <a:ext uri="{FF2B5EF4-FFF2-40B4-BE49-F238E27FC236}">
                <a16:creationId xmlns:a16="http://schemas.microsoft.com/office/drawing/2014/main" id="{11570404-BBC2-1243-AF53-1495239A39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8F9DEC-EF43-4940-800D-8067C69B1BD0}"/>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8" name="Picture 7">
            <a:extLst>
              <a:ext uri="{FF2B5EF4-FFF2-40B4-BE49-F238E27FC236}">
                <a16:creationId xmlns:a16="http://schemas.microsoft.com/office/drawing/2014/main" id="{29AB6EDB-D0A7-9C47-9C09-FAA495C60068}"/>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9" name="Picture 8">
            <a:extLst>
              <a:ext uri="{FF2B5EF4-FFF2-40B4-BE49-F238E27FC236}">
                <a16:creationId xmlns:a16="http://schemas.microsoft.com/office/drawing/2014/main" id="{858CD18F-C5E0-794D-8FEE-FDF5536D5E69}"/>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1872779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33922-80BF-9944-8DB4-917D542A9B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602ED4-9350-E94D-BE51-5FE4917322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19F9AE-DBCB-BE46-A526-9608C318B9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FB05C2-FF6D-C244-9C6D-A39487BD9B92}"/>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6" name="Footer Placeholder 5">
            <a:extLst>
              <a:ext uri="{FF2B5EF4-FFF2-40B4-BE49-F238E27FC236}">
                <a16:creationId xmlns:a16="http://schemas.microsoft.com/office/drawing/2014/main" id="{FE1D42F3-7441-5C4E-8429-CFF4A2EB40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D6917-B8F2-0740-AC13-290528744E84}"/>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8" name="Picture 7">
            <a:extLst>
              <a:ext uri="{FF2B5EF4-FFF2-40B4-BE49-F238E27FC236}">
                <a16:creationId xmlns:a16="http://schemas.microsoft.com/office/drawing/2014/main" id="{CC197BBC-F35D-2448-82AD-91754F1BBB69}"/>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9" name="Picture 8">
            <a:extLst>
              <a:ext uri="{FF2B5EF4-FFF2-40B4-BE49-F238E27FC236}">
                <a16:creationId xmlns:a16="http://schemas.microsoft.com/office/drawing/2014/main" id="{B0EB3C0C-5A03-2441-A76B-24C435B0AD3D}"/>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1222985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9C6317-C33A-5A41-B2A6-DC962C1971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ECCD63-6571-CE43-9175-C0AD23E981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E0257D-228A-8E45-AF5B-82F87281BE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E08E7B-8034-E148-A841-26674FCF6A31}" type="datetimeFigureOut">
              <a:rPr lang="en-US" smtClean="0"/>
              <a:t>7/27/2022</a:t>
            </a:fld>
            <a:endParaRPr lang="en-US"/>
          </a:p>
        </p:txBody>
      </p:sp>
      <p:sp>
        <p:nvSpPr>
          <p:cNvPr id="5" name="Footer Placeholder 4">
            <a:extLst>
              <a:ext uri="{FF2B5EF4-FFF2-40B4-BE49-F238E27FC236}">
                <a16:creationId xmlns:a16="http://schemas.microsoft.com/office/drawing/2014/main" id="{DC1FC608-D8DA-A74B-87A1-5886243C48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D76CB3-E4E3-ED4A-815C-094E3F418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29E68-16B0-594C-AAD3-0104028FD7DE}" type="slidenum">
              <a:rPr lang="en-US" smtClean="0"/>
              <a:t>‹#›</a:t>
            </a:fld>
            <a:endParaRPr lang="en-US"/>
          </a:p>
        </p:txBody>
      </p:sp>
    </p:spTree>
    <p:extLst>
      <p:ext uri="{BB962C8B-B14F-4D97-AF65-F5344CB8AC3E}">
        <p14:creationId xmlns:p14="http://schemas.microsoft.com/office/powerpoint/2010/main" val="1772125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609600" y="1600200"/>
            <a:ext cx="109728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A1F20FD5-AA13-44E1-8055-4DCDD8942DB5}" type="datetimeFigureOut">
              <a:rPr lang="en-US" smtClean="0">
                <a:solidFill>
                  <a:prstClr val="white">
                    <a:shade val="50000"/>
                  </a:prstClr>
                </a:solidFill>
              </a:rPr>
              <a:pPr/>
              <a:t>7/27/2022</a:t>
            </a:fld>
            <a:endParaRPr lang="en-US">
              <a:solidFill>
                <a:prstClr val="white">
                  <a:shade val="50000"/>
                </a:prstClr>
              </a:solidFill>
            </a:endParaRPr>
          </a:p>
        </p:txBody>
      </p:sp>
      <p:sp>
        <p:nvSpPr>
          <p:cNvPr id="3" name="Footer Placeholder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white">
                  <a:shade val="50000"/>
                </a:prstClr>
              </a:solidFill>
            </a:endParaRPr>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6347D92B-7D2F-4640-832C-28A55D719202}"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24386599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F20FD5-AA13-44E1-8055-4DCDD8942DB5}" type="datetimeFigureOut">
              <a:rPr lang="en-US" smtClean="0"/>
              <a:pPr/>
              <a:t>7/27/2022</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7D92B-7D2F-4640-832C-28A55D719202}" type="slidenum">
              <a:rPr lang="en-US" smtClean="0"/>
              <a:pPr/>
              <a:t>‹#›</a:t>
            </a:fld>
            <a:endParaRPr lang="en-US"/>
          </a:p>
        </p:txBody>
      </p:sp>
    </p:spTree>
    <p:extLst>
      <p:ext uri="{BB962C8B-B14F-4D97-AF65-F5344CB8AC3E}">
        <p14:creationId xmlns:p14="http://schemas.microsoft.com/office/powerpoint/2010/main" val="1445074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a:bodyPr>
          <a:lstStyle/>
          <a:p>
            <a:r>
              <a:rPr lang="en-US" kern="1200" dirty="0">
                <a:solidFill>
                  <a:srgbClr val="000000"/>
                </a:solidFill>
                <a:latin typeface="+mj-lt"/>
                <a:ea typeface="+mj-ea"/>
                <a:cs typeface="+mj-cs"/>
              </a:rPr>
              <a:t>Public Hearing</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884230" y="4460869"/>
            <a:ext cx="4805691" cy="838831"/>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solidFill>
                <a:srgbClr val="000000"/>
              </a:solidFill>
            </a:endParaRPr>
          </a:p>
          <a:p>
            <a:pPr marL="0" indent="0">
              <a:buNone/>
            </a:pPr>
            <a:r>
              <a:rPr lang="en-US" sz="1800" dirty="0">
                <a:solidFill>
                  <a:srgbClr val="000000"/>
                </a:solidFill>
              </a:rPr>
              <a:t>Christopher Wolfe, OD, FAAO, Dipl. ABO</a:t>
            </a:r>
          </a:p>
          <a:p>
            <a:pPr marL="0" indent="0">
              <a:buNone/>
            </a:pPr>
            <a:endParaRPr lang="en-US" sz="1800" dirty="0">
              <a:solidFill>
                <a:srgbClr val="000000"/>
              </a:solidFill>
            </a:endParaRPr>
          </a:p>
        </p:txBody>
      </p:sp>
    </p:spTree>
    <p:extLst>
      <p:ext uri="{BB962C8B-B14F-4D97-AF65-F5344CB8AC3E}">
        <p14:creationId xmlns:p14="http://schemas.microsoft.com/office/powerpoint/2010/main" val="1551954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if a doctor graduated from optometry school 25 years ago?</a:t>
            </a:r>
          </a:p>
        </p:txBody>
      </p:sp>
      <p:sp>
        <p:nvSpPr>
          <p:cNvPr id="3" name="Content Placeholder 2"/>
          <p:cNvSpPr>
            <a:spLocks noGrp="1"/>
          </p:cNvSpPr>
          <p:nvPr>
            <p:ph idx="1"/>
          </p:nvPr>
        </p:nvSpPr>
        <p:spPr>
          <a:xfrm>
            <a:off x="1981200" y="1600200"/>
            <a:ext cx="8371114" cy="5018314"/>
          </a:xfrm>
        </p:spPr>
        <p:txBody>
          <a:bodyPr>
            <a:normAutofit fontScale="85000" lnSpcReduction="10000"/>
          </a:bodyPr>
          <a:lstStyle/>
          <a:p>
            <a:r>
              <a:rPr lang="en-US" dirty="0"/>
              <a:t>Education continues after graduation</a:t>
            </a:r>
          </a:p>
          <a:p>
            <a:pPr lvl="1"/>
            <a:r>
              <a:rPr lang="en-US" dirty="0"/>
              <a:t>Training course that we put on all over the country in 30+ states</a:t>
            </a:r>
          </a:p>
          <a:p>
            <a:r>
              <a:rPr lang="en-US" dirty="0"/>
              <a:t>Just like MD’s and DO’s</a:t>
            </a:r>
          </a:p>
          <a:p>
            <a:pPr lvl="1"/>
            <a:r>
              <a:rPr lang="en-US" dirty="0"/>
              <a:t>What if an ophthalmologist graduated from medical school 25 years ago before Lasik came about?</a:t>
            </a:r>
          </a:p>
          <a:p>
            <a:pPr lvl="2"/>
            <a:r>
              <a:rPr lang="en-US" dirty="0"/>
              <a:t>Went to a 1 day or weekend training seminar</a:t>
            </a:r>
          </a:p>
          <a:p>
            <a:endParaRPr lang="en-US" dirty="0"/>
          </a:p>
          <a:p>
            <a:r>
              <a:rPr lang="en-US" dirty="0"/>
              <a:t>How to get more privileges for doing procedures in other professions?</a:t>
            </a:r>
          </a:p>
          <a:p>
            <a:pPr lvl="1"/>
            <a:r>
              <a:rPr lang="en-US" dirty="0"/>
              <a:t>apply for credentials at the hospital where the doctor practices.  How do you get credentialed?  </a:t>
            </a:r>
          </a:p>
          <a:p>
            <a:pPr lvl="2"/>
            <a:r>
              <a:rPr lang="en-US" dirty="0"/>
              <a:t>Involves showing training was received at a continuing education seminar. </a:t>
            </a:r>
          </a:p>
          <a:p>
            <a:pPr lvl="2"/>
            <a:r>
              <a:rPr lang="en-US" dirty="0"/>
              <a:t>This is the the process for MDs, DOs, dentists, podiatrists, nurses, physicians assistants, radiologists, </a:t>
            </a:r>
            <a:r>
              <a:rPr lang="en-US" dirty="0" err="1"/>
              <a:t>etc</a:t>
            </a:r>
            <a:endParaRPr lang="en-US" dirty="0"/>
          </a:p>
        </p:txBody>
      </p:sp>
    </p:spTree>
    <p:extLst>
      <p:ext uri="{BB962C8B-B14F-4D97-AF65-F5344CB8AC3E}">
        <p14:creationId xmlns:p14="http://schemas.microsoft.com/office/powerpoint/2010/main" val="57571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900" decel="100000" fill="hold"/>
                                        <p:tgtEl>
                                          <p:spTgt spid="3">
                                            <p:txEl>
                                              <p:pRg st="8" end="8"/>
                                            </p:txEl>
                                          </p:spTgt>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3">
                                            <p:txEl>
                                              <p:pRg st="8" end="8"/>
                                            </p:txEl>
                                          </p:spTgt>
                                        </p:tgtEl>
                                        <p:attrNameLst>
                                          <p:attrName>ppt_y</p:attrName>
                                        </p:attrNameLst>
                                      </p:cBhvr>
                                      <p:tavLst>
                                        <p:tav tm="0">
                                          <p:val>
                                            <p:strVal val="#ppt_y-.03"/>
                                          </p:val>
                                        </p:tav>
                                        <p:tav tm="100000">
                                          <p:val>
                                            <p:strVal val="#ppt_y"/>
                                          </p:val>
                                        </p:tav>
                                      </p:tavLst>
                                    </p:anim>
                                  </p:childTnLst>
                                </p:cTn>
                              </p:par>
                              <p:par>
                                <p:cTn id="57" presetID="37" presetClass="entr" presetSubtype="0" fill="hold" nodeType="with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1000"/>
                                        <p:tgtEl>
                                          <p:spTgt spid="3">
                                            <p:txEl>
                                              <p:pRg st="9" end="9"/>
                                            </p:txEl>
                                          </p:spTgt>
                                        </p:tgtEl>
                                      </p:cBhvr>
                                    </p:animEffect>
                                    <p:anim calcmode="lin" valueType="num">
                                      <p:cBhvr>
                                        <p:cTn id="6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1" dur="900" decel="100000" fill="hold"/>
                                        <p:tgtEl>
                                          <p:spTgt spid="3">
                                            <p:txEl>
                                              <p:pRg st="9" end="9"/>
                                            </p:txEl>
                                          </p:spTgt>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3">
                                            <p:txEl>
                                              <p:pRg st="9" end="9"/>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4F29-A8E2-B990-A524-B5A3AB878CAE}"/>
              </a:ext>
            </a:extLst>
          </p:cNvPr>
          <p:cNvSpPr>
            <a:spLocks noGrp="1"/>
          </p:cNvSpPr>
          <p:nvPr>
            <p:ph type="title"/>
          </p:nvPr>
        </p:nvSpPr>
        <p:spPr>
          <a:xfrm>
            <a:off x="1981200" y="20306"/>
            <a:ext cx="8229600" cy="571500"/>
          </a:xfrm>
        </p:spPr>
        <p:txBody>
          <a:bodyPr>
            <a:normAutofit fontScale="90000"/>
          </a:bodyPr>
          <a:lstStyle/>
          <a:p>
            <a:r>
              <a:rPr lang="en-US" dirty="0"/>
              <a:t>THE OKLAHOMA LASER COURSE</a:t>
            </a:r>
          </a:p>
        </p:txBody>
      </p:sp>
      <p:pic>
        <p:nvPicPr>
          <p:cNvPr id="5" name="Content Placeholder 4" descr="Diagram&#10;&#10;Description automatically generated">
            <a:extLst>
              <a:ext uri="{FF2B5EF4-FFF2-40B4-BE49-F238E27FC236}">
                <a16:creationId xmlns:a16="http://schemas.microsoft.com/office/drawing/2014/main" id="{0A0CDF81-99AC-8BC3-F5D0-EE6FF6E376F2}"/>
              </a:ext>
            </a:extLst>
          </p:cNvPr>
          <p:cNvPicPr>
            <a:picLocks noGrp="1" noChangeAspect="1"/>
          </p:cNvPicPr>
          <p:nvPr>
            <p:ph idx="1"/>
          </p:nvPr>
        </p:nvPicPr>
        <p:blipFill>
          <a:blip r:embed="rId2"/>
          <a:stretch>
            <a:fillRect/>
          </a:stretch>
        </p:blipFill>
        <p:spPr>
          <a:xfrm>
            <a:off x="1524000" y="571500"/>
            <a:ext cx="9144000" cy="6266194"/>
          </a:xfrm>
        </p:spPr>
      </p:pic>
    </p:spTree>
    <p:extLst>
      <p:ext uri="{BB962C8B-B14F-4D97-AF65-F5344CB8AC3E}">
        <p14:creationId xmlns:p14="http://schemas.microsoft.com/office/powerpoint/2010/main" val="243397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5B89E-6D7D-8A47-8304-48F37B1DCB66}"/>
              </a:ext>
            </a:extLst>
          </p:cNvPr>
          <p:cNvSpPr>
            <a:spLocks noGrp="1"/>
          </p:cNvSpPr>
          <p:nvPr>
            <p:ph type="ctrTitle"/>
          </p:nvPr>
        </p:nvSpPr>
        <p:spPr/>
        <p:txBody>
          <a:bodyPr/>
          <a:lstStyle/>
          <a:p>
            <a:r>
              <a:rPr lang="en-US" dirty="0"/>
              <a:t>The role of SLT in glaucoma in 2022</a:t>
            </a:r>
          </a:p>
        </p:txBody>
      </p:sp>
      <p:sp>
        <p:nvSpPr>
          <p:cNvPr id="3" name="Subtitle 2">
            <a:extLst>
              <a:ext uri="{FF2B5EF4-FFF2-40B4-BE49-F238E27FC236}">
                <a16:creationId xmlns:a16="http://schemas.microsoft.com/office/drawing/2014/main" id="{F2807E40-6AB1-19BB-9A73-CC227BEFBE8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2477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857250"/>
          </a:xfrm>
        </p:spPr>
        <p:txBody>
          <a:bodyPr/>
          <a:lstStyle/>
          <a:p>
            <a:endParaRPr lang="en-US" dirty="0"/>
          </a:p>
        </p:txBody>
      </p:sp>
      <p:pic>
        <p:nvPicPr>
          <p:cNvPr id="6" name="Content Placeholder 5">
            <a:extLst>
              <a:ext uri="{FF2B5EF4-FFF2-40B4-BE49-F238E27FC236}">
                <a16:creationId xmlns:a16="http://schemas.microsoft.com/office/drawing/2014/main" id="{72EE328B-39E9-8E4A-95EF-8432CEFEA5F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81200" y="1345509"/>
            <a:ext cx="8229600" cy="4655243"/>
          </a:xfrm>
        </p:spPr>
      </p:pic>
    </p:spTree>
    <p:custDataLst>
      <p:tags r:id="rId1"/>
    </p:custDataLst>
    <p:extLst>
      <p:ext uri="{BB962C8B-B14F-4D97-AF65-F5344CB8AC3E}">
        <p14:creationId xmlns:p14="http://schemas.microsoft.com/office/powerpoint/2010/main" val="956805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857250"/>
          </a:xfrm>
        </p:spPr>
        <p:txBody>
          <a:bodyPr/>
          <a:lstStyle/>
          <a:p>
            <a:endParaRPr lang="en-US" dirty="0"/>
          </a:p>
        </p:txBody>
      </p:sp>
      <p:pic>
        <p:nvPicPr>
          <p:cNvPr id="8" name="Content Placeholder 7">
            <a:extLst>
              <a:ext uri="{FF2B5EF4-FFF2-40B4-BE49-F238E27FC236}">
                <a16:creationId xmlns:a16="http://schemas.microsoft.com/office/drawing/2014/main" id="{BFC485F8-08C6-E940-8DA6-65391BD5062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28479" y="1350040"/>
            <a:ext cx="8302201" cy="4663118"/>
          </a:xfrm>
        </p:spPr>
      </p:pic>
    </p:spTree>
    <p:custDataLst>
      <p:tags r:id="rId1"/>
    </p:custDataLst>
    <p:extLst>
      <p:ext uri="{BB962C8B-B14F-4D97-AF65-F5344CB8AC3E}">
        <p14:creationId xmlns:p14="http://schemas.microsoft.com/office/powerpoint/2010/main" val="350443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2" name="Robin Glaucoma eye drops non compliance 3vid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286125" y="890069"/>
            <a:ext cx="5562600" cy="4172317"/>
          </a:xfrm>
        </p:spPr>
      </p:pic>
      <p:sp>
        <p:nvSpPr>
          <p:cNvPr id="3" name="Rectangle 2"/>
          <p:cNvSpPr/>
          <p:nvPr/>
        </p:nvSpPr>
        <p:spPr>
          <a:xfrm>
            <a:off x="2609850" y="5086350"/>
            <a:ext cx="6915150" cy="538994"/>
          </a:xfrm>
          <a:prstGeom prst="rect">
            <a:avLst/>
          </a:prstGeom>
        </p:spPr>
        <p:txBody>
          <a:bodyPr wrap="square">
            <a:spAutoFit/>
          </a:bodyPr>
          <a:lstStyle/>
          <a:p>
            <a:pPr algn="ctr">
              <a:lnSpc>
                <a:spcPct val="90000"/>
              </a:lnSpc>
            </a:pPr>
            <a:r>
              <a:rPr lang="en-US" sz="1350" dirty="0">
                <a:solidFill>
                  <a:prstClr val="black"/>
                </a:solidFill>
                <a:latin typeface="Calibri"/>
              </a:rPr>
              <a:t>More than</a:t>
            </a:r>
            <a:r>
              <a:rPr lang="en-US" sz="1350" b="1" dirty="0">
                <a:solidFill>
                  <a:prstClr val="black"/>
                </a:solidFill>
                <a:latin typeface="Calibri"/>
              </a:rPr>
              <a:t> </a:t>
            </a:r>
            <a:r>
              <a:rPr lang="en-US" sz="1350" b="1" u="sng" dirty="0">
                <a:solidFill>
                  <a:prstClr val="black"/>
                </a:solidFill>
                <a:latin typeface="Calibri"/>
              </a:rPr>
              <a:t>90%</a:t>
            </a:r>
            <a:r>
              <a:rPr lang="en-US" sz="1350" b="1" dirty="0">
                <a:solidFill>
                  <a:prstClr val="black"/>
                </a:solidFill>
                <a:latin typeface="Calibri"/>
              </a:rPr>
              <a:t> </a:t>
            </a:r>
            <a:r>
              <a:rPr lang="en-US" sz="1350" dirty="0">
                <a:solidFill>
                  <a:prstClr val="black"/>
                </a:solidFill>
                <a:latin typeface="Calibri"/>
              </a:rPr>
              <a:t>of patients are </a:t>
            </a:r>
            <a:r>
              <a:rPr lang="en-US" sz="1350" dirty="0" err="1">
                <a:solidFill>
                  <a:prstClr val="black"/>
                </a:solidFill>
                <a:latin typeface="Calibri"/>
              </a:rPr>
              <a:t>nonadherent</a:t>
            </a:r>
            <a:r>
              <a:rPr lang="en-US" sz="1350" dirty="0">
                <a:solidFill>
                  <a:prstClr val="black"/>
                </a:solidFill>
                <a:latin typeface="Calibri"/>
              </a:rPr>
              <a:t> to their ocular medication dosing regimens, and nearly </a:t>
            </a:r>
            <a:r>
              <a:rPr lang="en-US" sz="1350" b="1" u="sng" dirty="0">
                <a:solidFill>
                  <a:prstClr val="black"/>
                </a:solidFill>
                <a:latin typeface="Calibri"/>
              </a:rPr>
              <a:t>50%</a:t>
            </a:r>
            <a:r>
              <a:rPr lang="en-US" sz="1350" b="1" dirty="0">
                <a:solidFill>
                  <a:prstClr val="black"/>
                </a:solidFill>
                <a:latin typeface="Calibri"/>
              </a:rPr>
              <a:t> </a:t>
            </a:r>
            <a:r>
              <a:rPr lang="en-US" sz="1350" dirty="0">
                <a:solidFill>
                  <a:prstClr val="black"/>
                </a:solidFill>
                <a:latin typeface="Calibri"/>
              </a:rPr>
              <a:t>discontinue taking their medications before 6 months</a:t>
            </a:r>
            <a:r>
              <a:rPr lang="en-US" sz="1350" baseline="30000" dirty="0">
                <a:solidFill>
                  <a:prstClr val="black"/>
                </a:solidFill>
                <a:latin typeface="Calibri"/>
              </a:rPr>
              <a:t>1</a:t>
            </a:r>
            <a:r>
              <a:rPr lang="en-US" sz="1350" dirty="0">
                <a:solidFill>
                  <a:prstClr val="black"/>
                </a:solidFill>
                <a:latin typeface="Calibri"/>
              </a:rPr>
              <a:t>         </a:t>
            </a:r>
            <a:endParaRPr lang="en-US" sz="1350" baseline="30000" dirty="0">
              <a:solidFill>
                <a:prstClr val="black"/>
              </a:solidFill>
              <a:latin typeface="Calibri"/>
            </a:endParaRPr>
          </a:p>
          <a:p>
            <a:pPr algn="ctr">
              <a:lnSpc>
                <a:spcPct val="90000"/>
              </a:lnSpc>
            </a:pPr>
            <a:r>
              <a:rPr lang="en-US" sz="525" dirty="0">
                <a:solidFill>
                  <a:prstClr val="white"/>
                </a:solidFill>
                <a:latin typeface="Calibri"/>
              </a:rPr>
              <a:t>Nordstrom BL. Persistence and adherence with topical glaucoma therapy. </a:t>
            </a:r>
            <a:r>
              <a:rPr lang="en-US" sz="525" i="1" dirty="0">
                <a:solidFill>
                  <a:prstClr val="white"/>
                </a:solidFill>
                <a:latin typeface="Calibri"/>
              </a:rPr>
              <a:t>Am J </a:t>
            </a:r>
            <a:r>
              <a:rPr lang="en-US" sz="525" i="1" dirty="0" err="1">
                <a:solidFill>
                  <a:prstClr val="white"/>
                </a:solidFill>
                <a:latin typeface="Calibri"/>
              </a:rPr>
              <a:t>Ophthalmol</a:t>
            </a:r>
            <a:r>
              <a:rPr lang="en-US" sz="525" dirty="0">
                <a:solidFill>
                  <a:prstClr val="white"/>
                </a:solidFill>
                <a:latin typeface="Calibri"/>
              </a:rPr>
              <a:t>. 2005;140:598-596</a:t>
            </a:r>
          </a:p>
        </p:txBody>
      </p:sp>
    </p:spTree>
    <p:extLst>
      <p:ext uri="{BB962C8B-B14F-4D97-AF65-F5344CB8AC3E}">
        <p14:creationId xmlns:p14="http://schemas.microsoft.com/office/powerpoint/2010/main" val="238476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990602"/>
            <a:ext cx="4572000" cy="483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6893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creen Shot 2016-08-29 at 9.02.04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07" r="79"/>
          <a:stretch/>
        </p:blipFill>
        <p:spPr>
          <a:xfrm>
            <a:off x="1554686" y="1885956"/>
            <a:ext cx="8961361" cy="1739879"/>
          </a:xfrm>
        </p:spPr>
      </p:pic>
      <p:sp>
        <p:nvSpPr>
          <p:cNvPr id="7" name="TextBox 6"/>
          <p:cNvSpPr txBox="1"/>
          <p:nvPr/>
        </p:nvSpPr>
        <p:spPr>
          <a:xfrm>
            <a:off x="2057400" y="1943100"/>
            <a:ext cx="685800" cy="369332"/>
          </a:xfrm>
          <a:prstGeom prst="rect">
            <a:avLst/>
          </a:prstGeom>
          <a:solidFill>
            <a:schemeClr val="tx1"/>
          </a:solidFill>
        </p:spPr>
        <p:txBody>
          <a:bodyPr wrap="square" rtlCol="0">
            <a:spAutoFit/>
          </a:bodyPr>
          <a:lstStyle/>
          <a:p>
            <a:endParaRPr lang="en-US" dirty="0">
              <a:solidFill>
                <a:prstClr val="black"/>
              </a:solidFill>
              <a:latin typeface="Calibri"/>
            </a:endParaRPr>
          </a:p>
        </p:txBody>
      </p:sp>
      <p:sp>
        <p:nvSpPr>
          <p:cNvPr id="9" name="TextBox 8"/>
          <p:cNvSpPr txBox="1"/>
          <p:nvPr/>
        </p:nvSpPr>
        <p:spPr>
          <a:xfrm>
            <a:off x="7086600" y="3143250"/>
            <a:ext cx="1447800" cy="369332"/>
          </a:xfrm>
          <a:prstGeom prst="rect">
            <a:avLst/>
          </a:prstGeom>
          <a:solidFill>
            <a:schemeClr val="tx1"/>
          </a:solidFill>
        </p:spPr>
        <p:txBody>
          <a:bodyPr wrap="square" rtlCol="0">
            <a:spAutoFit/>
          </a:bodyPr>
          <a:lstStyle/>
          <a:p>
            <a:endParaRPr lang="en-US" dirty="0">
              <a:solidFill>
                <a:prstClr val="black"/>
              </a:solidFill>
              <a:latin typeface="Calibri"/>
            </a:endParaRPr>
          </a:p>
        </p:txBody>
      </p:sp>
      <p:pic>
        <p:nvPicPr>
          <p:cNvPr id="8" name="Picture 7" descr="Screen Shot 2016-09-16 at 7.36.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28"/>
            <a:ext cx="9144000" cy="492790"/>
          </a:xfrm>
          <a:prstGeom prst="rect">
            <a:avLst/>
          </a:prstGeom>
        </p:spPr>
      </p:pic>
      <p:sp>
        <p:nvSpPr>
          <p:cNvPr id="3" name="TextBox 2">
            <a:extLst>
              <a:ext uri="{FF2B5EF4-FFF2-40B4-BE49-F238E27FC236}">
                <a16:creationId xmlns:a16="http://schemas.microsoft.com/office/drawing/2014/main" id="{456DB5AE-BA19-9144-63F4-89160BA52977}"/>
              </a:ext>
            </a:extLst>
          </p:cNvPr>
          <p:cNvSpPr txBox="1"/>
          <p:nvPr/>
        </p:nvSpPr>
        <p:spPr>
          <a:xfrm>
            <a:off x="7650479" y="2373447"/>
            <a:ext cx="1447800" cy="369332"/>
          </a:xfrm>
          <a:prstGeom prst="rect">
            <a:avLst/>
          </a:prstGeom>
          <a:solidFill>
            <a:schemeClr val="tx1"/>
          </a:solidFill>
        </p:spPr>
        <p:txBody>
          <a:bodyPr wrap="square" rtlCol="0">
            <a:spAutoFit/>
          </a:bodyPr>
          <a:lstStyle/>
          <a:p>
            <a:endParaRPr lang="en-US" dirty="0">
              <a:solidFill>
                <a:prstClr val="black"/>
              </a:solidFill>
              <a:latin typeface="Calibri"/>
            </a:endParaRPr>
          </a:p>
        </p:txBody>
      </p:sp>
    </p:spTree>
    <p:extLst>
      <p:ext uri="{BB962C8B-B14F-4D97-AF65-F5344CB8AC3E}">
        <p14:creationId xmlns:p14="http://schemas.microsoft.com/office/powerpoint/2010/main" val="2575493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1981200" y="1143000"/>
            <a:ext cx="8229600" cy="857250"/>
          </a:xfrm>
          <a:prstGeom prst="rect">
            <a:avLst/>
          </a:prstGeom>
        </p:spPr>
        <p:txBody>
          <a:bodyPr vert="horz" lIns="91425" tIns="91425" rIns="91425" bIns="91425" rtlCol="0" anchor="b" anchorCtr="0">
            <a:noAutofit/>
          </a:bodyPr>
          <a:lstStyle/>
          <a:p>
            <a:pPr>
              <a:spcBef>
                <a:spcPts val="0"/>
              </a:spcBef>
            </a:pPr>
            <a:r>
              <a:rPr lang="en" dirty="0"/>
              <a:t>SLT as first line?</a:t>
            </a:r>
          </a:p>
        </p:txBody>
      </p:sp>
      <p:sp>
        <p:nvSpPr>
          <p:cNvPr id="100" name="Shape 100"/>
          <p:cNvSpPr txBox="1">
            <a:spLocks noGrp="1"/>
          </p:cNvSpPr>
          <p:nvPr>
            <p:ph type="body" idx="1"/>
          </p:nvPr>
        </p:nvSpPr>
        <p:spPr>
          <a:xfrm>
            <a:off x="1981200" y="1872040"/>
            <a:ext cx="8229600" cy="3725775"/>
          </a:xfrm>
          <a:prstGeom prst="rect">
            <a:avLst/>
          </a:prstGeom>
        </p:spPr>
        <p:txBody>
          <a:bodyPr vert="horz" lIns="91425" tIns="91425" rIns="91425" bIns="91425" rtlCol="0" anchor="t" anchorCtr="0">
            <a:noAutofit/>
          </a:bodyPr>
          <a:lstStyle/>
          <a:p>
            <a:pPr>
              <a:spcBef>
                <a:spcPts val="600"/>
              </a:spcBef>
              <a:buNone/>
            </a:pPr>
            <a:endParaRPr dirty="0"/>
          </a:p>
          <a:p>
            <a:pPr marL="457200" indent="-228600">
              <a:spcBef>
                <a:spcPts val="600"/>
              </a:spcBef>
              <a:buSzPct val="100000"/>
            </a:pPr>
            <a:r>
              <a:rPr lang="en-US" sz="2800" dirty="0"/>
              <a:t>  </a:t>
            </a:r>
            <a:endParaRPr lang="en" dirty="0"/>
          </a:p>
        </p:txBody>
      </p:sp>
      <p:pic>
        <p:nvPicPr>
          <p:cNvPr id="4" name="Picture 3" descr="Screen Shot 2016-09-16 at 7.36.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57250"/>
            <a:ext cx="9144000" cy="49279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2102" y="857250"/>
            <a:ext cx="6513157" cy="5143500"/>
          </a:xfrm>
          <a:prstGeom prst="rect">
            <a:avLst/>
          </a:prstGeom>
        </p:spPr>
      </p:pic>
      <p:sp>
        <p:nvSpPr>
          <p:cNvPr id="3" name="Right Arrow 2"/>
          <p:cNvSpPr/>
          <p:nvPr/>
        </p:nvSpPr>
        <p:spPr>
          <a:xfrm>
            <a:off x="1981200" y="5029202"/>
            <a:ext cx="1219200" cy="568613"/>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14558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1981200" y="1143000"/>
            <a:ext cx="8229600" cy="857250"/>
          </a:xfrm>
          <a:prstGeom prst="rect">
            <a:avLst/>
          </a:prstGeom>
        </p:spPr>
        <p:txBody>
          <a:bodyPr vert="horz" lIns="91425" tIns="91425" rIns="91425" bIns="91425" anchor="b" anchorCtr="0">
            <a:noAutofit/>
            <a:scene3d>
              <a:camera prst="orthographicFront"/>
              <a:lightRig rig="soft" dir="t">
                <a:rot lat="0" lon="0" rev="16800000"/>
              </a:lightRig>
            </a:scene3d>
            <a:sp3d prstMaterial="softEdge">
              <a:bevelT w="38100" h="38100"/>
            </a:sp3d>
          </a:bodyPr>
          <a:lstStyle/>
          <a:p>
            <a:pPr>
              <a:spcBef>
                <a:spcPts val="0"/>
              </a:spcBef>
            </a:pPr>
            <a:r>
              <a:rPr lang="en" dirty="0"/>
              <a:t>SLT as first line?</a:t>
            </a:r>
          </a:p>
        </p:txBody>
      </p:sp>
      <p:sp>
        <p:nvSpPr>
          <p:cNvPr id="100" name="Shape 100"/>
          <p:cNvSpPr txBox="1">
            <a:spLocks noGrp="1"/>
          </p:cNvSpPr>
          <p:nvPr>
            <p:ph type="body" idx="1"/>
          </p:nvPr>
        </p:nvSpPr>
        <p:spPr>
          <a:xfrm>
            <a:off x="1981200" y="1872039"/>
            <a:ext cx="8229600" cy="3725775"/>
          </a:xfrm>
          <a:prstGeom prst="rect">
            <a:avLst/>
          </a:prstGeom>
        </p:spPr>
        <p:txBody>
          <a:bodyPr vert="horz" lIns="91425" tIns="91425" rIns="91425" bIns="91425" anchor="t" anchorCtr="0">
            <a:noAutofit/>
          </a:bodyPr>
          <a:lstStyle/>
          <a:p>
            <a:pPr>
              <a:spcBef>
                <a:spcPts val="600"/>
              </a:spcBef>
              <a:buNone/>
            </a:pPr>
            <a:endParaRPr dirty="0"/>
          </a:p>
          <a:p>
            <a:pPr marL="457189" indent="-228594">
              <a:spcBef>
                <a:spcPts val="600"/>
              </a:spcBef>
              <a:buSzPct val="100000"/>
            </a:pPr>
            <a:r>
              <a:rPr lang="en-US" dirty="0"/>
              <a:t>  </a:t>
            </a:r>
            <a:endParaRPr lang="en"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47650"/>
            <a:ext cx="9144000" cy="6494803"/>
          </a:xfrm>
          <a:prstGeom prst="rect">
            <a:avLst/>
          </a:prstGeom>
        </p:spPr>
      </p:pic>
    </p:spTree>
    <p:extLst>
      <p:ext uri="{BB962C8B-B14F-4D97-AF65-F5344CB8AC3E}">
        <p14:creationId xmlns:p14="http://schemas.microsoft.com/office/powerpoint/2010/main" val="474290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a:bodyPr>
          <a:lstStyle/>
          <a:p>
            <a:r>
              <a:rPr lang="en-US" kern="1200" dirty="0">
                <a:solidFill>
                  <a:srgbClr val="000000"/>
                </a:solidFill>
                <a:latin typeface="+mj-lt"/>
                <a:ea typeface="+mj-ea"/>
                <a:cs typeface="+mj-cs"/>
              </a:rPr>
              <a:t>Public Hearing</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884230" y="4460869"/>
            <a:ext cx="4805691" cy="838831"/>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solidFill>
                <a:srgbClr val="000000"/>
              </a:solidFill>
            </a:endParaRPr>
          </a:p>
          <a:p>
            <a:pPr marL="0" indent="0">
              <a:buNone/>
            </a:pPr>
            <a:r>
              <a:rPr lang="en-US" dirty="0"/>
              <a:t>Richard Castillo, O.D., D.O.</a:t>
            </a:r>
            <a:endParaRPr lang="en-US" sz="1800" dirty="0">
              <a:solidFill>
                <a:srgbClr val="000000"/>
              </a:solidFill>
            </a:endParaRPr>
          </a:p>
        </p:txBody>
      </p:sp>
    </p:spTree>
    <p:extLst>
      <p:ext uri="{BB962C8B-B14F-4D97-AF65-F5344CB8AC3E}">
        <p14:creationId xmlns:p14="http://schemas.microsoft.com/office/powerpoint/2010/main" val="1832350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53291"/>
            <a:ext cx="8229600" cy="857250"/>
          </a:xfrm>
        </p:spPr>
        <p:txBody>
          <a:bodyPr>
            <a:normAutofit fontScale="90000"/>
          </a:bodyPr>
          <a:lstStyle/>
          <a:p>
            <a:r>
              <a:rPr lang="en-US" dirty="0"/>
              <a:t>Selective Laser Trabeculoplasty (SLT)</a:t>
            </a:r>
          </a:p>
        </p:txBody>
      </p:sp>
      <p:sp>
        <p:nvSpPr>
          <p:cNvPr id="3" name="Content Placeholder 2"/>
          <p:cNvSpPr>
            <a:spLocks noGrp="1"/>
          </p:cNvSpPr>
          <p:nvPr>
            <p:ph idx="1"/>
          </p:nvPr>
        </p:nvSpPr>
        <p:spPr>
          <a:xfrm>
            <a:off x="1981200" y="1330036"/>
            <a:ext cx="8686801" cy="5660968"/>
          </a:xfrm>
        </p:spPr>
        <p:txBody>
          <a:bodyPr>
            <a:normAutofit fontScale="62500" lnSpcReduction="20000"/>
          </a:bodyPr>
          <a:lstStyle/>
          <a:p>
            <a:r>
              <a:rPr lang="en-US" dirty="0"/>
              <a:t>SLT complications/risks</a:t>
            </a:r>
          </a:p>
          <a:p>
            <a:pPr marL="1042416" lvl="1" indent="-457200">
              <a:buFont typeface="+mj-lt"/>
              <a:buAutoNum type="arabicPeriod"/>
            </a:pPr>
            <a:r>
              <a:rPr lang="en-US" dirty="0"/>
              <a:t>IOP spike/elevation</a:t>
            </a:r>
          </a:p>
          <a:p>
            <a:pPr marL="1307592" lvl="2" indent="-457200"/>
            <a:r>
              <a:rPr lang="en-US" dirty="0"/>
              <a:t>Most often transient</a:t>
            </a:r>
          </a:p>
          <a:p>
            <a:pPr marL="1307592" lvl="2" indent="-457200"/>
            <a:r>
              <a:rPr lang="en-US" dirty="0"/>
              <a:t>High risk pt – may consider </a:t>
            </a:r>
            <a:r>
              <a:rPr lang="en-US" dirty="0" err="1"/>
              <a:t>Diamox</a:t>
            </a:r>
            <a:endParaRPr lang="en-US" dirty="0"/>
          </a:p>
          <a:p>
            <a:pPr marL="1042416" lvl="1" indent="-457200">
              <a:buFont typeface="+mj-lt"/>
              <a:buAutoNum type="arabicPeriod"/>
            </a:pPr>
            <a:r>
              <a:rPr lang="en-US" dirty="0"/>
              <a:t>Inflammation (iritis/uveitis)</a:t>
            </a:r>
          </a:p>
          <a:p>
            <a:pPr marL="1307592" lvl="2" indent="-457200"/>
            <a:r>
              <a:rPr lang="en-US" dirty="0"/>
              <a:t>Anti-inflammatory</a:t>
            </a:r>
          </a:p>
          <a:p>
            <a:pPr marL="1307592" lvl="2" indent="-457200"/>
            <a:r>
              <a:rPr lang="en-US" dirty="0"/>
              <a:t>Use appropriate laser energy</a:t>
            </a:r>
          </a:p>
          <a:p>
            <a:pPr marL="1042416" lvl="1" indent="-457200">
              <a:buFont typeface="+mj-lt"/>
              <a:buAutoNum type="arabicPeriod"/>
            </a:pPr>
            <a:r>
              <a:rPr lang="en-US" dirty="0"/>
              <a:t>Stromal haze/edema/decreased endothelial cell count</a:t>
            </a:r>
          </a:p>
          <a:p>
            <a:pPr marL="1307592" lvl="2" indent="-457200"/>
            <a:r>
              <a:rPr lang="en-US" dirty="0"/>
              <a:t>Rare – usually responds to a topical steroid</a:t>
            </a:r>
          </a:p>
          <a:p>
            <a:pPr marL="1042416" lvl="1" indent="-457200">
              <a:buFont typeface="+mj-lt"/>
              <a:buAutoNum type="arabicPeriod"/>
            </a:pPr>
            <a:r>
              <a:rPr lang="en-US" dirty="0"/>
              <a:t>Peripheral Anterior </a:t>
            </a:r>
            <a:r>
              <a:rPr lang="en-US" dirty="0" err="1"/>
              <a:t>Synechie</a:t>
            </a:r>
            <a:r>
              <a:rPr lang="en-US" dirty="0"/>
              <a:t> (PAS)</a:t>
            </a:r>
          </a:p>
          <a:p>
            <a:pPr marL="1307592" lvl="2" indent="-457200"/>
            <a:r>
              <a:rPr lang="en-US" dirty="0"/>
              <a:t>Less likely due to less/no scar tissue formation</a:t>
            </a:r>
          </a:p>
          <a:p>
            <a:pPr marL="1307592" lvl="2" indent="-457200"/>
            <a:r>
              <a:rPr lang="en-US" dirty="0"/>
              <a:t>May increase IOP long-term</a:t>
            </a:r>
          </a:p>
          <a:p>
            <a:pPr marL="1042416" lvl="1" indent="-457200"/>
            <a:endParaRPr lang="en-US" dirty="0"/>
          </a:p>
          <a:p>
            <a:pPr marL="722376" indent="-457200"/>
            <a:r>
              <a:rPr lang="en-US" dirty="0"/>
              <a:t>Optometrist’s are already managing these complications in the post-op lasers that MD’s perform</a:t>
            </a:r>
          </a:p>
          <a:p>
            <a:pPr marL="722376" indent="-457200"/>
            <a:r>
              <a:rPr lang="en-US" dirty="0"/>
              <a:t>These complications are not unique to lasers.  These same complications can occur from many other things (trauma, glaucoma, </a:t>
            </a:r>
            <a:r>
              <a:rPr lang="en-US" dirty="0" err="1"/>
              <a:t>etc</a:t>
            </a:r>
            <a:r>
              <a:rPr lang="en-US" dirty="0"/>
              <a:t>).  Optometrists have been managing these day in and day out as part of general practice</a:t>
            </a:r>
          </a:p>
          <a:p>
            <a:pPr marL="722376" indent="-457200"/>
            <a:r>
              <a:rPr lang="en-US" dirty="0"/>
              <a:t>There is zero data that shows optometrists do laser procedures less effectively or have increased complications when doing laser procedures compared to ophthalmologists</a:t>
            </a:r>
          </a:p>
          <a:p>
            <a:pPr marL="1042416" lvl="1" indent="-457200"/>
            <a:r>
              <a:rPr lang="en-US" dirty="0"/>
              <a:t>20+ year track record in OK</a:t>
            </a:r>
          </a:p>
          <a:p>
            <a:pPr marL="1042416" lvl="1" indent="-457200"/>
            <a:r>
              <a:rPr lang="en-US" dirty="0"/>
              <a:t>10+ year track record in KY</a:t>
            </a:r>
          </a:p>
          <a:p>
            <a:pPr marL="1042416" lvl="1" indent="-457200"/>
            <a:r>
              <a:rPr lang="en-US" dirty="0"/>
              <a:t>Many other states OD’s doing laser procedures as well</a:t>
            </a:r>
          </a:p>
          <a:p>
            <a:pPr marL="907542" lvl="1" indent="-457200">
              <a:buFont typeface="+mj-lt"/>
              <a:buAutoNum type="arabicPeriod"/>
            </a:pPr>
            <a:endParaRPr lang="en-US" dirty="0"/>
          </a:p>
          <a:p>
            <a:pPr marL="1307592" lvl="2" indent="-457200">
              <a:buNone/>
            </a:pPr>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900" decel="100000" fill="hold"/>
                                        <p:tgtEl>
                                          <p:spTgt spid="3">
                                            <p:txEl>
                                              <p:pRg st="8" end="8"/>
                                            </p:txEl>
                                          </p:spTgt>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3">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7" presetClass="entr" presetSubtype="0"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Effect transition="in" filter="fade">
                                      <p:cBhvr>
                                        <p:cTn id="61" dur="1000"/>
                                        <p:tgtEl>
                                          <p:spTgt spid="3">
                                            <p:txEl>
                                              <p:pRg st="9" end="9"/>
                                            </p:txEl>
                                          </p:spTgt>
                                        </p:tgtEl>
                                      </p:cBhvr>
                                    </p:animEffect>
                                    <p:anim calcmode="lin" valueType="num">
                                      <p:cBhvr>
                                        <p:cTn id="6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3" dur="900" decel="100000" fill="hold"/>
                                        <p:tgtEl>
                                          <p:spTgt spid="3">
                                            <p:txEl>
                                              <p:pRg st="9" end="9"/>
                                            </p:txEl>
                                          </p:spTgt>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
                                            <p:txEl>
                                              <p:pRg st="9" end="9"/>
                                            </p:txEl>
                                          </p:spTgt>
                                        </p:tgtEl>
                                        <p:attrNameLst>
                                          <p:attrName>ppt_y</p:attrName>
                                        </p:attrNameLst>
                                      </p:cBhvr>
                                      <p:tavLst>
                                        <p:tav tm="0">
                                          <p:val>
                                            <p:strVal val="#ppt_y-.03"/>
                                          </p:val>
                                        </p:tav>
                                        <p:tav tm="100000">
                                          <p:val>
                                            <p:strVal val="#ppt_y"/>
                                          </p:val>
                                        </p:tav>
                                      </p:tavLst>
                                    </p:anim>
                                  </p:childTnLst>
                                </p:cTn>
                              </p:par>
                              <p:par>
                                <p:cTn id="65" presetID="37" presetClass="entr" presetSubtype="0" fill="hold" nodeType="with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Effect transition="in" filter="fade">
                                      <p:cBhvr>
                                        <p:cTn id="67" dur="1000"/>
                                        <p:tgtEl>
                                          <p:spTgt spid="3">
                                            <p:txEl>
                                              <p:pRg st="10" end="10"/>
                                            </p:txEl>
                                          </p:spTgt>
                                        </p:tgtEl>
                                      </p:cBhvr>
                                    </p:animEffect>
                                    <p:anim calcmode="lin" valueType="num">
                                      <p:cBhvr>
                                        <p:cTn id="6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9" dur="900" decel="100000" fill="hold"/>
                                        <p:tgtEl>
                                          <p:spTgt spid="3">
                                            <p:txEl>
                                              <p:pRg st="10" end="10"/>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3">
                                            <p:txEl>
                                              <p:pRg st="10" end="10"/>
                                            </p:txEl>
                                          </p:spTgt>
                                        </p:tgtEl>
                                        <p:attrNameLst>
                                          <p:attrName>ppt_y</p:attrName>
                                        </p:attrNameLst>
                                      </p:cBhvr>
                                      <p:tavLst>
                                        <p:tav tm="0">
                                          <p:val>
                                            <p:strVal val="#ppt_y-.03"/>
                                          </p:val>
                                        </p:tav>
                                        <p:tav tm="100000">
                                          <p:val>
                                            <p:strVal val="#ppt_y"/>
                                          </p:val>
                                        </p:tav>
                                      </p:tavLst>
                                    </p:anim>
                                  </p:childTnLst>
                                </p:cTn>
                              </p:par>
                              <p:par>
                                <p:cTn id="71" presetID="37" presetClass="entr" presetSubtype="0" fill="hold" nodeType="with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Effect transition="in" filter="fade">
                                      <p:cBhvr>
                                        <p:cTn id="73" dur="1000"/>
                                        <p:tgtEl>
                                          <p:spTgt spid="3">
                                            <p:txEl>
                                              <p:pRg st="11" end="11"/>
                                            </p:txEl>
                                          </p:spTgt>
                                        </p:tgtEl>
                                      </p:cBhvr>
                                    </p:animEffect>
                                    <p:anim calcmode="lin" valueType="num">
                                      <p:cBhvr>
                                        <p:cTn id="74"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5" dur="900" decel="100000" fill="hold"/>
                                        <p:tgtEl>
                                          <p:spTgt spid="3">
                                            <p:txEl>
                                              <p:pRg st="11" end="11"/>
                                            </p:txEl>
                                          </p:spTgt>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3">
                                            <p:txEl>
                                              <p:pRg st="11" end="11"/>
                                            </p:txEl>
                                          </p:spTgt>
                                        </p:tgtEl>
                                        <p:attrNameLst>
                                          <p:attrName>ppt_y</p:attrName>
                                        </p:attrNameLst>
                                      </p:cBhvr>
                                      <p:tavLst>
                                        <p:tav tm="0">
                                          <p:val>
                                            <p:strVal val="#ppt_y-.03"/>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37" presetClass="entr" presetSubtype="0" fill="hold" nodeType="clickEffect">
                                  <p:stCondLst>
                                    <p:cond delay="0"/>
                                  </p:stCondLst>
                                  <p:childTnLst>
                                    <p:set>
                                      <p:cBhvr>
                                        <p:cTn id="80" dur="1" fill="hold">
                                          <p:stCondLst>
                                            <p:cond delay="0"/>
                                          </p:stCondLst>
                                        </p:cTn>
                                        <p:tgtEl>
                                          <p:spTgt spid="3">
                                            <p:txEl>
                                              <p:pRg st="13" end="13"/>
                                            </p:txEl>
                                          </p:spTgt>
                                        </p:tgtEl>
                                        <p:attrNameLst>
                                          <p:attrName>style.visibility</p:attrName>
                                        </p:attrNameLst>
                                      </p:cBhvr>
                                      <p:to>
                                        <p:strVal val="visible"/>
                                      </p:to>
                                    </p:set>
                                    <p:animEffect transition="in" filter="fade">
                                      <p:cBhvr>
                                        <p:cTn id="81" dur="1000"/>
                                        <p:tgtEl>
                                          <p:spTgt spid="3">
                                            <p:txEl>
                                              <p:pRg st="13" end="13"/>
                                            </p:txEl>
                                          </p:spTgt>
                                        </p:tgtEl>
                                      </p:cBhvr>
                                    </p:animEffect>
                                    <p:anim calcmode="lin" valueType="num">
                                      <p:cBhvr>
                                        <p:cTn id="82"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83" dur="900" decel="100000" fill="hold"/>
                                        <p:tgtEl>
                                          <p:spTgt spid="3">
                                            <p:txEl>
                                              <p:pRg st="13" end="13"/>
                                            </p:txEl>
                                          </p:spTgt>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3">
                                            <p:txEl>
                                              <p:pRg st="13" end="13"/>
                                            </p:txEl>
                                          </p:spTgt>
                                        </p:tgtEl>
                                        <p:attrNameLst>
                                          <p:attrName>ppt_y</p:attrName>
                                        </p:attrNameLst>
                                      </p:cBhvr>
                                      <p:tavLst>
                                        <p:tav tm="0">
                                          <p:val>
                                            <p:strVal val="#ppt_y-.03"/>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37" presetClass="entr" presetSubtype="0" fill="hold" nodeType="clickEffect">
                                  <p:stCondLst>
                                    <p:cond delay="0"/>
                                  </p:stCondLst>
                                  <p:childTnLst>
                                    <p:set>
                                      <p:cBhvr>
                                        <p:cTn id="88" dur="1" fill="hold">
                                          <p:stCondLst>
                                            <p:cond delay="0"/>
                                          </p:stCondLst>
                                        </p:cTn>
                                        <p:tgtEl>
                                          <p:spTgt spid="3">
                                            <p:txEl>
                                              <p:pRg st="14" end="14"/>
                                            </p:txEl>
                                          </p:spTgt>
                                        </p:tgtEl>
                                        <p:attrNameLst>
                                          <p:attrName>style.visibility</p:attrName>
                                        </p:attrNameLst>
                                      </p:cBhvr>
                                      <p:to>
                                        <p:strVal val="visible"/>
                                      </p:to>
                                    </p:set>
                                    <p:animEffect transition="in" filter="fade">
                                      <p:cBhvr>
                                        <p:cTn id="89" dur="1000"/>
                                        <p:tgtEl>
                                          <p:spTgt spid="3">
                                            <p:txEl>
                                              <p:pRg st="14" end="14"/>
                                            </p:txEl>
                                          </p:spTgt>
                                        </p:tgtEl>
                                      </p:cBhvr>
                                    </p:animEffect>
                                    <p:anim calcmode="lin" valueType="num">
                                      <p:cBhvr>
                                        <p:cTn id="90"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91" dur="900" decel="100000" fill="hold"/>
                                        <p:tgtEl>
                                          <p:spTgt spid="3">
                                            <p:txEl>
                                              <p:pRg st="14" end="14"/>
                                            </p:txEl>
                                          </p:spTgt>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3">
                                            <p:txEl>
                                              <p:pRg st="14" end="14"/>
                                            </p:txEl>
                                          </p:spTgt>
                                        </p:tgtEl>
                                        <p:attrNameLst>
                                          <p:attrName>ppt_y</p:attrName>
                                        </p:attrNameLst>
                                      </p:cBhvr>
                                      <p:tavLst>
                                        <p:tav tm="0">
                                          <p:val>
                                            <p:strVal val="#ppt_y-.03"/>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7" presetClass="entr" presetSubtype="0" fill="hold" nodeType="clickEffect">
                                  <p:stCondLst>
                                    <p:cond delay="0"/>
                                  </p:stCondLst>
                                  <p:childTnLst>
                                    <p:set>
                                      <p:cBhvr>
                                        <p:cTn id="96" dur="1" fill="hold">
                                          <p:stCondLst>
                                            <p:cond delay="0"/>
                                          </p:stCondLst>
                                        </p:cTn>
                                        <p:tgtEl>
                                          <p:spTgt spid="3">
                                            <p:txEl>
                                              <p:pRg st="15" end="15"/>
                                            </p:txEl>
                                          </p:spTgt>
                                        </p:tgtEl>
                                        <p:attrNameLst>
                                          <p:attrName>style.visibility</p:attrName>
                                        </p:attrNameLst>
                                      </p:cBhvr>
                                      <p:to>
                                        <p:strVal val="visible"/>
                                      </p:to>
                                    </p:set>
                                    <p:animEffect transition="in" filter="fade">
                                      <p:cBhvr>
                                        <p:cTn id="97" dur="1000"/>
                                        <p:tgtEl>
                                          <p:spTgt spid="3">
                                            <p:txEl>
                                              <p:pRg st="15" end="15"/>
                                            </p:txEl>
                                          </p:spTgt>
                                        </p:tgtEl>
                                      </p:cBhvr>
                                    </p:animEffect>
                                    <p:anim calcmode="lin" valueType="num">
                                      <p:cBhvr>
                                        <p:cTn id="98"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99" dur="900" decel="100000" fill="hold"/>
                                        <p:tgtEl>
                                          <p:spTgt spid="3">
                                            <p:txEl>
                                              <p:pRg st="15" end="15"/>
                                            </p:txEl>
                                          </p:spTgt>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3">
                                            <p:txEl>
                                              <p:pRg st="15" end="15"/>
                                            </p:txEl>
                                          </p:spTgt>
                                        </p:tgtEl>
                                        <p:attrNameLst>
                                          <p:attrName>ppt_y</p:attrName>
                                        </p:attrNameLst>
                                      </p:cBhvr>
                                      <p:tavLst>
                                        <p:tav tm="0">
                                          <p:val>
                                            <p:strVal val="#ppt_y-.03"/>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37" presetClass="entr" presetSubtype="0" fill="hold" nodeType="clickEffect">
                                  <p:stCondLst>
                                    <p:cond delay="0"/>
                                  </p:stCondLst>
                                  <p:childTnLst>
                                    <p:set>
                                      <p:cBhvr>
                                        <p:cTn id="104" dur="1" fill="hold">
                                          <p:stCondLst>
                                            <p:cond delay="0"/>
                                          </p:stCondLst>
                                        </p:cTn>
                                        <p:tgtEl>
                                          <p:spTgt spid="3">
                                            <p:txEl>
                                              <p:pRg st="16" end="16"/>
                                            </p:txEl>
                                          </p:spTgt>
                                        </p:tgtEl>
                                        <p:attrNameLst>
                                          <p:attrName>style.visibility</p:attrName>
                                        </p:attrNameLst>
                                      </p:cBhvr>
                                      <p:to>
                                        <p:strVal val="visible"/>
                                      </p:to>
                                    </p:set>
                                    <p:animEffect transition="in" filter="fade">
                                      <p:cBhvr>
                                        <p:cTn id="105" dur="1000"/>
                                        <p:tgtEl>
                                          <p:spTgt spid="3">
                                            <p:txEl>
                                              <p:pRg st="16" end="16"/>
                                            </p:txEl>
                                          </p:spTgt>
                                        </p:tgtEl>
                                      </p:cBhvr>
                                    </p:animEffect>
                                    <p:anim calcmode="lin" valueType="num">
                                      <p:cBhvr>
                                        <p:cTn id="106"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107" dur="900" decel="100000" fill="hold"/>
                                        <p:tgtEl>
                                          <p:spTgt spid="3">
                                            <p:txEl>
                                              <p:pRg st="16" end="16"/>
                                            </p:txEl>
                                          </p:spTgt>
                                        </p:tgtEl>
                                        <p:attrNameLst>
                                          <p:attrName>ppt_y</p:attrName>
                                        </p:attrNameLst>
                                      </p:cBhvr>
                                      <p:tavLst>
                                        <p:tav tm="0">
                                          <p:val>
                                            <p:strVal val="#ppt_y+1"/>
                                          </p:val>
                                        </p:tav>
                                        <p:tav tm="100000">
                                          <p:val>
                                            <p:strVal val="#ppt_y-.03"/>
                                          </p:val>
                                        </p:tav>
                                      </p:tavLst>
                                    </p:anim>
                                    <p:anim calcmode="lin" valueType="num">
                                      <p:cBhvr>
                                        <p:cTn id="108" dur="100" accel="100000" fill="hold">
                                          <p:stCondLst>
                                            <p:cond delay="900"/>
                                          </p:stCondLst>
                                        </p:cTn>
                                        <p:tgtEl>
                                          <p:spTgt spid="3">
                                            <p:txEl>
                                              <p:pRg st="16" end="16"/>
                                            </p:txEl>
                                          </p:spTgt>
                                        </p:tgtEl>
                                        <p:attrNameLst>
                                          <p:attrName>ppt_y</p:attrName>
                                        </p:attrNameLst>
                                      </p:cBhvr>
                                      <p:tavLst>
                                        <p:tav tm="0">
                                          <p:val>
                                            <p:strVal val="#ppt_y-.03"/>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37" presetClass="entr" presetSubtype="0" fill="hold" nodeType="clickEffect">
                                  <p:stCondLst>
                                    <p:cond delay="0"/>
                                  </p:stCondLst>
                                  <p:childTnLst>
                                    <p:set>
                                      <p:cBhvr>
                                        <p:cTn id="112" dur="1" fill="hold">
                                          <p:stCondLst>
                                            <p:cond delay="0"/>
                                          </p:stCondLst>
                                        </p:cTn>
                                        <p:tgtEl>
                                          <p:spTgt spid="3">
                                            <p:txEl>
                                              <p:pRg st="17" end="17"/>
                                            </p:txEl>
                                          </p:spTgt>
                                        </p:tgtEl>
                                        <p:attrNameLst>
                                          <p:attrName>style.visibility</p:attrName>
                                        </p:attrNameLst>
                                      </p:cBhvr>
                                      <p:to>
                                        <p:strVal val="visible"/>
                                      </p:to>
                                    </p:set>
                                    <p:animEffect transition="in" filter="fade">
                                      <p:cBhvr>
                                        <p:cTn id="113" dur="1000"/>
                                        <p:tgtEl>
                                          <p:spTgt spid="3">
                                            <p:txEl>
                                              <p:pRg st="17" end="17"/>
                                            </p:txEl>
                                          </p:spTgt>
                                        </p:tgtEl>
                                      </p:cBhvr>
                                    </p:animEffect>
                                    <p:anim calcmode="lin" valueType="num">
                                      <p:cBhvr>
                                        <p:cTn id="114" dur="1000" fill="hold"/>
                                        <p:tgtEl>
                                          <p:spTgt spid="3">
                                            <p:txEl>
                                              <p:pRg st="17" end="17"/>
                                            </p:txEl>
                                          </p:spTgt>
                                        </p:tgtEl>
                                        <p:attrNameLst>
                                          <p:attrName>ppt_x</p:attrName>
                                        </p:attrNameLst>
                                      </p:cBhvr>
                                      <p:tavLst>
                                        <p:tav tm="0">
                                          <p:val>
                                            <p:strVal val="#ppt_x"/>
                                          </p:val>
                                        </p:tav>
                                        <p:tav tm="100000">
                                          <p:val>
                                            <p:strVal val="#ppt_x"/>
                                          </p:val>
                                        </p:tav>
                                      </p:tavLst>
                                    </p:anim>
                                    <p:anim calcmode="lin" valueType="num">
                                      <p:cBhvr>
                                        <p:cTn id="115" dur="900" decel="100000" fill="hold"/>
                                        <p:tgtEl>
                                          <p:spTgt spid="3">
                                            <p:txEl>
                                              <p:pRg st="17" end="17"/>
                                            </p:txEl>
                                          </p:spTgt>
                                        </p:tgtEl>
                                        <p:attrNameLst>
                                          <p:attrName>ppt_y</p:attrName>
                                        </p:attrNameLst>
                                      </p:cBhvr>
                                      <p:tavLst>
                                        <p:tav tm="0">
                                          <p:val>
                                            <p:strVal val="#ppt_y+1"/>
                                          </p:val>
                                        </p:tav>
                                        <p:tav tm="100000">
                                          <p:val>
                                            <p:strVal val="#ppt_y-.03"/>
                                          </p:val>
                                        </p:tav>
                                      </p:tavLst>
                                    </p:anim>
                                    <p:anim calcmode="lin" valueType="num">
                                      <p:cBhvr>
                                        <p:cTn id="116" dur="100" accel="100000" fill="hold">
                                          <p:stCondLst>
                                            <p:cond delay="900"/>
                                          </p:stCondLst>
                                        </p:cTn>
                                        <p:tgtEl>
                                          <p:spTgt spid="3">
                                            <p:txEl>
                                              <p:pRg st="17" end="17"/>
                                            </p:txEl>
                                          </p:spTgt>
                                        </p:tgtEl>
                                        <p:attrNameLst>
                                          <p:attrName>ppt_y</p:attrName>
                                        </p:attrNameLst>
                                      </p:cBhvr>
                                      <p:tavLst>
                                        <p:tav tm="0">
                                          <p:val>
                                            <p:strVal val="#ppt_y-.03"/>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37" presetClass="entr" presetSubtype="0" fill="hold" nodeType="clickEffect">
                                  <p:stCondLst>
                                    <p:cond delay="0"/>
                                  </p:stCondLst>
                                  <p:childTnLst>
                                    <p:set>
                                      <p:cBhvr>
                                        <p:cTn id="120" dur="1" fill="hold">
                                          <p:stCondLst>
                                            <p:cond delay="0"/>
                                          </p:stCondLst>
                                        </p:cTn>
                                        <p:tgtEl>
                                          <p:spTgt spid="3">
                                            <p:txEl>
                                              <p:pRg st="18" end="18"/>
                                            </p:txEl>
                                          </p:spTgt>
                                        </p:tgtEl>
                                        <p:attrNameLst>
                                          <p:attrName>style.visibility</p:attrName>
                                        </p:attrNameLst>
                                      </p:cBhvr>
                                      <p:to>
                                        <p:strVal val="visible"/>
                                      </p:to>
                                    </p:set>
                                    <p:animEffect transition="in" filter="fade">
                                      <p:cBhvr>
                                        <p:cTn id="121" dur="1000"/>
                                        <p:tgtEl>
                                          <p:spTgt spid="3">
                                            <p:txEl>
                                              <p:pRg st="18" end="18"/>
                                            </p:txEl>
                                          </p:spTgt>
                                        </p:tgtEl>
                                      </p:cBhvr>
                                    </p:animEffect>
                                    <p:anim calcmode="lin" valueType="num">
                                      <p:cBhvr>
                                        <p:cTn id="122" dur="1000" fill="hold"/>
                                        <p:tgtEl>
                                          <p:spTgt spid="3">
                                            <p:txEl>
                                              <p:pRg st="18" end="18"/>
                                            </p:txEl>
                                          </p:spTgt>
                                        </p:tgtEl>
                                        <p:attrNameLst>
                                          <p:attrName>ppt_x</p:attrName>
                                        </p:attrNameLst>
                                      </p:cBhvr>
                                      <p:tavLst>
                                        <p:tav tm="0">
                                          <p:val>
                                            <p:strVal val="#ppt_x"/>
                                          </p:val>
                                        </p:tav>
                                        <p:tav tm="100000">
                                          <p:val>
                                            <p:strVal val="#ppt_x"/>
                                          </p:val>
                                        </p:tav>
                                      </p:tavLst>
                                    </p:anim>
                                    <p:anim calcmode="lin" valueType="num">
                                      <p:cBhvr>
                                        <p:cTn id="123" dur="900" decel="100000" fill="hold"/>
                                        <p:tgtEl>
                                          <p:spTgt spid="3">
                                            <p:txEl>
                                              <p:pRg st="18" end="18"/>
                                            </p:txEl>
                                          </p:spTgt>
                                        </p:tgtEl>
                                        <p:attrNameLst>
                                          <p:attrName>ppt_y</p:attrName>
                                        </p:attrNameLst>
                                      </p:cBhvr>
                                      <p:tavLst>
                                        <p:tav tm="0">
                                          <p:val>
                                            <p:strVal val="#ppt_y+1"/>
                                          </p:val>
                                        </p:tav>
                                        <p:tav tm="100000">
                                          <p:val>
                                            <p:strVal val="#ppt_y-.03"/>
                                          </p:val>
                                        </p:tav>
                                      </p:tavLst>
                                    </p:anim>
                                    <p:anim calcmode="lin" valueType="num">
                                      <p:cBhvr>
                                        <p:cTn id="124" dur="100" accel="100000" fill="hold">
                                          <p:stCondLst>
                                            <p:cond delay="900"/>
                                          </p:stCondLst>
                                        </p:cTn>
                                        <p:tgtEl>
                                          <p:spTgt spid="3">
                                            <p:txEl>
                                              <p:pRg st="18" end="18"/>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a:bodyPr>
          <a:lstStyle/>
          <a:p>
            <a:r>
              <a:rPr lang="en-US" kern="1200" dirty="0">
                <a:solidFill>
                  <a:srgbClr val="000000"/>
                </a:solidFill>
                <a:latin typeface="+mj-lt"/>
                <a:ea typeface="+mj-ea"/>
                <a:cs typeface="+mj-cs"/>
              </a:rPr>
              <a:t>Public Hearing</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884230" y="4460869"/>
            <a:ext cx="4805691" cy="838831"/>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Joseph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Shetler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O.D., Dipl. ABO</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686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a:bodyPr>
          <a:lstStyle/>
          <a:p>
            <a:r>
              <a:rPr lang="en-US" kern="1200" dirty="0">
                <a:solidFill>
                  <a:srgbClr val="000000"/>
                </a:solidFill>
                <a:latin typeface="+mj-lt"/>
                <a:ea typeface="+mj-ea"/>
                <a:cs typeface="+mj-cs"/>
              </a:rPr>
              <a:t>Public Hearing</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884230" y="4460869"/>
            <a:ext cx="4805691" cy="838831"/>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Paul Barney, O.D., Dipl. ABO</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454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a:bodyPr>
          <a:lstStyle/>
          <a:p>
            <a:r>
              <a:rPr lang="en-US" kern="1200" dirty="0">
                <a:solidFill>
                  <a:srgbClr val="000000"/>
                </a:solidFill>
                <a:latin typeface="+mj-lt"/>
                <a:ea typeface="+mj-ea"/>
                <a:cs typeface="+mj-cs"/>
              </a:rPr>
              <a:t>Public Hearing</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884230" y="4460869"/>
            <a:ext cx="4805691" cy="838831"/>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David McBride</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545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7B4B0-E969-4A37-843A-0C8855225A1D}"/>
              </a:ext>
            </a:extLst>
          </p:cNvPr>
          <p:cNvSpPr>
            <a:spLocks noGrp="1"/>
          </p:cNvSpPr>
          <p:nvPr>
            <p:ph idx="1"/>
          </p:nvPr>
        </p:nvSpPr>
        <p:spPr/>
        <p:txBody>
          <a:bodyPr>
            <a:normAutofit/>
          </a:bodyPr>
          <a:lstStyle/>
          <a:p>
            <a:pPr marL="0" indent="0" algn="ctr">
              <a:buNone/>
            </a:pPr>
            <a:endParaRPr lang="en-US" dirty="0"/>
          </a:p>
          <a:p>
            <a:pPr marL="0" indent="0">
              <a:buNone/>
            </a:pPr>
            <a:r>
              <a:rPr lang="en-US" dirty="0"/>
              <a:t>“The greatest weight should be given to evidence that has been generated by unbiased sources, sources that explicitly take into account the protection of the public and which provide statistical or scientific data to support conclusions.”</a:t>
            </a:r>
            <a:endParaRPr lang="en-US" sz="4800" dirty="0"/>
          </a:p>
        </p:txBody>
      </p:sp>
      <p:sp>
        <p:nvSpPr>
          <p:cNvPr id="6" name="Rounded Rectangle 5">
            <a:extLst>
              <a:ext uri="{FF2B5EF4-FFF2-40B4-BE49-F238E27FC236}">
                <a16:creationId xmlns:a16="http://schemas.microsoft.com/office/drawing/2014/main" id="{7FE5727E-F5AC-6E24-041B-F0818B526593}"/>
              </a:ext>
            </a:extLst>
          </p:cNvPr>
          <p:cNvSpPr/>
          <p:nvPr/>
        </p:nvSpPr>
        <p:spPr>
          <a:xfrm>
            <a:off x="0" y="-4763"/>
            <a:ext cx="3932237"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997E35C-0A15-A1D8-D034-B77646CEA58E}"/>
              </a:ext>
            </a:extLst>
          </p:cNvPr>
          <p:cNvSpPr>
            <a:spLocks noGrp="1"/>
          </p:cNvSpPr>
          <p:nvPr>
            <p:ph type="title"/>
          </p:nvPr>
        </p:nvSpPr>
        <p:spPr>
          <a:xfrm>
            <a:off x="592931" y="2624137"/>
            <a:ext cx="2746374" cy="1600200"/>
          </a:xfrm>
        </p:spPr>
        <p:txBody>
          <a:bodyPr anchor="ctr">
            <a:normAutofit/>
          </a:bodyPr>
          <a:lstStyle/>
          <a:p>
            <a:pPr algn="ctr"/>
            <a:r>
              <a:rPr lang="en-US" sz="4400" dirty="0">
                <a:solidFill>
                  <a:schemeClr val="bg1"/>
                </a:solidFill>
              </a:rPr>
              <a:t>Evidence</a:t>
            </a:r>
          </a:p>
        </p:txBody>
      </p:sp>
    </p:spTree>
    <p:extLst>
      <p:ext uri="{BB962C8B-B14F-4D97-AF65-F5344CB8AC3E}">
        <p14:creationId xmlns:p14="http://schemas.microsoft.com/office/powerpoint/2010/main" val="1540512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7B4B0-E969-4A37-843A-0C8855225A1D}"/>
              </a:ext>
            </a:extLst>
          </p:cNvPr>
          <p:cNvSpPr>
            <a:spLocks noGrp="1"/>
          </p:cNvSpPr>
          <p:nvPr>
            <p:ph idx="1"/>
          </p:nvPr>
        </p:nvSpPr>
        <p:spPr/>
        <p:txBody>
          <a:bodyPr>
            <a:normAutofit/>
          </a:bodyPr>
          <a:lstStyle/>
          <a:p>
            <a:pPr marL="0" indent="0" algn="ctr">
              <a:buNone/>
            </a:pPr>
            <a:endParaRPr lang="en-US" dirty="0"/>
          </a:p>
          <a:p>
            <a:pPr marL="0" indent="0">
              <a:buNone/>
            </a:pPr>
            <a:r>
              <a:rPr lang="en-US" sz="4800" dirty="0"/>
              <a:t>Health safety, and welfare of the </a:t>
            </a:r>
            <a:br>
              <a:rPr lang="en-US" sz="4800" dirty="0"/>
            </a:br>
            <a:r>
              <a:rPr lang="en-US" sz="4800" dirty="0"/>
              <a:t>public are inadequately addressed by present scope of practice</a:t>
            </a:r>
          </a:p>
        </p:txBody>
      </p:sp>
      <p:sp>
        <p:nvSpPr>
          <p:cNvPr id="6" name="Rounded Rectangle 5">
            <a:extLst>
              <a:ext uri="{FF2B5EF4-FFF2-40B4-BE49-F238E27FC236}">
                <a16:creationId xmlns:a16="http://schemas.microsoft.com/office/drawing/2014/main" id="{7FE5727E-F5AC-6E24-041B-F0818B526593}"/>
              </a:ext>
            </a:extLst>
          </p:cNvPr>
          <p:cNvSpPr/>
          <p:nvPr/>
        </p:nvSpPr>
        <p:spPr>
          <a:xfrm>
            <a:off x="0" y="-4763"/>
            <a:ext cx="3932237"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997E35C-0A15-A1D8-D034-B77646CEA58E}"/>
              </a:ext>
            </a:extLst>
          </p:cNvPr>
          <p:cNvSpPr>
            <a:spLocks noGrp="1"/>
          </p:cNvSpPr>
          <p:nvPr>
            <p:ph type="title"/>
          </p:nvPr>
        </p:nvSpPr>
        <p:spPr>
          <a:xfrm>
            <a:off x="592931" y="2624137"/>
            <a:ext cx="2746374" cy="1600200"/>
          </a:xfrm>
        </p:spPr>
        <p:txBody>
          <a:bodyPr anchor="ctr">
            <a:normAutofit/>
          </a:bodyPr>
          <a:lstStyle/>
          <a:p>
            <a:pPr algn="ctr"/>
            <a:r>
              <a:rPr lang="en-US" sz="4400" dirty="0">
                <a:solidFill>
                  <a:schemeClr val="bg1"/>
                </a:solidFill>
              </a:rPr>
              <a:t>Criterion 1</a:t>
            </a:r>
          </a:p>
        </p:txBody>
      </p:sp>
    </p:spTree>
    <p:extLst>
      <p:ext uri="{BB962C8B-B14F-4D97-AF65-F5344CB8AC3E}">
        <p14:creationId xmlns:p14="http://schemas.microsoft.com/office/powerpoint/2010/main" val="2555280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p:txBody>
          <a:bodyPr>
            <a:normAutofit fontScale="90000"/>
          </a:bodyPr>
          <a:lstStyle/>
          <a:p>
            <a:r>
              <a:rPr lang="en-US" sz="3600" dirty="0"/>
              <a:t>1: Health safety, and welfare of the </a:t>
            </a:r>
            <a:br>
              <a:rPr lang="en-US" sz="3600" dirty="0"/>
            </a:br>
            <a:r>
              <a:rPr lang="en-US" sz="3600" dirty="0"/>
              <a:t>public are inadequately addressed by present scope of practice</a:t>
            </a:r>
            <a:br>
              <a:rPr lang="en-US" dirty="0"/>
            </a:b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p:txBody>
          <a:bodyPr>
            <a:normAutofit/>
          </a:bodyPr>
          <a:lstStyle/>
          <a:p>
            <a:pPr lvl="1"/>
            <a:r>
              <a:rPr lang="en-US" b="1" dirty="0"/>
              <a:t>FACT: </a:t>
            </a:r>
            <a:r>
              <a:rPr lang="en-US" b="1" dirty="0">
                <a:solidFill>
                  <a:srgbClr val="0E9FB4"/>
                </a:solidFill>
              </a:rPr>
              <a:t>SLT is an accepted front line treatment option for glaucoma</a:t>
            </a:r>
            <a:r>
              <a:rPr lang="en-US" dirty="0"/>
              <a:t>. There are only 11 cities in Nebraska where patients can currently have this procedure done.</a:t>
            </a:r>
          </a:p>
          <a:p>
            <a:pPr lvl="1"/>
            <a:r>
              <a:rPr lang="en-US" b="1" dirty="0"/>
              <a:t>FACT: </a:t>
            </a:r>
            <a:r>
              <a:rPr lang="en-US" b="1" dirty="0">
                <a:solidFill>
                  <a:srgbClr val="0E9FB4"/>
                </a:solidFill>
              </a:rPr>
              <a:t>Patients are currently declining</a:t>
            </a:r>
            <a:r>
              <a:rPr lang="en-US" dirty="0">
                <a:solidFill>
                  <a:srgbClr val="0E9FB4"/>
                </a:solidFill>
              </a:rPr>
              <a:t> </a:t>
            </a:r>
            <a:r>
              <a:rPr lang="en-US" dirty="0"/>
              <a:t>to receive this frontline treatment because it requires travel and/or an appointment with a new doctor.  These patients are choosing treatment options that result in higher long-term costs to the healthcare system</a:t>
            </a:r>
          </a:p>
          <a:p>
            <a:pPr lvl="1"/>
            <a:r>
              <a:rPr lang="en-US" b="1" dirty="0"/>
              <a:t>FACT: </a:t>
            </a:r>
            <a:r>
              <a:rPr lang="en-US" dirty="0"/>
              <a:t>NE ODs are required by law to provide the </a:t>
            </a:r>
            <a:r>
              <a:rPr lang="en-US" b="1" dirty="0">
                <a:solidFill>
                  <a:srgbClr val="0E9FB4"/>
                </a:solidFill>
              </a:rPr>
              <a:t>same standard of care </a:t>
            </a:r>
            <a:r>
              <a:rPr lang="en-US" dirty="0"/>
              <a:t>as MDs in treating glaucoma. Patients in 10 other states can receive this frontline care from optometrists.</a:t>
            </a:r>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2006534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7B4B0-E969-4A37-843A-0C8855225A1D}"/>
              </a:ext>
            </a:extLst>
          </p:cNvPr>
          <p:cNvSpPr>
            <a:spLocks noGrp="1"/>
          </p:cNvSpPr>
          <p:nvPr>
            <p:ph idx="1"/>
          </p:nvPr>
        </p:nvSpPr>
        <p:spPr>
          <a:xfrm>
            <a:off x="4800600" y="1127760"/>
            <a:ext cx="6492240" cy="5257800"/>
          </a:xfrm>
        </p:spPr>
        <p:txBody>
          <a:bodyPr>
            <a:noAutofit/>
          </a:bodyPr>
          <a:lstStyle/>
          <a:p>
            <a:pPr marL="0" indent="0">
              <a:buNone/>
            </a:pPr>
            <a:r>
              <a:rPr lang="en-US" sz="3600" dirty="0"/>
              <a:t>The enactment of the proposed changes in scope of practice would produce widespread benefits for the public, and the amount and extent of the benefits would outweigh any potential harm or danger to the public that might be caused by enactment of these changes</a:t>
            </a:r>
          </a:p>
        </p:txBody>
      </p:sp>
      <p:sp>
        <p:nvSpPr>
          <p:cNvPr id="6" name="Rounded Rectangle 5">
            <a:extLst>
              <a:ext uri="{FF2B5EF4-FFF2-40B4-BE49-F238E27FC236}">
                <a16:creationId xmlns:a16="http://schemas.microsoft.com/office/drawing/2014/main" id="{AD90F02E-63DF-A6F5-9AF0-EC4DD5E018EC}"/>
              </a:ext>
            </a:extLst>
          </p:cNvPr>
          <p:cNvSpPr/>
          <p:nvPr/>
        </p:nvSpPr>
        <p:spPr>
          <a:xfrm>
            <a:off x="0" y="-4763"/>
            <a:ext cx="3932237"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507C86C-FF58-F3F5-DADB-7E284752B327}"/>
              </a:ext>
            </a:extLst>
          </p:cNvPr>
          <p:cNvSpPr>
            <a:spLocks noGrp="1"/>
          </p:cNvSpPr>
          <p:nvPr>
            <p:ph type="title"/>
          </p:nvPr>
        </p:nvSpPr>
        <p:spPr>
          <a:xfrm>
            <a:off x="592931" y="2624137"/>
            <a:ext cx="2746374" cy="1600200"/>
          </a:xfrm>
        </p:spPr>
        <p:txBody>
          <a:bodyPr anchor="ctr">
            <a:normAutofit/>
          </a:bodyPr>
          <a:lstStyle/>
          <a:p>
            <a:pPr algn="ctr"/>
            <a:r>
              <a:rPr lang="en-US" sz="4400" dirty="0">
                <a:solidFill>
                  <a:schemeClr val="bg1"/>
                </a:solidFill>
              </a:rPr>
              <a:t>Criterion 2</a:t>
            </a:r>
          </a:p>
        </p:txBody>
      </p:sp>
    </p:spTree>
    <p:extLst>
      <p:ext uri="{BB962C8B-B14F-4D97-AF65-F5344CB8AC3E}">
        <p14:creationId xmlns:p14="http://schemas.microsoft.com/office/powerpoint/2010/main" val="2549307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p:txBody>
          <a:bodyPr>
            <a:normAutofit fontScale="90000"/>
          </a:bodyPr>
          <a:lstStyle/>
          <a:p>
            <a:pPr marL="0" marR="0">
              <a:spcBef>
                <a:spcPts val="0"/>
              </a:spcBef>
              <a:spcAft>
                <a:spcPts val="0"/>
              </a:spcAft>
              <a:tabLst>
                <a:tab pos="-703580" algn="l"/>
                <a:tab pos="-457200" algn="l"/>
                <a:tab pos="0" algn="l"/>
                <a:tab pos="342900" algn="l"/>
                <a:tab pos="742950" algn="l"/>
                <a:tab pos="1085850" algn="l"/>
                <a:tab pos="1428750" algn="l"/>
              </a:tabLst>
            </a:pPr>
            <a:r>
              <a:rPr lang="en-US" sz="3100" dirty="0"/>
              <a:t>2: </a:t>
            </a:r>
            <a:r>
              <a:rPr lang="en-US" sz="3100" dirty="0">
                <a:latin typeface="Arial" panose="020B0604020202020204" pitchFamily="34" charset="0"/>
                <a:ea typeface="Times New Roman" panose="02020603050405020304" pitchFamily="18" charset="0"/>
                <a:cs typeface="Times New Roman" panose="02020603050405020304" pitchFamily="18" charset="0"/>
              </a:rPr>
              <a:t>Enactment of the proposed change in scope of practice would benefit the health, safety or welfare of the public.</a:t>
            </a:r>
            <a:br>
              <a:rPr lang="en-US" sz="4000" dirty="0">
                <a:latin typeface="Courier" pitchFamily="2" charset="0"/>
                <a:ea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p:txBody>
          <a:bodyPr>
            <a:normAutofit fontScale="92500" lnSpcReduction="10000"/>
          </a:bodyPr>
          <a:lstStyle/>
          <a:p>
            <a:r>
              <a:rPr lang="en-US" b="1" dirty="0"/>
              <a:t>FACT</a:t>
            </a:r>
            <a:r>
              <a:rPr lang="en-US" dirty="0"/>
              <a:t>:  Letters have been submitted from Nebraska optometrists who plan to offer SLT to patients when the law is changed.  Nebraska Optometric Association surveys indicate </a:t>
            </a:r>
            <a:r>
              <a:rPr lang="en-US" b="1" dirty="0">
                <a:solidFill>
                  <a:srgbClr val="0E9FB4"/>
                </a:solidFill>
              </a:rPr>
              <a:t>72 optometrists </a:t>
            </a:r>
            <a:r>
              <a:rPr lang="en-US" dirty="0"/>
              <a:t>in NE are Highly likely or Likely to offer SLT services in their practices.</a:t>
            </a:r>
          </a:p>
          <a:p>
            <a:r>
              <a:rPr lang="en-US" b="1" dirty="0"/>
              <a:t>FACT</a:t>
            </a:r>
            <a:r>
              <a:rPr lang="en-US" dirty="0"/>
              <a:t>:  An increased number of locations where SLT could be performed would </a:t>
            </a:r>
            <a:r>
              <a:rPr lang="en-US" b="1" dirty="0">
                <a:solidFill>
                  <a:srgbClr val="0E9FB4"/>
                </a:solidFill>
              </a:rPr>
              <a:t>save travel time and costs for patients </a:t>
            </a:r>
            <a:r>
              <a:rPr lang="en-US" dirty="0"/>
              <a:t>and their families. Costs to the overall healthcare system would be reduced through some reduction in redundant appointments.</a:t>
            </a:r>
          </a:p>
          <a:p>
            <a:r>
              <a:rPr lang="en-US" b="1" dirty="0"/>
              <a:t>FACT</a:t>
            </a:r>
            <a:r>
              <a:rPr lang="en-US" dirty="0"/>
              <a:t>: Nebraska patients who could have benefitted from SLT have </a:t>
            </a:r>
            <a:r>
              <a:rPr lang="en-US" b="1" dirty="0">
                <a:solidFill>
                  <a:srgbClr val="0E9FB4"/>
                </a:solidFill>
              </a:rPr>
              <a:t>declined the procedure due to inability or unwillingness to travel for additional appointments</a:t>
            </a:r>
            <a:r>
              <a:rPr lang="en-US" dirty="0"/>
              <a:t>.  Enactment of this proposal is certain to increase the number patients who would receive this front line treatment.</a:t>
            </a:r>
          </a:p>
          <a:p>
            <a:endParaRPr lang="en-US" dirty="0"/>
          </a:p>
          <a:p>
            <a:endParaRPr lang="en-US" dirty="0"/>
          </a:p>
          <a:p>
            <a:pPr lvl="1"/>
            <a:endParaRPr lang="en-US" dirty="0"/>
          </a:p>
        </p:txBody>
      </p:sp>
    </p:spTree>
    <p:extLst>
      <p:ext uri="{BB962C8B-B14F-4D97-AF65-F5344CB8AC3E}">
        <p14:creationId xmlns:p14="http://schemas.microsoft.com/office/powerpoint/2010/main" val="2096988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7B4B0-E969-4A37-843A-0C8855225A1D}"/>
              </a:ext>
            </a:extLst>
          </p:cNvPr>
          <p:cNvSpPr>
            <a:spLocks noGrp="1"/>
          </p:cNvSpPr>
          <p:nvPr>
            <p:ph idx="1"/>
          </p:nvPr>
        </p:nvSpPr>
        <p:spPr/>
        <p:txBody>
          <a:bodyPr>
            <a:normAutofit/>
          </a:bodyPr>
          <a:lstStyle/>
          <a:p>
            <a:pPr marL="0" indent="0" algn="ctr">
              <a:buNone/>
            </a:pPr>
            <a:endParaRPr lang="en-US" dirty="0"/>
          </a:p>
          <a:p>
            <a:pPr marL="0" indent="0">
              <a:buNone/>
            </a:pPr>
            <a:r>
              <a:rPr lang="en-US" sz="4800" dirty="0"/>
              <a:t>The proposed change in scope of practice does not create a significant new danger to the health, safety, or welfare of the public</a:t>
            </a:r>
          </a:p>
        </p:txBody>
      </p:sp>
      <p:sp>
        <p:nvSpPr>
          <p:cNvPr id="6" name="Rounded Rectangle 5">
            <a:extLst>
              <a:ext uri="{FF2B5EF4-FFF2-40B4-BE49-F238E27FC236}">
                <a16:creationId xmlns:a16="http://schemas.microsoft.com/office/drawing/2014/main" id="{3573F669-C420-0AD1-8452-B69B9D71AC8C}"/>
              </a:ext>
            </a:extLst>
          </p:cNvPr>
          <p:cNvSpPr/>
          <p:nvPr/>
        </p:nvSpPr>
        <p:spPr>
          <a:xfrm>
            <a:off x="0" y="-4763"/>
            <a:ext cx="3932237"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F8AF8673-53EC-30F7-9A5D-D5397B010211}"/>
              </a:ext>
            </a:extLst>
          </p:cNvPr>
          <p:cNvSpPr>
            <a:spLocks noGrp="1"/>
          </p:cNvSpPr>
          <p:nvPr>
            <p:ph type="title"/>
          </p:nvPr>
        </p:nvSpPr>
        <p:spPr>
          <a:xfrm>
            <a:off x="592931" y="2624137"/>
            <a:ext cx="2746374" cy="1600200"/>
          </a:xfrm>
        </p:spPr>
        <p:txBody>
          <a:bodyPr anchor="ctr">
            <a:normAutofit/>
          </a:bodyPr>
          <a:lstStyle/>
          <a:p>
            <a:pPr algn="ctr"/>
            <a:r>
              <a:rPr lang="en-US" sz="4400" dirty="0">
                <a:solidFill>
                  <a:schemeClr val="bg1"/>
                </a:solidFill>
              </a:rPr>
              <a:t>Criterion 3</a:t>
            </a:r>
          </a:p>
        </p:txBody>
      </p:sp>
    </p:spTree>
    <p:extLst>
      <p:ext uri="{BB962C8B-B14F-4D97-AF65-F5344CB8AC3E}">
        <p14:creationId xmlns:p14="http://schemas.microsoft.com/office/powerpoint/2010/main" val="3580330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a:bodyPr>
          <a:lstStyle/>
          <a:p>
            <a:r>
              <a:rPr lang="en-US" kern="1200" dirty="0">
                <a:solidFill>
                  <a:srgbClr val="000000"/>
                </a:solidFill>
                <a:latin typeface="+mj-lt"/>
                <a:ea typeface="+mj-ea"/>
                <a:cs typeface="+mj-cs"/>
              </a:rPr>
              <a:t>Public Hearing</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884230" y="4460869"/>
            <a:ext cx="4805691" cy="838831"/>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solidFill>
                <a:srgbClr val="000000"/>
              </a:solidFill>
            </a:endParaRPr>
          </a:p>
          <a:p>
            <a:pPr marL="0" indent="0">
              <a:buNone/>
            </a:pPr>
            <a:r>
              <a:rPr lang="en-US" dirty="0"/>
              <a:t>Nate </a:t>
            </a:r>
            <a:r>
              <a:rPr lang="en-US" dirty="0" err="1"/>
              <a:t>Lighthizer</a:t>
            </a:r>
            <a:r>
              <a:rPr lang="en-US" dirty="0"/>
              <a:t>, O.D., F.A.A.O</a:t>
            </a:r>
            <a:endParaRPr lang="en-US" sz="1800" dirty="0">
              <a:solidFill>
                <a:srgbClr val="000000"/>
              </a:solidFill>
            </a:endParaRPr>
          </a:p>
        </p:txBody>
      </p:sp>
    </p:spTree>
    <p:extLst>
      <p:ext uri="{BB962C8B-B14F-4D97-AF65-F5344CB8AC3E}">
        <p14:creationId xmlns:p14="http://schemas.microsoft.com/office/powerpoint/2010/main" val="517091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p:txBody>
          <a:bodyPr>
            <a:normAutofit/>
          </a:bodyPr>
          <a:lstStyle/>
          <a:p>
            <a:r>
              <a:rPr lang="en-US" sz="2700" dirty="0"/>
              <a:t>3: </a:t>
            </a:r>
            <a:r>
              <a:rPr lang="en-US" sz="2800" dirty="0"/>
              <a:t>The proposed change in scope of practice does not create a significant new danger to the health, safety, or welfare of the public</a:t>
            </a: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a:xfrm>
            <a:off x="838200" y="1690688"/>
            <a:ext cx="10817180" cy="4375261"/>
          </a:xfrm>
        </p:spPr>
        <p:txBody>
          <a:bodyPr>
            <a:normAutofit/>
          </a:bodyPr>
          <a:lstStyle/>
          <a:p>
            <a:r>
              <a:rPr lang="en-US" b="1" dirty="0"/>
              <a:t>FACT</a:t>
            </a:r>
            <a:r>
              <a:rPr lang="en-US" dirty="0"/>
              <a:t>:  </a:t>
            </a:r>
            <a:r>
              <a:rPr lang="en-US" b="1" dirty="0">
                <a:solidFill>
                  <a:srgbClr val="0E9FB4"/>
                </a:solidFill>
              </a:rPr>
              <a:t>10 other states already allow optometrists to do </a:t>
            </a:r>
            <a:r>
              <a:rPr lang="en-US" dirty="0"/>
              <a:t>what is requested in this proposal. </a:t>
            </a:r>
          </a:p>
          <a:p>
            <a:r>
              <a:rPr lang="en-US" b="1" dirty="0"/>
              <a:t>FACT: </a:t>
            </a:r>
            <a:r>
              <a:rPr lang="en-US" dirty="0"/>
              <a:t>Documentation from licensing bodies in those states verifies that there has been </a:t>
            </a:r>
            <a:r>
              <a:rPr lang="en-US" b="1" dirty="0">
                <a:solidFill>
                  <a:srgbClr val="0E9FB4"/>
                </a:solidFill>
              </a:rPr>
              <a:t>no significant new danger </a:t>
            </a:r>
            <a:r>
              <a:rPr lang="en-US" dirty="0"/>
              <a:t>to the health, safety or welfare of the public. </a:t>
            </a:r>
          </a:p>
          <a:p>
            <a:r>
              <a:rPr lang="en-US" b="1" dirty="0"/>
              <a:t>FACT: </a:t>
            </a:r>
            <a:r>
              <a:rPr lang="en-US" dirty="0"/>
              <a:t>This proposal </a:t>
            </a:r>
            <a:r>
              <a:rPr lang="en-US" b="1" dirty="0">
                <a:solidFill>
                  <a:srgbClr val="0E9FB4"/>
                </a:solidFill>
              </a:rPr>
              <a:t>outlines training, preparation, and certification requirements for Nebraska ODs</a:t>
            </a:r>
            <a:r>
              <a:rPr lang="en-US" dirty="0"/>
              <a:t> that would be </a:t>
            </a:r>
            <a:r>
              <a:rPr lang="en-US" b="1" dirty="0">
                <a:solidFill>
                  <a:srgbClr val="0E9FB4"/>
                </a:solidFill>
              </a:rPr>
              <a:t>AT LEAST </a:t>
            </a:r>
            <a:r>
              <a:rPr lang="en-US" dirty="0"/>
              <a:t>identical to the doctors in these other states.</a:t>
            </a:r>
          </a:p>
        </p:txBody>
      </p:sp>
    </p:spTree>
    <p:extLst>
      <p:ext uri="{BB962C8B-B14F-4D97-AF65-F5344CB8AC3E}">
        <p14:creationId xmlns:p14="http://schemas.microsoft.com/office/powerpoint/2010/main" val="1928856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7B4B0-E969-4A37-843A-0C8855225A1D}"/>
              </a:ext>
            </a:extLst>
          </p:cNvPr>
          <p:cNvSpPr>
            <a:spLocks noGrp="1"/>
          </p:cNvSpPr>
          <p:nvPr>
            <p:ph idx="1"/>
          </p:nvPr>
        </p:nvSpPr>
        <p:spPr/>
        <p:txBody>
          <a:bodyPr>
            <a:normAutofit/>
          </a:bodyPr>
          <a:lstStyle/>
          <a:p>
            <a:pPr algn="ctr"/>
            <a:endParaRPr lang="en-US" dirty="0"/>
          </a:p>
          <a:p>
            <a:pPr marL="0" indent="0">
              <a:buNone/>
            </a:pPr>
            <a:r>
              <a:rPr lang="en-US" sz="4800" dirty="0"/>
              <a:t>Current education and </a:t>
            </a:r>
            <a:br>
              <a:rPr lang="en-US" sz="4800" dirty="0"/>
            </a:br>
            <a:r>
              <a:rPr lang="en-US" sz="4800" dirty="0"/>
              <a:t>training adequately prepares practitioners to perform the new skill or service</a:t>
            </a:r>
          </a:p>
        </p:txBody>
      </p:sp>
      <p:sp>
        <p:nvSpPr>
          <p:cNvPr id="6" name="Rounded Rectangle 5">
            <a:extLst>
              <a:ext uri="{FF2B5EF4-FFF2-40B4-BE49-F238E27FC236}">
                <a16:creationId xmlns:a16="http://schemas.microsoft.com/office/drawing/2014/main" id="{8CFDA051-7B9E-9781-868D-698BFA159D78}"/>
              </a:ext>
            </a:extLst>
          </p:cNvPr>
          <p:cNvSpPr/>
          <p:nvPr/>
        </p:nvSpPr>
        <p:spPr>
          <a:xfrm>
            <a:off x="0" y="-4763"/>
            <a:ext cx="3932237"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3AC6190-78AC-2613-7A30-2A53BE485BF0}"/>
              </a:ext>
            </a:extLst>
          </p:cNvPr>
          <p:cNvSpPr>
            <a:spLocks noGrp="1"/>
          </p:cNvSpPr>
          <p:nvPr>
            <p:ph type="title"/>
          </p:nvPr>
        </p:nvSpPr>
        <p:spPr>
          <a:xfrm>
            <a:off x="592931" y="2624137"/>
            <a:ext cx="2746374" cy="1600200"/>
          </a:xfrm>
        </p:spPr>
        <p:txBody>
          <a:bodyPr anchor="ctr">
            <a:normAutofit/>
          </a:bodyPr>
          <a:lstStyle/>
          <a:p>
            <a:pPr algn="ctr"/>
            <a:r>
              <a:rPr lang="en-US" sz="4400" dirty="0">
                <a:solidFill>
                  <a:schemeClr val="bg1"/>
                </a:solidFill>
              </a:rPr>
              <a:t>Criterion 4</a:t>
            </a:r>
          </a:p>
        </p:txBody>
      </p:sp>
    </p:spTree>
    <p:extLst>
      <p:ext uri="{BB962C8B-B14F-4D97-AF65-F5344CB8AC3E}">
        <p14:creationId xmlns:p14="http://schemas.microsoft.com/office/powerpoint/2010/main" val="2504553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a:xfrm>
            <a:off x="838200" y="129269"/>
            <a:ext cx="10515600" cy="1325563"/>
          </a:xfrm>
        </p:spPr>
        <p:txBody>
          <a:bodyPr>
            <a:normAutofit/>
          </a:bodyPr>
          <a:lstStyle/>
          <a:p>
            <a:r>
              <a:rPr lang="en-US" sz="2700" dirty="0"/>
              <a:t>4: </a:t>
            </a:r>
            <a:r>
              <a:rPr lang="en-US" sz="2800" dirty="0"/>
              <a:t>Current education and training adequately prepares practitioners to perform the new skill or service</a:t>
            </a: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a:xfrm>
            <a:off x="838200" y="1690688"/>
            <a:ext cx="10817180" cy="4375261"/>
          </a:xfrm>
        </p:spPr>
        <p:txBody>
          <a:bodyPr>
            <a:normAutofit fontScale="77500" lnSpcReduction="20000"/>
          </a:bodyPr>
          <a:lstStyle/>
          <a:p>
            <a:r>
              <a:rPr lang="en-US" b="1" dirty="0"/>
              <a:t>FACT: </a:t>
            </a:r>
            <a:r>
              <a:rPr lang="en-US" dirty="0"/>
              <a:t> </a:t>
            </a:r>
            <a:r>
              <a:rPr lang="en-US" b="1" dirty="0">
                <a:solidFill>
                  <a:srgbClr val="0E9FB4"/>
                </a:solidFill>
              </a:rPr>
              <a:t>Educational requirements</a:t>
            </a:r>
            <a:r>
              <a:rPr lang="en-US" dirty="0"/>
              <a:t> outlined in this proposal are </a:t>
            </a:r>
            <a:r>
              <a:rPr lang="en-US" dirty="0">
                <a:solidFill>
                  <a:srgbClr val="0E9FB4"/>
                </a:solidFill>
              </a:rPr>
              <a:t>the same </a:t>
            </a:r>
            <a:r>
              <a:rPr lang="en-US" dirty="0"/>
              <a:t>as those for other states that already allow optometrists to perform SLT. </a:t>
            </a:r>
          </a:p>
          <a:p>
            <a:r>
              <a:rPr lang="en-US" b="1" dirty="0"/>
              <a:t>FACT:  </a:t>
            </a:r>
            <a:r>
              <a:rPr lang="en-US" dirty="0"/>
              <a:t>ODs in other states </a:t>
            </a:r>
            <a:r>
              <a:rPr lang="en-US" b="1" dirty="0">
                <a:solidFill>
                  <a:srgbClr val="0E9FB4"/>
                </a:solidFill>
              </a:rPr>
              <a:t>have safely performed over 100,000 </a:t>
            </a:r>
            <a:r>
              <a:rPr lang="en-US" dirty="0"/>
              <a:t>of these procedures with nothing to indicate that their training was insufficient. </a:t>
            </a:r>
          </a:p>
          <a:p>
            <a:r>
              <a:rPr lang="en-US" b="1" dirty="0"/>
              <a:t>FACT:  </a:t>
            </a:r>
            <a:r>
              <a:rPr lang="en-US" dirty="0"/>
              <a:t>There is no evidence to suggest why Nebraska ODs would be any less capable than their counterparts in these other states.</a:t>
            </a:r>
          </a:p>
          <a:p>
            <a:r>
              <a:rPr lang="en-US" b="1" dirty="0"/>
              <a:t>FACT</a:t>
            </a:r>
            <a:r>
              <a:rPr lang="en-US" dirty="0"/>
              <a:t>:  There have been </a:t>
            </a:r>
            <a:r>
              <a:rPr lang="en-US" dirty="0">
                <a:solidFill>
                  <a:srgbClr val="0E9FB4"/>
                </a:solidFill>
              </a:rPr>
              <a:t>no increases in malpractice rates </a:t>
            </a:r>
            <a:r>
              <a:rPr lang="en-US" dirty="0"/>
              <a:t>in states that have allowed optometrists to perform SLT.</a:t>
            </a:r>
          </a:p>
          <a:p>
            <a:r>
              <a:rPr lang="en-US" b="1" dirty="0"/>
              <a:t>FACT:</a:t>
            </a:r>
            <a:r>
              <a:rPr lang="en-US" dirty="0"/>
              <a:t>  Key skills for SLT include proper diagnosis and identification of cases for which SLT is appropriate and management of any post-surgical complications. Nebraska optometrists have had extensive classroom education AND hands-on experience with these skills for more than 30 years and all are part of everyday, primary care optometric practice. </a:t>
            </a:r>
            <a:r>
              <a:rPr lang="en-US" b="1" dirty="0">
                <a:solidFill>
                  <a:srgbClr val="0E9FB4"/>
                </a:solidFill>
              </a:rPr>
              <a:t>Diagnosis and treatment of glaucoma have been part of optometric practice in Nebraska since 1998</a:t>
            </a:r>
            <a:r>
              <a:rPr lang="en-US" dirty="0"/>
              <a:t>. Nebraska optometrists already have extensive knowledge of the disease and its treatment.  SLT does not involve learning a brand new, foreign subject.</a:t>
            </a:r>
          </a:p>
          <a:p>
            <a:endParaRPr lang="en-US" dirty="0"/>
          </a:p>
          <a:p>
            <a:endParaRPr lang="en-US" dirty="0"/>
          </a:p>
        </p:txBody>
      </p:sp>
    </p:spTree>
    <p:extLst>
      <p:ext uri="{BB962C8B-B14F-4D97-AF65-F5344CB8AC3E}">
        <p14:creationId xmlns:p14="http://schemas.microsoft.com/office/powerpoint/2010/main" val="3313307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a:xfrm>
            <a:off x="838200" y="129269"/>
            <a:ext cx="10515600" cy="1325563"/>
          </a:xfrm>
        </p:spPr>
        <p:txBody>
          <a:bodyPr>
            <a:normAutofit/>
          </a:bodyPr>
          <a:lstStyle/>
          <a:p>
            <a:r>
              <a:rPr lang="en-US" sz="2700" dirty="0"/>
              <a:t>4: </a:t>
            </a:r>
            <a:r>
              <a:rPr lang="en-US" sz="2800" dirty="0"/>
              <a:t>Current education and training adequately prepares practitioners to perform the new skill or service</a:t>
            </a: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a:xfrm>
            <a:off x="838200" y="1690688"/>
            <a:ext cx="10817180" cy="4375261"/>
          </a:xfrm>
        </p:spPr>
        <p:txBody>
          <a:bodyPr>
            <a:normAutofit/>
          </a:bodyPr>
          <a:lstStyle/>
          <a:p>
            <a:r>
              <a:rPr lang="en-US" b="1" dirty="0"/>
              <a:t>FACT</a:t>
            </a:r>
            <a:r>
              <a:rPr lang="en-US" dirty="0"/>
              <a:t>:  SLT is an in-office procedure that in their practice, especially </a:t>
            </a:r>
            <a:r>
              <a:rPr lang="en-US" b="1" dirty="0">
                <a:solidFill>
                  <a:srgbClr val="0E9FB4"/>
                </a:solidFill>
              </a:rPr>
              <a:t>relies heavily on technology, technique, judgment and clinical skills which ODs already use every day </a:t>
            </a:r>
            <a:r>
              <a:rPr lang="en-US" dirty="0"/>
              <a:t> and including gonioscopy. </a:t>
            </a:r>
          </a:p>
        </p:txBody>
      </p:sp>
    </p:spTree>
    <p:extLst>
      <p:ext uri="{BB962C8B-B14F-4D97-AF65-F5344CB8AC3E}">
        <p14:creationId xmlns:p14="http://schemas.microsoft.com/office/powerpoint/2010/main" val="814290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7B4B0-E969-4A37-843A-0C8855225A1D}"/>
              </a:ext>
            </a:extLst>
          </p:cNvPr>
          <p:cNvSpPr>
            <a:spLocks noGrp="1"/>
          </p:cNvSpPr>
          <p:nvPr>
            <p:ph idx="1"/>
          </p:nvPr>
        </p:nvSpPr>
        <p:spPr/>
        <p:txBody>
          <a:bodyPr>
            <a:normAutofit lnSpcReduction="10000"/>
          </a:bodyPr>
          <a:lstStyle/>
          <a:p>
            <a:pPr algn="ctr"/>
            <a:endParaRPr lang="en-US" dirty="0"/>
          </a:p>
          <a:p>
            <a:pPr marL="0" indent="0">
              <a:buNone/>
            </a:pPr>
            <a:r>
              <a:rPr lang="en-US" sz="4800" kern="1200" spc="-50" baseline="0" dirty="0">
                <a:solidFill>
                  <a:schemeClr val="tx1">
                    <a:lumMod val="75000"/>
                    <a:lumOff val="25000"/>
                  </a:schemeClr>
                </a:solidFill>
                <a:effectLst/>
              </a:rPr>
              <a:t>Appropriate post-professional programs and competence assessment to ensure being performed in a safe and effective manner</a:t>
            </a:r>
            <a:endParaRPr lang="en-US" sz="4800" dirty="0"/>
          </a:p>
        </p:txBody>
      </p:sp>
      <p:sp>
        <p:nvSpPr>
          <p:cNvPr id="6" name="Rounded Rectangle 5">
            <a:extLst>
              <a:ext uri="{FF2B5EF4-FFF2-40B4-BE49-F238E27FC236}">
                <a16:creationId xmlns:a16="http://schemas.microsoft.com/office/drawing/2014/main" id="{BA88D4BE-2E40-2865-5C5D-8CE0156C3F47}"/>
              </a:ext>
            </a:extLst>
          </p:cNvPr>
          <p:cNvSpPr/>
          <p:nvPr/>
        </p:nvSpPr>
        <p:spPr>
          <a:xfrm>
            <a:off x="0" y="-4763"/>
            <a:ext cx="3932237"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31E2CB4-AAFA-0381-70F9-B09AB9C9E012}"/>
              </a:ext>
            </a:extLst>
          </p:cNvPr>
          <p:cNvSpPr>
            <a:spLocks noGrp="1"/>
          </p:cNvSpPr>
          <p:nvPr>
            <p:ph type="title"/>
          </p:nvPr>
        </p:nvSpPr>
        <p:spPr>
          <a:xfrm>
            <a:off x="592931" y="2624137"/>
            <a:ext cx="2746374" cy="1600200"/>
          </a:xfrm>
        </p:spPr>
        <p:txBody>
          <a:bodyPr anchor="ctr">
            <a:normAutofit/>
          </a:bodyPr>
          <a:lstStyle/>
          <a:p>
            <a:pPr algn="ctr"/>
            <a:r>
              <a:rPr lang="en-US" sz="4400" dirty="0">
                <a:solidFill>
                  <a:schemeClr val="bg1"/>
                </a:solidFill>
              </a:rPr>
              <a:t>Criterion 5</a:t>
            </a:r>
          </a:p>
        </p:txBody>
      </p:sp>
    </p:spTree>
    <p:extLst>
      <p:ext uri="{BB962C8B-B14F-4D97-AF65-F5344CB8AC3E}">
        <p14:creationId xmlns:p14="http://schemas.microsoft.com/office/powerpoint/2010/main" val="2985539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a:xfrm>
            <a:off x="838200" y="129269"/>
            <a:ext cx="10515600" cy="1325563"/>
          </a:xfrm>
        </p:spPr>
        <p:txBody>
          <a:bodyPr>
            <a:normAutofit/>
          </a:bodyPr>
          <a:lstStyle/>
          <a:p>
            <a:r>
              <a:rPr lang="en-US" sz="2700" dirty="0"/>
              <a:t>5: </a:t>
            </a:r>
            <a:r>
              <a:rPr lang="en-US" sz="2800" spc="-50" dirty="0"/>
              <a:t>Appropriate post-professional programs and competence assessment to ensure being performed in a safe and effective manner</a:t>
            </a: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a:xfrm>
            <a:off x="838200" y="1690688"/>
            <a:ext cx="10817180" cy="4375261"/>
          </a:xfrm>
        </p:spPr>
        <p:txBody>
          <a:bodyPr>
            <a:normAutofit lnSpcReduction="10000"/>
          </a:bodyPr>
          <a:lstStyle/>
          <a:p>
            <a:r>
              <a:rPr lang="en-US" b="1" dirty="0"/>
              <a:t>FACT</a:t>
            </a:r>
            <a:r>
              <a:rPr lang="en-US" dirty="0"/>
              <a:t>:  The </a:t>
            </a:r>
            <a:r>
              <a:rPr lang="en-US" b="1" dirty="0">
                <a:solidFill>
                  <a:srgbClr val="0E9FB4"/>
                </a:solidFill>
              </a:rPr>
              <a:t>postgraduate training outlined in this proposal has been utilized in the other states that allow this authority for optometrists</a:t>
            </a:r>
            <a:r>
              <a:rPr lang="en-US" dirty="0"/>
              <a:t>.  None of those states has determined that training to be inadequate.</a:t>
            </a:r>
          </a:p>
          <a:p>
            <a:r>
              <a:rPr lang="en-US" b="1" dirty="0"/>
              <a:t>FACT</a:t>
            </a:r>
            <a:r>
              <a:rPr lang="en-US" dirty="0"/>
              <a:t>:  New graduates from optometry school are all being trained on SLT.  While training experiences may not be identical in every school, competencies must be such that every graduate can pass a standardized national exam covering use of lasers.  </a:t>
            </a:r>
            <a:r>
              <a:rPr lang="en-US" b="1" dirty="0">
                <a:solidFill>
                  <a:srgbClr val="0E9FB4"/>
                </a:solidFill>
              </a:rPr>
              <a:t>The Nebraska Board of Optometry must assure that education and training of new licensees from every College of Optometry meets Nebraska’s standards</a:t>
            </a:r>
            <a:r>
              <a:rPr lang="en-US" dirty="0"/>
              <a:t>. If not, additional postgraduate education requirements will apply to those new licensees.  </a:t>
            </a:r>
          </a:p>
        </p:txBody>
      </p:sp>
    </p:spTree>
    <p:extLst>
      <p:ext uri="{BB962C8B-B14F-4D97-AF65-F5344CB8AC3E}">
        <p14:creationId xmlns:p14="http://schemas.microsoft.com/office/powerpoint/2010/main" val="3828489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a:xfrm>
            <a:off x="838200" y="129269"/>
            <a:ext cx="10515600" cy="1325563"/>
          </a:xfrm>
        </p:spPr>
        <p:txBody>
          <a:bodyPr>
            <a:normAutofit/>
          </a:bodyPr>
          <a:lstStyle/>
          <a:p>
            <a:r>
              <a:rPr lang="en-US" sz="2700" dirty="0"/>
              <a:t>5: </a:t>
            </a:r>
            <a:r>
              <a:rPr lang="en-US" sz="2800" spc="-50" dirty="0"/>
              <a:t>Appropriate post-professional programs and competence assessment to ensure being performed in a safe and effective manner</a:t>
            </a: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a:xfrm>
            <a:off x="838200" y="1690688"/>
            <a:ext cx="10817180" cy="4375261"/>
          </a:xfrm>
        </p:spPr>
        <p:txBody>
          <a:bodyPr>
            <a:normAutofit/>
          </a:bodyPr>
          <a:lstStyle/>
          <a:p>
            <a:r>
              <a:rPr lang="en-US" b="1" dirty="0"/>
              <a:t>FACT</a:t>
            </a:r>
            <a:r>
              <a:rPr lang="en-US" dirty="0"/>
              <a:t>: As outlined in the proposal, certification for SLT would require a </a:t>
            </a:r>
            <a:r>
              <a:rPr lang="en-US" b="1" dirty="0">
                <a:solidFill>
                  <a:srgbClr val="0E9FB4"/>
                </a:solidFill>
              </a:rPr>
              <a:t>proctor to validate the doctor’s competence based on successful patient encounters</a:t>
            </a:r>
            <a:r>
              <a:rPr lang="en-US" dirty="0"/>
              <a:t>, in addition to meeting other educational requirements. </a:t>
            </a:r>
            <a:r>
              <a:rPr lang="en-US" b="1" dirty="0">
                <a:solidFill>
                  <a:srgbClr val="0E9FB4"/>
                </a:solidFill>
              </a:rPr>
              <a:t>No OD would be licensed to perform the procedure just by completing a course.</a:t>
            </a:r>
          </a:p>
          <a:p>
            <a:endParaRPr lang="en-US" dirty="0"/>
          </a:p>
        </p:txBody>
      </p:sp>
    </p:spTree>
    <p:extLst>
      <p:ext uri="{BB962C8B-B14F-4D97-AF65-F5344CB8AC3E}">
        <p14:creationId xmlns:p14="http://schemas.microsoft.com/office/powerpoint/2010/main" val="3932882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726A153F-75BE-82E7-FB40-B70231284D08}"/>
              </a:ext>
            </a:extLst>
          </p:cNvPr>
          <p:cNvSpPr/>
          <p:nvPr/>
        </p:nvSpPr>
        <p:spPr>
          <a:xfrm>
            <a:off x="0" y="-4763"/>
            <a:ext cx="3932237"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97B964-0171-497D-944A-7546BA910A21}"/>
              </a:ext>
            </a:extLst>
          </p:cNvPr>
          <p:cNvSpPr>
            <a:spLocks noGrp="1"/>
          </p:cNvSpPr>
          <p:nvPr>
            <p:ph type="title"/>
          </p:nvPr>
        </p:nvSpPr>
        <p:spPr>
          <a:xfrm>
            <a:off x="592931" y="2624137"/>
            <a:ext cx="2746374" cy="1600200"/>
          </a:xfrm>
        </p:spPr>
        <p:txBody>
          <a:bodyPr anchor="ctr">
            <a:normAutofit/>
          </a:bodyPr>
          <a:lstStyle/>
          <a:p>
            <a:pPr algn="ctr"/>
            <a:r>
              <a:rPr lang="en-US" sz="4400" dirty="0">
                <a:solidFill>
                  <a:schemeClr val="bg1"/>
                </a:solidFill>
              </a:rPr>
              <a:t>Criterion 6</a:t>
            </a:r>
          </a:p>
        </p:txBody>
      </p:sp>
      <p:sp>
        <p:nvSpPr>
          <p:cNvPr id="3" name="Content Placeholder 2">
            <a:extLst>
              <a:ext uri="{FF2B5EF4-FFF2-40B4-BE49-F238E27FC236}">
                <a16:creationId xmlns:a16="http://schemas.microsoft.com/office/drawing/2014/main" id="{F857B4B0-E969-4A37-843A-0C8855225A1D}"/>
              </a:ext>
            </a:extLst>
          </p:cNvPr>
          <p:cNvSpPr>
            <a:spLocks noGrp="1"/>
          </p:cNvSpPr>
          <p:nvPr>
            <p:ph idx="1"/>
          </p:nvPr>
        </p:nvSpPr>
        <p:spPr/>
        <p:txBody>
          <a:bodyPr>
            <a:normAutofit/>
          </a:bodyPr>
          <a:lstStyle/>
          <a:p>
            <a:pPr algn="ctr"/>
            <a:endParaRPr lang="en-US" dirty="0"/>
          </a:p>
          <a:p>
            <a:pPr marL="0" indent="0">
              <a:buNone/>
            </a:pPr>
            <a:r>
              <a:rPr lang="en-US" sz="4800" kern="1200" spc="-50" baseline="0" dirty="0">
                <a:solidFill>
                  <a:schemeClr val="tx1">
                    <a:lumMod val="75000"/>
                    <a:lumOff val="25000"/>
                  </a:schemeClr>
                </a:solidFill>
                <a:effectLst/>
              </a:rPr>
              <a:t>Adequate measures to assess if competently performing new skill or service and take appropriate measures if they are not</a:t>
            </a:r>
            <a:endParaRPr lang="en-US" sz="4800" spc="-50" dirty="0"/>
          </a:p>
        </p:txBody>
      </p:sp>
    </p:spTree>
    <p:extLst>
      <p:ext uri="{BB962C8B-B14F-4D97-AF65-F5344CB8AC3E}">
        <p14:creationId xmlns:p14="http://schemas.microsoft.com/office/powerpoint/2010/main" val="27470282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a:xfrm>
            <a:off x="838200" y="129269"/>
            <a:ext cx="10515600" cy="1325563"/>
          </a:xfrm>
        </p:spPr>
        <p:txBody>
          <a:bodyPr>
            <a:normAutofit/>
          </a:bodyPr>
          <a:lstStyle/>
          <a:p>
            <a:r>
              <a:rPr lang="en-US" sz="2700" dirty="0"/>
              <a:t>6: </a:t>
            </a:r>
            <a:r>
              <a:rPr lang="en-US" sz="2800" spc="-50" dirty="0"/>
              <a:t>Adequate measures to assess if competently performing new skill or service and take appropriate measures if they are not</a:t>
            </a: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a:xfrm>
            <a:off x="838200" y="1690688"/>
            <a:ext cx="10817180" cy="4375261"/>
          </a:xfrm>
        </p:spPr>
        <p:txBody>
          <a:bodyPr>
            <a:normAutofit/>
          </a:bodyPr>
          <a:lstStyle/>
          <a:p>
            <a:r>
              <a:rPr lang="en-US" dirty="0"/>
              <a:t>Ongoing CME is required for optometrists</a:t>
            </a:r>
          </a:p>
          <a:p>
            <a:r>
              <a:rPr lang="en-US" dirty="0"/>
              <a:t>NE </a:t>
            </a:r>
            <a:r>
              <a:rPr lang="en-US" b="1" dirty="0" err="1">
                <a:solidFill>
                  <a:srgbClr val="0E9FB4"/>
                </a:solidFill>
              </a:rPr>
              <a:t>BoO</a:t>
            </a:r>
            <a:r>
              <a:rPr lang="en-US" b="1" dirty="0">
                <a:solidFill>
                  <a:srgbClr val="0E9FB4"/>
                </a:solidFill>
              </a:rPr>
              <a:t> responds to issues and disciplines optometrists who are practicing outside unsafely or outside the boundaries of their scope of practice</a:t>
            </a:r>
          </a:p>
          <a:p>
            <a:r>
              <a:rPr lang="en-US" dirty="0"/>
              <a:t>There is NO EVIDENCE that the current infrastructure of the Attorney General, Department of Health and Human Services, Board of Health or Board of Optometry have been deficient in their duty to protect the public with any of the previously incorporated scope of practice enhancements by optometrists in Nebraska.</a:t>
            </a:r>
          </a:p>
        </p:txBody>
      </p:sp>
    </p:spTree>
    <p:extLst>
      <p:ext uri="{BB962C8B-B14F-4D97-AF65-F5344CB8AC3E}">
        <p14:creationId xmlns:p14="http://schemas.microsoft.com/office/powerpoint/2010/main" val="1785882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470C5F-4DCC-F5D6-62DA-2CD659ECB6EE}"/>
              </a:ext>
            </a:extLst>
          </p:cNvPr>
          <p:cNvSpPr>
            <a:spLocks noGrp="1"/>
          </p:cNvSpPr>
          <p:nvPr>
            <p:ph type="title"/>
          </p:nvPr>
        </p:nvSpPr>
        <p:spPr>
          <a:xfrm>
            <a:off x="3362826" y="2766218"/>
            <a:ext cx="5466347" cy="1325563"/>
          </a:xfrm>
        </p:spPr>
        <p:txBody>
          <a:bodyPr>
            <a:normAutofit/>
          </a:bodyPr>
          <a:lstStyle/>
          <a:p>
            <a:r>
              <a:rPr lang="en-US" sz="8800" dirty="0"/>
              <a:t>Questions?</a:t>
            </a:r>
          </a:p>
        </p:txBody>
      </p:sp>
    </p:spTree>
    <p:extLst>
      <p:ext uri="{BB962C8B-B14F-4D97-AF65-F5344CB8AC3E}">
        <p14:creationId xmlns:p14="http://schemas.microsoft.com/office/powerpoint/2010/main" val="4021070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Laser Procedures</a:t>
            </a:r>
          </a:p>
        </p:txBody>
      </p:sp>
      <p:sp>
        <p:nvSpPr>
          <p:cNvPr id="3" name="Content Placeholder 2"/>
          <p:cNvSpPr>
            <a:spLocks noGrp="1"/>
          </p:cNvSpPr>
          <p:nvPr>
            <p:ph idx="1"/>
          </p:nvPr>
        </p:nvSpPr>
        <p:spPr/>
        <p:txBody>
          <a:bodyPr/>
          <a:lstStyle/>
          <a:p>
            <a:r>
              <a:rPr lang="en-US" dirty="0"/>
              <a:t>Training students receive during 4 years of optometry school</a:t>
            </a:r>
          </a:p>
          <a:p>
            <a:pPr lvl="1"/>
            <a:r>
              <a:rPr lang="en-US" dirty="0"/>
              <a:t>Didactically in the classroom</a:t>
            </a:r>
          </a:p>
          <a:p>
            <a:pPr lvl="1"/>
            <a:r>
              <a:rPr lang="en-US" dirty="0"/>
              <a:t>Practical/hands on training in the lab</a:t>
            </a:r>
          </a:p>
          <a:p>
            <a:pPr lvl="1"/>
            <a:endParaRPr lang="en-US" dirty="0"/>
          </a:p>
        </p:txBody>
      </p:sp>
    </p:spTree>
    <p:extLst>
      <p:ext uri="{BB962C8B-B14F-4D97-AF65-F5344CB8AC3E}">
        <p14:creationId xmlns:p14="http://schemas.microsoft.com/office/powerpoint/2010/main" val="45025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2668663" y="856834"/>
            <a:ext cx="6854674" cy="5141006"/>
          </a:xfrm>
        </p:spPr>
      </p:pic>
    </p:spTree>
    <p:extLst>
      <p:ext uri="{BB962C8B-B14F-4D97-AF65-F5344CB8AC3E}">
        <p14:creationId xmlns:p14="http://schemas.microsoft.com/office/powerpoint/2010/main" val="1511524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Laser Procedures</a:t>
            </a:r>
          </a:p>
        </p:txBody>
      </p:sp>
      <p:sp>
        <p:nvSpPr>
          <p:cNvPr id="3" name="Content Placeholder 2"/>
          <p:cNvSpPr>
            <a:spLocks noGrp="1"/>
          </p:cNvSpPr>
          <p:nvPr>
            <p:ph idx="1"/>
          </p:nvPr>
        </p:nvSpPr>
        <p:spPr/>
        <p:txBody>
          <a:bodyPr/>
          <a:lstStyle/>
          <a:p>
            <a:r>
              <a:rPr lang="en-US" dirty="0"/>
              <a:t>Training students receive during 4 years of optometry school</a:t>
            </a:r>
          </a:p>
          <a:p>
            <a:pPr lvl="1"/>
            <a:r>
              <a:rPr lang="en-US" dirty="0"/>
              <a:t>Didactically in the classroom</a:t>
            </a:r>
          </a:p>
          <a:p>
            <a:pPr lvl="1"/>
            <a:r>
              <a:rPr lang="en-US" dirty="0"/>
              <a:t>Practical/hands on training in the lab</a:t>
            </a:r>
          </a:p>
          <a:p>
            <a:pPr lvl="1"/>
            <a:r>
              <a:rPr lang="en-US" dirty="0"/>
              <a:t>Written and proficiency testing</a:t>
            </a:r>
          </a:p>
          <a:p>
            <a:pPr lvl="1"/>
            <a:r>
              <a:rPr lang="en-US" dirty="0"/>
              <a:t>Treating patients in the clinic</a:t>
            </a:r>
          </a:p>
          <a:p>
            <a:pPr lvl="2"/>
            <a:r>
              <a:rPr lang="en-US" dirty="0"/>
              <a:t>Doing procedures on actual patients	</a:t>
            </a:r>
          </a:p>
          <a:p>
            <a:pPr lvl="1"/>
            <a:endParaRPr lang="en-US" dirty="0"/>
          </a:p>
        </p:txBody>
      </p:sp>
    </p:spTree>
    <p:extLst>
      <p:ext uri="{BB962C8B-B14F-4D97-AF65-F5344CB8AC3E}">
        <p14:creationId xmlns:p14="http://schemas.microsoft.com/office/powerpoint/2010/main" val="146964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493970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if a doctor graduated from optometry school 25 years ago?</a:t>
            </a:r>
          </a:p>
        </p:txBody>
      </p:sp>
      <p:sp>
        <p:nvSpPr>
          <p:cNvPr id="3" name="Content Placeholder 2"/>
          <p:cNvSpPr>
            <a:spLocks noGrp="1"/>
          </p:cNvSpPr>
          <p:nvPr>
            <p:ph idx="1"/>
          </p:nvPr>
        </p:nvSpPr>
        <p:spPr>
          <a:xfrm>
            <a:off x="1981200" y="1600200"/>
            <a:ext cx="8371114" cy="5018314"/>
          </a:xfrm>
        </p:spPr>
        <p:txBody>
          <a:bodyPr>
            <a:normAutofit/>
          </a:bodyPr>
          <a:lstStyle/>
          <a:p>
            <a:endParaRPr lang="en-US" dirty="0"/>
          </a:p>
        </p:txBody>
      </p:sp>
    </p:spTree>
    <p:extLst>
      <p:ext uri="{BB962C8B-B14F-4D97-AF65-F5344CB8AC3E}">
        <p14:creationId xmlns:p14="http://schemas.microsoft.com/office/powerpoint/2010/main" val="74320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
        <p:nvSpPr>
          <p:cNvPr id="5" name="Rectangle 4"/>
          <p:cNvSpPr/>
          <p:nvPr/>
        </p:nvSpPr>
        <p:spPr>
          <a:xfrm>
            <a:off x="4800601" y="2830286"/>
            <a:ext cx="337457" cy="5225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Book Antiqua"/>
            </a:endParaRPr>
          </a:p>
        </p:txBody>
      </p:sp>
    </p:spTree>
    <p:extLst>
      <p:ext uri="{BB962C8B-B14F-4D97-AF65-F5344CB8AC3E}">
        <p14:creationId xmlns:p14="http://schemas.microsoft.com/office/powerpoint/2010/main" val="5661967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Core Metadata" ma:contentTypeID="0x010100BAD75EA75CD83B45A34259F0B184D02700682CF3533A867C42BB9B5E82E8CD94D0" ma:contentTypeVersion="5" ma:contentTypeDescription="" ma:contentTypeScope="" ma:versionID="bc284befdcb1d35594397f28c249c66c">
  <xsd:schema xmlns:xsd="http://www.w3.org/2001/XMLSchema" xmlns:xs="http://www.w3.org/2001/XMLSchema" xmlns:p="http://schemas.microsoft.com/office/2006/metadata/properties" xmlns:ns2="32249c65-da49-47e9-984a-f0159a6f027c" targetNamespace="http://schemas.microsoft.com/office/2006/metadata/properties" ma:root="true" ma:fieldsID="8e504ffeae7ec93d649e8899daf1c254" ns2:_="">
    <xsd:import namespace="32249c65-da49-47e9-984a-f0159a6f027c"/>
    <xsd:element name="properties">
      <xsd:complexType>
        <xsd:sequence>
          <xsd:element name="documentManagement">
            <xsd:complexType>
              <xsd:all>
                <xsd:element ref="ns2:DHHSInternetDivision" minOccurs="0"/>
                <xsd:element ref="ns2:DHHSInternetTopic" minOccurs="0"/>
                <xsd:element ref="ns2:DHHSInternetPCM" minOccurs="0"/>
                <xsd:element ref="ns2:DHHSInternetWCP"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249c65-da49-47e9-984a-f0159a6f027c" elementFormDefault="qualified">
    <xsd:import namespace="http://schemas.microsoft.com/office/2006/documentManagement/types"/>
    <xsd:import namespace="http://schemas.microsoft.com/office/infopath/2007/PartnerControls"/>
    <xsd:element name="DHHSInternetDivision" ma:index="8" nillable="true" ma:displayName="Division" ma:format="Dropdown" ma:internalName="DHHSInternetDivision">
      <xsd:simpleType>
        <xsd:restriction base="dms:Choice">
          <xsd:enumeration value="Agency-Wide"/>
          <xsd:enumeration value="Behavioral Health"/>
          <xsd:enumeration value="Children and Family Services"/>
          <xsd:enumeration value="Developmental Disabilities"/>
          <xsd:enumeration value="Medicaid &amp; Long-Term Care"/>
          <xsd:enumeration value="Public Health"/>
          <xsd:enumeration value="Operational"/>
        </xsd:restriction>
      </xsd:simpleType>
    </xsd:element>
    <xsd:element name="DHHSInternetTopic" ma:index="9" nillable="true" ma:displayName="Topic" ma:format="Dropdown" ma:internalName="DHHSInternetTopic">
      <xsd:simpleType>
        <xsd:union memberTypes="dms:Text">
          <xsd:simpleType>
            <xsd:restriction base="dms:Choice">
              <xsd:enumeration value="About"/>
              <xsd:enumeration value="Addiction"/>
              <xsd:enumeration value="Board Info"/>
              <xsd:enumeration value="Certificates"/>
              <xsd:enumeration value="Child Care"/>
              <xsd:enumeration value="Children"/>
              <xsd:enumeration value="Community and Rural Health Planning"/>
              <xsd:enumeration value="Consumer Advocacy"/>
              <xsd:enumeration value="Contact"/>
              <xsd:enumeration value="Disabilities Assistance"/>
              <xsd:enumeration value="Diseases &amp; Conditions"/>
              <xsd:enumeration value="Drug Overdose Prevention"/>
              <xsd:enumeration value="Economic Assistance"/>
              <xsd:enumeration value="Epidemiology and Informatics"/>
              <xsd:enumeration value="Environmental Health"/>
              <xsd:enumeration value="Facilities"/>
              <xsd:enumeration value="Families"/>
              <xsd:enumeration value="General Administration &amp; Support"/>
              <xsd:enumeration value="General Assistance"/>
              <xsd:enumeration value="General Licensing &amp; Regs"/>
              <xsd:enumeration value="Health Promotion"/>
              <xsd:enumeration value="Injury"/>
              <xsd:enumeration value="Legislation"/>
              <xsd:enumeration value="Lifespan Health"/>
              <xsd:enumeration value="MCAH"/>
              <xsd:enumeration value="Medicaid Related Assistance"/>
              <xsd:enumeration value="Mental Health"/>
              <xsd:enumeration value="Online Services"/>
              <xsd:enumeration value="Other"/>
              <xsd:enumeration value="Prevention"/>
              <xsd:enumeration value="Professions &amp; Occupations"/>
              <xsd:enumeration value="Safety"/>
              <xsd:enumeration value="Seniors"/>
              <xsd:enumeration value="State Committees"/>
              <xsd:enumeration value="Statutes &amp; Regs"/>
              <xsd:enumeration value="Suicide Prevention"/>
              <xsd:enumeration value="Tobacco Free Nebraska"/>
              <xsd:enumeration value="Vital Records"/>
              <xsd:enumeration value="Wellness &amp; Prevention"/>
              <xsd:enumeration value="Youth Facilities &amp; Services"/>
              <xsd:enumeration value="News Release"/>
            </xsd:restriction>
          </xsd:simpleType>
        </xsd:union>
      </xsd:simpleType>
    </xsd:element>
    <xsd:element name="DHHSInternetPCM" ma:index="10" nillable="true" ma:displayName="PCM" ma:internalName="DHHSInternetPCM">
      <xsd:complexType>
        <xsd:complexContent>
          <xsd:extension base="dms:MultiChoice">
            <xsd:sequence>
              <xsd:element name="Value" maxOccurs="unbounded" minOccurs="0" nillable="true">
                <xsd:simpleType>
                  <xsd:restriction base="dms:Choice">
                    <xsd:enumeration value="1"/>
                    <xsd:enumeration value="2"/>
                    <xsd:enumeration value="3"/>
                    <xsd:enumeration value="4"/>
                    <xsd:enumeration value="5"/>
                    <xsd:enumeration value="6"/>
                    <xsd:enumeration value="7"/>
                    <xsd:enumeration value="8"/>
                    <xsd:enumeration value="9"/>
                    <xsd:enumeration value="10"/>
                  </xsd:restriction>
                </xsd:simpleType>
              </xsd:element>
            </xsd:sequence>
          </xsd:extension>
        </xsd:complexContent>
      </xsd:complexType>
    </xsd:element>
    <xsd:element name="DHHSInternetWCP" ma:index="11" nillable="true" ma:displayName="WCP" ma:internalName="DHHSInternetWCP">
      <xsd:complexType>
        <xsd:complexContent>
          <xsd:extension base="dms:MultiChoice">
            <xsd:sequence>
              <xsd:element name="Value" maxOccurs="unbounded" minOccurs="0" nillable="true">
                <xsd:simpleType>
                  <xsd:restriction base="dms:Choice">
                    <xsd:enumeration value="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enumeration value="31"/>
                    <xsd:enumeration value="32"/>
                    <xsd:enumeration value="33"/>
                    <xsd:enumeration value="34"/>
                    <xsd:enumeration value="35"/>
                    <xsd:enumeration value="36"/>
                    <xsd:enumeration value="37"/>
                    <xsd:enumeration value="38"/>
                    <xsd:enumeration value="39"/>
                    <xsd:enumeration value="40"/>
                    <xsd:enumeration value="41"/>
                    <xsd:enumeration value="42"/>
                    <xsd:enumeration value="43"/>
                    <xsd:enumeration value="44"/>
                    <xsd:enumeration value="45"/>
                    <xsd:enumeration value="46"/>
                    <xsd:enumeration value="47"/>
                    <xsd:enumeration value="48"/>
                    <xsd:enumeration value="49"/>
                    <xsd:enumeration value="50"/>
                    <xsd:enumeration value="51"/>
                    <xsd:enumeration value="52"/>
                    <xsd:enumeration value="53"/>
                    <xsd:enumeration value="54"/>
                    <xsd:enumeration value="55"/>
                    <xsd:enumeration value="56"/>
                    <xsd:enumeration value="57"/>
                    <xsd:enumeration value="58"/>
                    <xsd:enumeration value="59"/>
                    <xsd:enumeration value="60"/>
                    <xsd:enumeration value="61"/>
                    <xsd:enumeration value="62"/>
                    <xsd:enumeration value="63"/>
                    <xsd:enumeration value="64"/>
                    <xsd:enumeration value="65"/>
                    <xsd:enumeration value="66"/>
                    <xsd:enumeration value="67"/>
                    <xsd:enumeration value="68"/>
                    <xsd:enumeration value="69"/>
                    <xsd:enumeration value="70"/>
                    <xsd:enumeration value="71"/>
                    <xsd:enumeration value="72"/>
                    <xsd:enumeration value="73"/>
                    <xsd:enumeration value="74"/>
                    <xsd:enumeration value="75"/>
                    <xsd:enumeration value="76"/>
                    <xsd:enumeration value="77"/>
                    <xsd:enumeration value="78"/>
                    <xsd:enumeration value="79"/>
                    <xsd:enumeration value="80"/>
                    <xsd:enumeration value="81"/>
                    <xsd:enumeration value="82"/>
                    <xsd:enumeration value="83"/>
                    <xsd:enumeration value="84"/>
                    <xsd:enumeration value="85"/>
                    <xsd:enumeration value="86"/>
                    <xsd:enumeration value="87"/>
                    <xsd:enumeration value="88"/>
                    <xsd:enumeration value="89"/>
                    <xsd:enumeration value="90"/>
                    <xsd:enumeration value="91"/>
                  </xsd:restriction>
                </xsd:simpleType>
              </xsd:element>
            </xsd:sequence>
          </xsd:extension>
        </xsd:complexContent>
      </xsd:complexType>
    </xsd:element>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HHSInternetTopic xmlns="32249c65-da49-47e9-984a-f0159a6f027c">Credentialing Review</DHHSInternetTopic>
    <DHHSInternetPCM xmlns="32249c65-da49-47e9-984a-f0159a6f027c"/>
    <DHHSInternetDivision xmlns="32249c65-da49-47e9-984a-f0159a6f027c" xsi:nil="true"/>
    <DHHSInternetWCP xmlns="32249c65-da49-47e9-984a-f0159a6f027c"/>
    <SharedWithUsers xmlns="32249c65-da49-47e9-984a-f0159a6f027c">
      <UserInfo>
        <DisplayName/>
        <AccountId xsi:nil="true"/>
        <AccountType/>
      </UserInfo>
    </SharedWithUsers>
  </documentManagement>
</p:properties>
</file>

<file path=customXml/itemProps1.xml><?xml version="1.0" encoding="utf-8"?>
<ds:datastoreItem xmlns:ds="http://schemas.openxmlformats.org/officeDocument/2006/customXml" ds:itemID="{07C2593F-A218-4089-9E8B-3505A4CA4178}"/>
</file>

<file path=customXml/itemProps2.xml><?xml version="1.0" encoding="utf-8"?>
<ds:datastoreItem xmlns:ds="http://schemas.openxmlformats.org/officeDocument/2006/customXml" ds:itemID="{93A688BD-FB84-4D4F-BE8E-5703B01ECF73}"/>
</file>

<file path=customXml/itemProps3.xml><?xml version="1.0" encoding="utf-8"?>
<ds:datastoreItem xmlns:ds="http://schemas.openxmlformats.org/officeDocument/2006/customXml" ds:itemID="{12B9596E-8E69-4C44-BAA8-9ACD0747E903}"/>
</file>

<file path=docProps/app.xml><?xml version="1.0" encoding="utf-8"?>
<Properties xmlns="http://schemas.openxmlformats.org/officeDocument/2006/extended-properties" xmlns:vt="http://schemas.openxmlformats.org/officeDocument/2006/docPropsVTypes">
  <TotalTime>64344</TotalTime>
  <Words>2188</Words>
  <Application>Microsoft Office PowerPoint</Application>
  <PresentationFormat>Widescreen</PresentationFormat>
  <Paragraphs>152</Paragraphs>
  <Slides>39</Slides>
  <Notes>22</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39</vt:i4>
      </vt:variant>
    </vt:vector>
  </HeadingPairs>
  <TitlesOfParts>
    <vt:vector size="51" baseType="lpstr">
      <vt:lpstr>Arial</vt:lpstr>
      <vt:lpstr>Book Antiqua</vt:lpstr>
      <vt:lpstr>Calibri</vt:lpstr>
      <vt:lpstr>Calibri Light</vt:lpstr>
      <vt:lpstr>Courier</vt:lpstr>
      <vt:lpstr>Lucida Sans</vt:lpstr>
      <vt:lpstr>Wingdings</vt:lpstr>
      <vt:lpstr>Wingdings 2</vt:lpstr>
      <vt:lpstr>Wingdings 3</vt:lpstr>
      <vt:lpstr>Office Theme</vt:lpstr>
      <vt:lpstr>6_Apex</vt:lpstr>
      <vt:lpstr>1_Office Theme</vt:lpstr>
      <vt:lpstr>Public Hearing</vt:lpstr>
      <vt:lpstr>Public Hearing</vt:lpstr>
      <vt:lpstr>Public Hearing</vt:lpstr>
      <vt:lpstr>Laser Procedures</vt:lpstr>
      <vt:lpstr>PowerPoint Presentation</vt:lpstr>
      <vt:lpstr>Laser Procedures</vt:lpstr>
      <vt:lpstr>PowerPoint Presentation</vt:lpstr>
      <vt:lpstr>What if a doctor graduated from optometry school 25 years ago?</vt:lpstr>
      <vt:lpstr>PowerPoint Presentation</vt:lpstr>
      <vt:lpstr>What if a doctor graduated from optometry school 25 years ago?</vt:lpstr>
      <vt:lpstr>THE OKLAHOMA LASER COURSE</vt:lpstr>
      <vt:lpstr>The role of SLT in glaucoma in 2022</vt:lpstr>
      <vt:lpstr>PowerPoint Presentation</vt:lpstr>
      <vt:lpstr>PowerPoint Presentation</vt:lpstr>
      <vt:lpstr>PowerPoint Presentation</vt:lpstr>
      <vt:lpstr>PowerPoint Presentation</vt:lpstr>
      <vt:lpstr>PowerPoint Presentation</vt:lpstr>
      <vt:lpstr>SLT as first line?</vt:lpstr>
      <vt:lpstr>SLT as first line?</vt:lpstr>
      <vt:lpstr>Selective Laser Trabeculoplasty (SLT)</vt:lpstr>
      <vt:lpstr>Public Hearing</vt:lpstr>
      <vt:lpstr>Public Hearing</vt:lpstr>
      <vt:lpstr>Public Hearing</vt:lpstr>
      <vt:lpstr>Evidence</vt:lpstr>
      <vt:lpstr>Criterion 1</vt:lpstr>
      <vt:lpstr>1: Health safety, and welfare of the  public are inadequately addressed by present scope of practice </vt:lpstr>
      <vt:lpstr>Criterion 2</vt:lpstr>
      <vt:lpstr>2: Enactment of the proposed change in scope of practice would benefit the health, safety or welfare of the public. </vt:lpstr>
      <vt:lpstr>Criterion 3</vt:lpstr>
      <vt:lpstr>3: The proposed change in scope of practice does not create a significant new danger to the health, safety, or welfare of the public</vt:lpstr>
      <vt:lpstr>Criterion 4</vt:lpstr>
      <vt:lpstr>4: Current education and training adequately prepares practitioners to perform the new skill or service</vt:lpstr>
      <vt:lpstr>4: Current education and training adequately prepares practitioners to perform the new skill or service</vt:lpstr>
      <vt:lpstr>Criterion 5</vt:lpstr>
      <vt:lpstr>5: Appropriate post-professional programs and competence assessment to ensure being performed in a safe and effective manner</vt:lpstr>
      <vt:lpstr>5: Appropriate post-professional programs and competence assessment to ensure being performed in a safe and effective manner</vt:lpstr>
      <vt:lpstr>Criterion 6</vt:lpstr>
      <vt:lpstr>6: Adequate measures to assess if competently performing new skill or service and take appropriate measures if they are not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Christopher Wolfe</dc:creator>
  <cp:lastModifiedBy>Sorensen, Beth</cp:lastModifiedBy>
  <cp:revision>317</cp:revision>
  <cp:lastPrinted>2022-06-01T21:04:38Z</cp:lastPrinted>
  <dcterms:created xsi:type="dcterms:W3CDTF">2019-07-11T16:03:50Z</dcterms:created>
  <dcterms:modified xsi:type="dcterms:W3CDTF">2022-07-27T13:26:56Z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0x010100BAD75EA75CD83B45A34259F0B184D02700682CF3533A867C42BB9B5E82E8CD94D0</vt:lpwstr>
  </property>
  <property fmtid="{D5CDD505-2E9C-101B-9397-08002B2CF9AE}" pid="3" name="Order">
    <vt:r8>55200</vt:r8>
  </property>
  <property fmtid="{D5CDD505-2E9C-101B-9397-08002B2CF9AE}" pid="4" name="Topic">
    <vt:lpwstr/>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TemplateUrl">
    <vt:lpwstr/>
  </property>
  <property fmtid="{D5CDD505-2E9C-101B-9397-08002B2CF9AE}" pid="10" name="ComplianceAssetId">
    <vt:lpwstr/>
  </property>
</Properties>
</file>